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5.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8.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9.xml" ContentType="application/vnd.openxmlformats-officedocument.presentationml.comments+xml"/>
  <Override PartName="/ppt/notesSlides/notesSlide2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omments/comment10.xml" ContentType="application/vnd.openxmlformats-officedocument.presentationml.comments+xml"/>
  <Override PartName="/ppt/notesSlides/notesSlide21.xml" ContentType="application/vnd.openxmlformats-officedocument.presentationml.notesSlide+xml"/>
  <Override PartName="/ppt/comments/comment1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2.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330" r:id="rId3"/>
    <p:sldId id="328" r:id="rId4"/>
    <p:sldId id="329" r:id="rId5"/>
    <p:sldId id="305" r:id="rId6"/>
    <p:sldId id="304" r:id="rId7"/>
    <p:sldId id="258" r:id="rId8"/>
    <p:sldId id="259" r:id="rId9"/>
    <p:sldId id="319" r:id="rId10"/>
    <p:sldId id="290" r:id="rId11"/>
    <p:sldId id="291" r:id="rId12"/>
    <p:sldId id="261" r:id="rId13"/>
    <p:sldId id="315" r:id="rId14"/>
    <p:sldId id="323" r:id="rId15"/>
    <p:sldId id="316" r:id="rId16"/>
    <p:sldId id="317" r:id="rId17"/>
    <p:sldId id="318" r:id="rId18"/>
    <p:sldId id="324" r:id="rId19"/>
    <p:sldId id="314" r:id="rId20"/>
    <p:sldId id="325" r:id="rId21"/>
    <p:sldId id="321" r:id="rId22"/>
    <p:sldId id="331" r:id="rId23"/>
    <p:sldId id="263" r:id="rId24"/>
    <p:sldId id="313" r:id="rId25"/>
    <p:sldId id="306" r:id="rId26"/>
    <p:sldId id="307" r:id="rId27"/>
    <p:sldId id="308" r:id="rId28"/>
    <p:sldId id="326" r:id="rId29"/>
    <p:sldId id="268" r:id="rId30"/>
    <p:sldId id="269" r:id="rId31"/>
    <p:sldId id="282" r:id="rId32"/>
    <p:sldId id="283" r:id="rId33"/>
    <p:sldId id="337" r:id="rId34"/>
    <p:sldId id="285" r:id="rId35"/>
    <p:sldId id="320" r:id="rId36"/>
    <p:sldId id="271" r:id="rId37"/>
    <p:sldId id="297" r:id="rId38"/>
    <p:sldId id="300" r:id="rId39"/>
    <p:sldId id="311" r:id="rId40"/>
    <p:sldId id="334" r:id="rId41"/>
    <p:sldId id="298" r:id="rId42"/>
    <p:sldId id="335" r:id="rId43"/>
    <p:sldId id="280" r:id="rId44"/>
    <p:sldId id="332" r:id="rId45"/>
    <p:sldId id="333" r:id="rId46"/>
  </p:sldIdLst>
  <p:sldSz cx="5765800" cy="3244850"/>
  <p:notesSz cx="5765800" cy="32448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a Kurmanova" initials="AK" lastIdx="8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9E"/>
    <a:srgbClr val="003399"/>
    <a:srgbClr val="54C1F2"/>
    <a:srgbClr val="1196D9"/>
    <a:srgbClr val="0E7EB6"/>
    <a:srgbClr val="F8F8F8"/>
    <a:srgbClr val="99CCFF"/>
    <a:srgbClr val="121EB6"/>
    <a:srgbClr val="270ABA"/>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30" autoAdjust="0"/>
    <p:restoredTop sz="58869" autoAdjust="0"/>
  </p:normalViewPr>
  <p:slideViewPr>
    <p:cSldViewPr>
      <p:cViewPr>
        <p:scale>
          <a:sx n="75" d="100"/>
          <a:sy n="75" d="100"/>
        </p:scale>
        <p:origin x="-792" y="-100"/>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005A9E"/>
                </a:solidFill>
              </a:defRPr>
            </a:pPr>
            <a:r>
              <a:rPr lang="en-US" sz="1200" dirty="0" smtClean="0">
                <a:solidFill>
                  <a:srgbClr val="005A9E"/>
                </a:solidFill>
              </a:rPr>
              <a:t>Producers of UV equipment for </a:t>
            </a:r>
          </a:p>
          <a:p>
            <a:pPr>
              <a:defRPr>
                <a:solidFill>
                  <a:srgbClr val="005A9E"/>
                </a:solidFill>
              </a:defRPr>
            </a:pPr>
            <a:r>
              <a:rPr lang="en-US" sz="1200" dirty="0" smtClean="0">
                <a:solidFill>
                  <a:srgbClr val="005A9E"/>
                </a:solidFill>
              </a:rPr>
              <a:t>water and air disinfection </a:t>
            </a:r>
            <a:r>
              <a:rPr lang="en-US" sz="1200" u="sng" dirty="0" smtClean="0">
                <a:solidFill>
                  <a:srgbClr val="003399"/>
                </a:solidFill>
              </a:rPr>
              <a:t>in the world</a:t>
            </a:r>
            <a:endParaRPr lang="en-US" sz="1200" u="sng" dirty="0">
              <a:solidFill>
                <a:srgbClr val="003399"/>
              </a:solidFill>
            </a:endParaRPr>
          </a:p>
        </c:rich>
      </c:tx>
      <c:layout/>
      <c:overlay val="0"/>
    </c:title>
    <c:autoTitleDeleted val="0"/>
    <c:plotArea>
      <c:layout/>
      <c:pieChart>
        <c:varyColors val="1"/>
        <c:ser>
          <c:idx val="0"/>
          <c:order val="0"/>
          <c:tx>
            <c:strRef>
              <c:f>Лист1!$B$1</c:f>
              <c:strCache>
                <c:ptCount val="1"/>
                <c:pt idx="0">
                  <c:v>Producers of UV for water and air disinfection in the world</c:v>
                </c:pt>
              </c:strCache>
            </c:strRef>
          </c:tx>
          <c:dLbls>
            <c:dLbl>
              <c:idx val="0"/>
              <c:layout>
                <c:manualLayout>
                  <c:x val="-0.28808344656606832"/>
                  <c:y val="-0.15836469102774062"/>
                </c:manualLayout>
              </c:layout>
              <c:spPr>
                <a:solidFill>
                  <a:schemeClr val="bg1"/>
                </a:solidFill>
              </c:spPr>
              <c:txPr>
                <a:bodyPr/>
                <a:lstStyle/>
                <a:p>
                  <a:pPr>
                    <a:defRPr b="1">
                      <a:solidFill>
                        <a:srgbClr val="005A9E"/>
                      </a:solidFill>
                    </a:defRPr>
                  </a:pPr>
                  <a:endParaRPr lang="ru-RU"/>
                </a:p>
              </c:txPr>
              <c:showLegendKey val="0"/>
              <c:showVal val="1"/>
              <c:showCatName val="0"/>
              <c:showSerName val="0"/>
              <c:showPercent val="0"/>
              <c:showBubbleSize val="0"/>
            </c:dLbl>
            <c:dLbl>
              <c:idx val="1"/>
              <c:layout>
                <c:manualLayout>
                  <c:x val="-0.19406362487782783"/>
                  <c:y val="3.9869589495484907E-2"/>
                </c:manualLayout>
              </c:layout>
              <c:tx>
                <c:rich>
                  <a:bodyPr/>
                  <a:lstStyle/>
                  <a:p>
                    <a:pPr>
                      <a:defRPr>
                        <a:solidFill>
                          <a:srgbClr val="005A9E"/>
                        </a:solidFill>
                      </a:defRPr>
                    </a:pPr>
                    <a:r>
                      <a:rPr lang="en-US" b="1" dirty="0">
                        <a:solidFill>
                          <a:srgbClr val="005A9E"/>
                        </a:solidFill>
                      </a:rPr>
                      <a:t>3</a:t>
                    </a:r>
                  </a:p>
                </c:rich>
              </c:tx>
              <c:spPr>
                <a:solidFill>
                  <a:schemeClr val="bg1"/>
                </a:solidFill>
              </c:spPr>
              <c:showLegendKey val="0"/>
              <c:showVal val="1"/>
              <c:showCatName val="0"/>
              <c:showSerName val="0"/>
              <c:showPercent val="0"/>
              <c:showBubbleSize val="0"/>
            </c:dLbl>
            <c:spPr>
              <a:solidFill>
                <a:schemeClr val="bg1"/>
              </a:solidFill>
            </c:spPr>
            <c:showLegendKey val="0"/>
            <c:showVal val="1"/>
            <c:showCatName val="0"/>
            <c:showSerName val="0"/>
            <c:showPercent val="0"/>
            <c:showBubbleSize val="0"/>
            <c:showLeaderLines val="0"/>
          </c:dLbls>
          <c:cat>
            <c:strRef>
              <c:f>Лист1!$A$2:$A$3</c:f>
              <c:strCache>
                <c:ptCount val="2"/>
                <c:pt idx="0">
                  <c:v>50 companies*</c:v>
                </c:pt>
                <c:pt idx="1">
                  <c:v>three own lamp production</c:v>
                </c:pt>
              </c:strCache>
            </c:strRef>
          </c:cat>
          <c:val>
            <c:numRef>
              <c:f>Лист1!$B$2:$B$3</c:f>
              <c:numCache>
                <c:formatCode>General</c:formatCode>
                <c:ptCount val="2"/>
                <c:pt idx="0">
                  <c:v>50</c:v>
                </c:pt>
                <c:pt idx="1">
                  <c:v>3</c:v>
                </c:pt>
              </c:numCache>
            </c:numRef>
          </c:val>
        </c:ser>
        <c:dLbls>
          <c:showLegendKey val="0"/>
          <c:showVal val="0"/>
          <c:showCatName val="0"/>
          <c:showSerName val="0"/>
          <c:showPercent val="0"/>
          <c:showBubbleSize val="0"/>
          <c:showLeaderLines val="0"/>
        </c:dLbls>
        <c:firstSliceAng val="0"/>
      </c:pieChart>
    </c:plotArea>
    <c:legend>
      <c:legendPos val="r"/>
      <c:legendEntry>
        <c:idx val="0"/>
        <c:txPr>
          <a:bodyPr/>
          <a:lstStyle/>
          <a:p>
            <a:pPr algn="just">
              <a:defRPr sz="1200">
                <a:solidFill>
                  <a:srgbClr val="005A9E"/>
                </a:solidFill>
              </a:defRPr>
            </a:pPr>
            <a:endParaRPr lang="ru-RU"/>
          </a:p>
        </c:txPr>
      </c:legendEntry>
      <c:legendEntry>
        <c:idx val="1"/>
        <c:txPr>
          <a:bodyPr/>
          <a:lstStyle/>
          <a:p>
            <a:pPr algn="just">
              <a:defRPr sz="1200">
                <a:solidFill>
                  <a:srgbClr val="005A9E"/>
                </a:solidFill>
              </a:defRPr>
            </a:pPr>
            <a:endParaRPr lang="ru-RU"/>
          </a:p>
        </c:txPr>
      </c:legendEntry>
      <c:layout>
        <c:manualLayout>
          <c:xMode val="edge"/>
          <c:yMode val="edge"/>
          <c:x val="0.46658267994171132"/>
          <c:y val="0.63972483198302399"/>
          <c:w val="0.53341732005828868"/>
          <c:h val="0.35363087222339062"/>
        </c:manualLayout>
      </c:layout>
      <c:overlay val="0"/>
      <c:txPr>
        <a:bodyPr/>
        <a:lstStyle/>
        <a:p>
          <a:pPr algn="just">
            <a:defRPr>
              <a:solidFill>
                <a:srgbClr val="005A9E"/>
              </a:solidFill>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0" dt="2022-08-12T22:23:19.059" idx="60">
    <p:pos x="3576" y="464"/>
    <p:text>стоит ли об этом говорить</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22-08-10T16:58:00.227" idx="48">
    <p:pos x="3033" y="742"/>
    <p:text>что такое ПДТ?</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22-08-10T19:47:12.480" idx="46">
    <p:pos x="3033" y="742"/>
    <p:text>Illigal?????</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22-08-02T23:10:46.455" idx="1">
    <p:pos x="3123" y="869"/>
    <p:text>почему такой эл адрес</p:text>
  </p:cm>
  <p:cm authorId="0" dt="2022-08-04T21:43:04.674" idx="22">
    <p:pos x="3126" y="867"/>
    <p:text>ссылка на новый сайт
почему нет вотсап
гиперссылки 
почему почта со страрого сайта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2-08-04T23:42:28.442" idx="26">
    <p:pos x="3629" y="723"/>
    <p:text>разрушаются скопления микроорганизмов и их мембраны</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2-08-04T05:45:54.503" idx="35">
    <p:pos x="3053" y="1094"/>
    <p:text>любые помещения, где работают люди
защита от COVID</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2-08-05T18:05:37.340" idx="36">
    <p:pos x="3452" y="240"/>
    <p:text>инфо по оборудования для судов
</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2-08-04T06:33:49.525" idx="62">
    <p:pos x="917" y="1101"/>
    <p:text>малые габариты установок</p:text>
  </p:cm>
  <p:cm authorId="0" dt="2022-08-09T05:25:49.794" idx="63">
    <p:pos x="928" y="1421"/>
    <p:text>Запатентованная конструкция
ультразвуковых  преобразователей,  исключающая возникновение
мертвых зон
</p:text>
  </p:cm>
  <p:cm authorId="0" dt="2022-08-04T06:35:35.428" idx="64">
    <p:pos x="3371" y="259"/>
    <p:text>Использование резонансных  частот колебаний корпуса  установки</p:text>
  </p:cm>
  <p:cm authorId="0" dt="2022-08-04T06:37:31.600" idx="65">
    <p:pos x="3363" y="1285"/>
    <p:text>Сокращение эксплуатационных  затрат
</p:text>
  </p:cm>
  <p:cm authorId="0" dt="2022-08-12T19:59:55.130" idx="66">
    <p:pos x="2844" y="1800"/>
    <p:text>технологии или некоторого оборудования</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2-08-04T23:33:57.631" idx="24">
    <p:pos x="1798" y="1962"/>
    <p:text>какой год</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2-08-05T00:15:39.951" idx="28">
    <p:pos x="2688" y="179"/>
    <p:text>оставить или убрать?</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22-08-10T16:58:00.227" idx="76">
    <p:pos x="3033" y="742"/>
    <p:text>что такое ПДТ?</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22-08-10T16:58:00.227" idx="45">
    <p:pos x="3033" y="742"/>
    <p:text>что такое ПДТ?</p:text>
  </p:cm>
</p:cmLst>
</file>

<file path=ppt/drawings/drawing1.xml><?xml version="1.0" encoding="utf-8"?>
<c:userShapes xmlns:c="http://schemas.openxmlformats.org/drawingml/2006/chart">
  <cdr:relSizeAnchor xmlns:cdr="http://schemas.openxmlformats.org/drawingml/2006/chartDrawing">
    <cdr:from>
      <cdr:x>0.0482</cdr:x>
      <cdr:y>0.35723</cdr:y>
    </cdr:from>
    <cdr:to>
      <cdr:x>0.2989</cdr:x>
      <cdr:y>0.43661</cdr:y>
    </cdr:to>
    <cdr:cxnSp macro="">
      <cdr:nvCxnSpPr>
        <cdr:cNvPr id="3" name="Соединительная линия уступом 2"/>
        <cdr:cNvCxnSpPr/>
      </cdr:nvCxnSpPr>
      <cdr:spPr>
        <a:xfrm xmlns:a="http://schemas.openxmlformats.org/drawingml/2006/main" flipV="1">
          <a:off x="161742" y="685800"/>
          <a:ext cx="841350" cy="152400"/>
        </a:xfrm>
        <a:prstGeom xmlns:a="http://schemas.openxmlformats.org/drawingml/2006/main" prst="bentConnector3">
          <a:avLst>
            <a:gd name="adj1" fmla="val 34356"/>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0.04837</cdr:x>
      <cdr:y>0.83353</cdr:y>
    </cdr:from>
    <cdr:to>
      <cdr:x>0.29908</cdr:x>
      <cdr:y>0.91292</cdr:y>
    </cdr:to>
    <cdr:cxnSp macro="">
      <cdr:nvCxnSpPr>
        <cdr:cNvPr id="5" name="Соединительная линия уступом 4"/>
        <cdr:cNvCxnSpPr/>
      </cdr:nvCxnSpPr>
      <cdr:spPr>
        <a:xfrm xmlns:a="http://schemas.openxmlformats.org/drawingml/2006/main" flipV="1">
          <a:off x="162325" y="1600200"/>
          <a:ext cx="841350" cy="152400"/>
        </a:xfrm>
        <a:prstGeom xmlns:a="http://schemas.openxmlformats.org/drawingml/2006/main" prst="bentConnector3">
          <a:avLst>
            <a:gd name="adj1" fmla="val 35362"/>
          </a:avLst>
        </a:prstGeom>
        <a:scene3d xmlns:a="http://schemas.openxmlformats.org/drawingml/2006/main">
          <a:camera prst="orthographicFront">
            <a:rot lat="10800000" lon="0" rev="0"/>
          </a:camera>
          <a:lightRig rig="threePt" dir="t"/>
        </a:scene3d>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498725" cy="1619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265488" y="0"/>
            <a:ext cx="2498725" cy="161925"/>
          </a:xfrm>
          <a:prstGeom prst="rect">
            <a:avLst/>
          </a:prstGeom>
        </p:spPr>
        <p:txBody>
          <a:bodyPr vert="horz" lIns="91440" tIns="45720" rIns="91440" bIns="45720" rtlCol="0"/>
          <a:lstStyle>
            <a:lvl1pPr algn="r">
              <a:defRPr sz="1200"/>
            </a:lvl1pPr>
          </a:lstStyle>
          <a:p>
            <a:fld id="{33E0D9DC-4DA0-45B1-B85C-C7E4AFB69E47}" type="datetimeFigureOut">
              <a:rPr lang="ru-RU" smtClean="0"/>
              <a:t>09.08.2022</a:t>
            </a:fld>
            <a:endParaRPr lang="ru-RU"/>
          </a:p>
        </p:txBody>
      </p:sp>
      <p:sp>
        <p:nvSpPr>
          <p:cNvPr id="4" name="Образ слайда 3"/>
          <p:cNvSpPr>
            <a:spLocks noGrp="1" noRot="1" noChangeAspect="1"/>
          </p:cNvSpPr>
          <p:nvPr>
            <p:ph type="sldImg" idx="2"/>
          </p:nvPr>
        </p:nvSpPr>
        <p:spPr>
          <a:xfrm>
            <a:off x="1801813" y="242888"/>
            <a:ext cx="2162175" cy="1217612"/>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576263" y="1541463"/>
            <a:ext cx="4613275" cy="14605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3081338"/>
            <a:ext cx="2498725" cy="16351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265488" y="3081338"/>
            <a:ext cx="2498725" cy="163512"/>
          </a:xfrm>
          <a:prstGeom prst="rect">
            <a:avLst/>
          </a:prstGeom>
        </p:spPr>
        <p:txBody>
          <a:bodyPr vert="horz" lIns="91440" tIns="45720" rIns="91440" bIns="45720" rtlCol="0" anchor="b"/>
          <a:lstStyle>
            <a:lvl1pPr algn="r">
              <a:defRPr sz="1200"/>
            </a:lvl1pPr>
          </a:lstStyle>
          <a:p>
            <a:fld id="{E3F77861-2033-4920-86CB-303FF79302C2}" type="slidenum">
              <a:rPr lang="ru-RU" smtClean="0"/>
              <a:t>‹#›</a:t>
            </a:fld>
            <a:endParaRPr lang="ru-RU"/>
          </a:p>
        </p:txBody>
      </p:sp>
    </p:spTree>
    <p:extLst>
      <p:ext uri="{BB962C8B-B14F-4D97-AF65-F5344CB8AC3E}">
        <p14:creationId xmlns:p14="http://schemas.microsoft.com/office/powerpoint/2010/main" val="1519653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pubmed.ncbi.nlm.nih.gov/33572069/#affiliation-3" TargetMode="External"/><Relationship Id="rId3" Type="http://schemas.openxmlformats.org/officeDocument/2006/relationships/hyperlink" Target="https://pubmed.ncbi.nlm.nih.gov/?term=Bonetta+S&amp;cauthor_id=33572069" TargetMode="External"/><Relationship Id="rId7" Type="http://schemas.openxmlformats.org/officeDocument/2006/relationships/hyperlink" Target="https://pubmed.ncbi.nlm.nih.gov/?term=Amagliani+G&amp;cauthor_id=33572069"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pubmed.ncbi.nlm.nih.gov/33572069/#affiliation-2" TargetMode="External"/><Relationship Id="rId11" Type="http://schemas.openxmlformats.org/officeDocument/2006/relationships/hyperlink" Target="https://pubmed.ncbi.nlm.nih.gov/?term=Carraro+E&amp;cauthor_id=33572069" TargetMode="External"/><Relationship Id="rId5" Type="http://schemas.openxmlformats.org/officeDocument/2006/relationships/hyperlink" Target="https://pubmed.ncbi.nlm.nih.gov/?term=Pignata+C&amp;cauthor_id=33572069" TargetMode="External"/><Relationship Id="rId10" Type="http://schemas.openxmlformats.org/officeDocument/2006/relationships/hyperlink" Target="https://pubmed.ncbi.nlm.nih.gov/?term=Gilli+G&amp;cauthor_id=33572069" TargetMode="External"/><Relationship Id="rId4" Type="http://schemas.openxmlformats.org/officeDocument/2006/relationships/hyperlink" Target="https://pubmed.ncbi.nlm.nih.gov/33572069/#affiliation-1" TargetMode="External"/><Relationship Id="rId9" Type="http://schemas.openxmlformats.org/officeDocument/2006/relationships/hyperlink" Target="https://pubmed.ncbi.nlm.nih.gov/?term=Brandi+G&amp;cauthor_id=3357206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varog-uv.ru/"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jelosil-uvt.com/ru/new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jelosil-uvt.com/ru/new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jelosil-uvt.com/ru/new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t-eco.ru/kirjanova_restavracija_tkanej"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svarog-uv.ru/"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svarog-uv.ru/"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6" Type="http://schemas.openxmlformats.org/officeDocument/2006/relationships/hyperlink" Target="https://pubmed.ncbi.nlm.nih.gov/?term=Wiszniewska+M&amp;cauthor_id=34289125" TargetMode="External"/><Relationship Id="rId21" Type="http://schemas.openxmlformats.org/officeDocument/2006/relationships/hyperlink" Target="https://pubmed.ncbi.nlm.nih.gov/34289125/#affiliation-9" TargetMode="External"/><Relationship Id="rId42" Type="http://schemas.openxmlformats.org/officeDocument/2006/relationships/hyperlink" Target="https://pubmed.ncbi.nlm.nih.gov/?term=Singer+PC&amp;cauthor_id=26309063" TargetMode="External"/><Relationship Id="rId47" Type="http://schemas.openxmlformats.org/officeDocument/2006/relationships/hyperlink" Target="https://pubmed.ncbi.nlm.nih.gov/28547375/#affiliation-1" TargetMode="External"/><Relationship Id="rId63" Type="http://schemas.openxmlformats.org/officeDocument/2006/relationships/hyperlink" Target="https://pubmed.ncbi.nlm.nih.gov/?term=Deng+F&amp;cauthor_id=33788169" TargetMode="External"/><Relationship Id="rId68" Type="http://schemas.openxmlformats.org/officeDocument/2006/relationships/hyperlink" Target="https://pubmed.ncbi.nlm.nih.gov/?term=Li+P&amp;cauthor_id=33788169" TargetMode="External"/><Relationship Id="rId16" Type="http://schemas.openxmlformats.org/officeDocument/2006/relationships/hyperlink" Target="https://pubmed.ncbi.nlm.nih.gov/?term=Kurowski+M&amp;cauthor_id=34289125" TargetMode="External"/><Relationship Id="rId11" Type="http://schemas.openxmlformats.org/officeDocument/2006/relationships/hyperlink" Target="https://pubmed.ncbi.nlm.nih.gov/34289125/#affiliation-3" TargetMode="External"/><Relationship Id="rId24" Type="http://schemas.openxmlformats.org/officeDocument/2006/relationships/hyperlink" Target="https://pubmed.ncbi.nlm.nih.gov/?term=Seys+S&amp;cauthor_id=34289125" TargetMode="External"/><Relationship Id="rId32" Type="http://schemas.openxmlformats.org/officeDocument/2006/relationships/hyperlink" Target="https://pubmed.ncbi.nlm.nih.gov/?term=Backer+LC&amp;cauthor_id=26309063" TargetMode="External"/><Relationship Id="rId37" Type="http://schemas.openxmlformats.org/officeDocument/2006/relationships/hyperlink" Target="https://pubmed.ncbi.nlm.nih.gov/26309063/#affiliation-4" TargetMode="External"/><Relationship Id="rId40" Type="http://schemas.openxmlformats.org/officeDocument/2006/relationships/hyperlink" Target="https://pubmed.ncbi.nlm.nih.gov/?term=Moore+LE&amp;cauthor_id=26309063" TargetMode="External"/><Relationship Id="rId45" Type="http://schemas.openxmlformats.org/officeDocument/2006/relationships/hyperlink" Target="https://pubmed.ncbi.nlm.nih.gov/26309063/#affiliation-8" TargetMode="External"/><Relationship Id="rId53" Type="http://schemas.openxmlformats.org/officeDocument/2006/relationships/hyperlink" Target="https://pubmed.ncbi.nlm.nih.gov/?term=Borges+SH&amp;cauthor_id=7033710" TargetMode="External"/><Relationship Id="rId58" Type="http://schemas.openxmlformats.org/officeDocument/2006/relationships/hyperlink" Target="https://pubmed.ncbi.nlm.nih.gov/33788169/#affiliation-1" TargetMode="External"/><Relationship Id="rId66" Type="http://schemas.openxmlformats.org/officeDocument/2006/relationships/hyperlink" Target="https://pubmed.ncbi.nlm.nih.gov/?term=Yang+Q&amp;cauthor_id=33788169" TargetMode="External"/><Relationship Id="rId74" Type="http://schemas.openxmlformats.org/officeDocument/2006/relationships/hyperlink" Target="https://pubmed.ncbi.nlm.nih.gov/33788169/#affiliation-8" TargetMode="External"/><Relationship Id="rId79" Type="http://schemas.openxmlformats.org/officeDocument/2006/relationships/hyperlink" Target="https://pubmed.ncbi.nlm.nih.gov/?term=Sirois+J&amp;cauthor_id=34698046" TargetMode="External"/><Relationship Id="rId5" Type="http://schemas.openxmlformats.org/officeDocument/2006/relationships/hyperlink" Target="https://pubmed.ncbi.nlm.nih.gov/?term=Vartiainen+T&amp;cauthor_id=9273924" TargetMode="External"/><Relationship Id="rId61" Type="http://schemas.openxmlformats.org/officeDocument/2006/relationships/hyperlink" Target="https://pubmed.ncbi.nlm.nih.gov/33788169/#affiliation-3" TargetMode="External"/><Relationship Id="rId19" Type="http://schemas.openxmlformats.org/officeDocument/2006/relationships/hyperlink" Target="https://pubmed.ncbi.nlm.nih.gov/34289125/#affiliation-8" TargetMode="External"/><Relationship Id="rId14" Type="http://schemas.openxmlformats.org/officeDocument/2006/relationships/hyperlink" Target="https://pubmed.ncbi.nlm.nih.gov/?term=Drobnic+F&amp;cauthor_id=34289125" TargetMode="External"/><Relationship Id="rId22" Type="http://schemas.openxmlformats.org/officeDocument/2006/relationships/hyperlink" Target="https://pubmed.ncbi.nlm.nih.gov/?term=Rukhadze+M&amp;cauthor_id=34289125" TargetMode="External"/><Relationship Id="rId27" Type="http://schemas.openxmlformats.org/officeDocument/2006/relationships/hyperlink" Target="https://pubmed.ncbi.nlm.nih.gov/34289125/#affiliation-12" TargetMode="External"/><Relationship Id="rId30" Type="http://schemas.openxmlformats.org/officeDocument/2006/relationships/hyperlink" Target="https://pubmed.ncbi.nlm.nih.gov/?term=Hrudey+SE&amp;cauthor_id=26309063" TargetMode="External"/><Relationship Id="rId35" Type="http://schemas.openxmlformats.org/officeDocument/2006/relationships/hyperlink" Target="https://pubmed.ncbi.nlm.nih.gov/26309063/#affiliation-3" TargetMode="External"/><Relationship Id="rId43" Type="http://schemas.openxmlformats.org/officeDocument/2006/relationships/hyperlink" Target="https://pubmed.ncbi.nlm.nih.gov/26309063/#affiliation-7" TargetMode="External"/><Relationship Id="rId48" Type="http://schemas.openxmlformats.org/officeDocument/2006/relationships/hyperlink" Target="https://pubmed.ncbi.nlm.nih.gov/?term=Petri+D&amp;cauthor_id=28547375" TargetMode="External"/><Relationship Id="rId56" Type="http://schemas.openxmlformats.org/officeDocument/2006/relationships/hyperlink" Target="https://pubmed.ncbi.nlm.nih.gov/?term=Hu+X&amp;cauthor_id=33788169" TargetMode="External"/><Relationship Id="rId64" Type="http://schemas.openxmlformats.org/officeDocument/2006/relationships/hyperlink" Target="https://pubmed.ncbi.nlm.nih.gov/?term=Chen+X&amp;cauthor_id=33788169" TargetMode="External"/><Relationship Id="rId69" Type="http://schemas.openxmlformats.org/officeDocument/2006/relationships/hyperlink" Target="https://pubmed.ncbi.nlm.nih.gov/33788169/#affiliation-6" TargetMode="External"/><Relationship Id="rId77" Type="http://schemas.openxmlformats.org/officeDocument/2006/relationships/hyperlink" Target="https://pubmed.ncbi.nlm.nih.gov/?term=Wang+Y&amp;cauthor_id=33788169" TargetMode="External"/><Relationship Id="rId8" Type="http://schemas.openxmlformats.org/officeDocument/2006/relationships/hyperlink" Target="https://pubmed.ncbi.nlm.nih.gov/?term=Bernard+A&amp;cauthor_id=34289125" TargetMode="External"/><Relationship Id="rId51" Type="http://schemas.openxmlformats.org/officeDocument/2006/relationships/hyperlink" Target="https://pubmed.ncbi.nlm.nih.gov/?term=Carmichael+NG&amp;cauthor_id=7033710" TargetMode="External"/><Relationship Id="rId72" Type="http://schemas.openxmlformats.org/officeDocument/2006/relationships/hyperlink" Target="https://pubmed.ncbi.nlm.nih.gov/33788169/#affiliation-7" TargetMode="External"/><Relationship Id="rId3" Type="http://schemas.openxmlformats.org/officeDocument/2006/relationships/hyperlink" Target="https://pubmed.ncbi.nlm.nih.gov/?term=Koivusalo+M&amp;cauthor_id=9273924" TargetMode="External"/><Relationship Id="rId12" Type="http://schemas.openxmlformats.org/officeDocument/2006/relationships/hyperlink" Target="https://pubmed.ncbi.nlm.nih.gov/34289125/#affiliation-4" TargetMode="External"/><Relationship Id="rId17" Type="http://schemas.openxmlformats.org/officeDocument/2006/relationships/hyperlink" Target="https://pubmed.ncbi.nlm.nih.gov/34289125/#affiliation-7" TargetMode="External"/><Relationship Id="rId25" Type="http://schemas.openxmlformats.org/officeDocument/2006/relationships/hyperlink" Target="https://pubmed.ncbi.nlm.nih.gov/34289125/#affiliation-11" TargetMode="External"/><Relationship Id="rId33" Type="http://schemas.openxmlformats.org/officeDocument/2006/relationships/hyperlink" Target="https://pubmed.ncbi.nlm.nih.gov/26309063/#affiliation-2" TargetMode="External"/><Relationship Id="rId38" Type="http://schemas.openxmlformats.org/officeDocument/2006/relationships/hyperlink" Target="https://pubmed.ncbi.nlm.nih.gov/?term=Michaud+DS&amp;cauthor_id=26309063" TargetMode="External"/><Relationship Id="rId46" Type="http://schemas.openxmlformats.org/officeDocument/2006/relationships/hyperlink" Target="https://pubmed.ncbi.nlm.nih.gov/?term=Nuvolone+D&amp;cauthor_id=28547375" TargetMode="External"/><Relationship Id="rId59" Type="http://schemas.openxmlformats.org/officeDocument/2006/relationships/hyperlink" Target="https://pubmed.ncbi.nlm.nih.gov/33788169/#affiliation-2" TargetMode="External"/><Relationship Id="rId67" Type="http://schemas.openxmlformats.org/officeDocument/2006/relationships/hyperlink" Target="https://pubmed.ncbi.nlm.nih.gov/33788169/#affiliation-5" TargetMode="External"/><Relationship Id="rId20" Type="http://schemas.openxmlformats.org/officeDocument/2006/relationships/hyperlink" Target="https://pubmed.ncbi.nlm.nih.gov/?term=Rodrigues-Alves+R&amp;cauthor_id=34289125" TargetMode="External"/><Relationship Id="rId41" Type="http://schemas.openxmlformats.org/officeDocument/2006/relationships/hyperlink" Target="https://pubmed.ncbi.nlm.nih.gov/26309063/#affiliation-6" TargetMode="External"/><Relationship Id="rId54" Type="http://schemas.openxmlformats.org/officeDocument/2006/relationships/hyperlink" Target="https://pubmed.ncbi.nlm.nih.gov/?term=Backhouse+BL&amp;cauthor_id=7033710" TargetMode="External"/><Relationship Id="rId62" Type="http://schemas.openxmlformats.org/officeDocument/2006/relationships/hyperlink" Target="https://pubmed.ncbi.nlm.nih.gov/?term=Su+Z&amp;cauthor_id=33788169" TargetMode="External"/><Relationship Id="rId70" Type="http://schemas.openxmlformats.org/officeDocument/2006/relationships/hyperlink" Target="https://pubmed.ncbi.nlm.nih.gov/?term=Chen+Q&amp;cauthor_id=33788169" TargetMode="External"/><Relationship Id="rId75" Type="http://schemas.openxmlformats.org/officeDocument/2006/relationships/hyperlink" Target="https://pubmed.ncbi.nlm.nih.gov/?term=Pei+R&amp;cauthor_id=33788169" TargetMode="External"/><Relationship Id="rId1" Type="http://schemas.openxmlformats.org/officeDocument/2006/relationships/notesMaster" Target="../notesMasters/notesMaster1.xml"/><Relationship Id="rId6" Type="http://schemas.openxmlformats.org/officeDocument/2006/relationships/hyperlink" Target="https://pubmed.ncbi.nlm.nih.gov/?term=Couto+M&amp;cauthor_id=34289125" TargetMode="External"/><Relationship Id="rId15" Type="http://schemas.openxmlformats.org/officeDocument/2006/relationships/hyperlink" Target="https://pubmed.ncbi.nlm.nih.gov/34289125/#affiliation-6" TargetMode="External"/><Relationship Id="rId23" Type="http://schemas.openxmlformats.org/officeDocument/2006/relationships/hyperlink" Target="https://pubmed.ncbi.nlm.nih.gov/34289125/#affiliation-10" TargetMode="External"/><Relationship Id="rId28" Type="http://schemas.openxmlformats.org/officeDocument/2006/relationships/hyperlink" Target="https://pubmed.ncbi.nlm.nih.gov/?term=Quirce+S&amp;cauthor_id=34289125" TargetMode="External"/><Relationship Id="rId36" Type="http://schemas.openxmlformats.org/officeDocument/2006/relationships/hyperlink" Target="https://pubmed.ncbi.nlm.nih.gov/?term=Krasner+SW&amp;cauthor_id=26309063" TargetMode="External"/><Relationship Id="rId49" Type="http://schemas.openxmlformats.org/officeDocument/2006/relationships/hyperlink" Target="https://pubmed.ncbi.nlm.nih.gov/28547375/#affiliation-2" TargetMode="External"/><Relationship Id="rId57" Type="http://schemas.openxmlformats.org/officeDocument/2006/relationships/hyperlink" Target="https://pubmed.ncbi.nlm.nih.gov/33788169/#equal-contrib-explanation" TargetMode="External"/><Relationship Id="rId10" Type="http://schemas.openxmlformats.org/officeDocument/2006/relationships/hyperlink" Target="https://pubmed.ncbi.nlm.nih.gov/?term=Delgado+L&amp;cauthor_id=34289125" TargetMode="External"/><Relationship Id="rId31" Type="http://schemas.openxmlformats.org/officeDocument/2006/relationships/hyperlink" Target="https://pubmed.ncbi.nlm.nih.gov/26309063/#affiliation-1" TargetMode="External"/><Relationship Id="rId44" Type="http://schemas.openxmlformats.org/officeDocument/2006/relationships/hyperlink" Target="https://pubmed.ncbi.nlm.nih.gov/?term=Stanford+BD&amp;cauthor_id=26309063" TargetMode="External"/><Relationship Id="rId52" Type="http://schemas.openxmlformats.org/officeDocument/2006/relationships/hyperlink" Target="https://pubmed.ncbi.nlm.nih.gov/?term=Winder+C&amp;cauthor_id=7033710" TargetMode="External"/><Relationship Id="rId60" Type="http://schemas.openxmlformats.org/officeDocument/2006/relationships/hyperlink" Target="https://pubmed.ncbi.nlm.nih.gov/?term=Chen+Z&amp;cauthor_id=33788169" TargetMode="External"/><Relationship Id="rId65" Type="http://schemas.openxmlformats.org/officeDocument/2006/relationships/hyperlink" Target="https://pubmed.ncbi.nlm.nih.gov/33788169/#affiliation-4" TargetMode="External"/><Relationship Id="rId73" Type="http://schemas.openxmlformats.org/officeDocument/2006/relationships/hyperlink" Target="https://pubmed.ncbi.nlm.nih.gov/?term=Guan+W&amp;cauthor_id=33788169" TargetMode="External"/><Relationship Id="rId78" Type="http://schemas.openxmlformats.org/officeDocument/2006/relationships/hyperlink" Target="https://pubmed.ncbi.nlm.nih.gov/33788169/#affiliation-10" TargetMode="External"/><Relationship Id="rId4" Type="http://schemas.openxmlformats.org/officeDocument/2006/relationships/hyperlink" Target="https://pubmed.ncbi.nlm.nih.gov/9273924/#affiliation-1" TargetMode="External"/><Relationship Id="rId9" Type="http://schemas.openxmlformats.org/officeDocument/2006/relationships/hyperlink" Target="https://pubmed.ncbi.nlm.nih.gov/34289125/#affiliation-2" TargetMode="External"/><Relationship Id="rId13" Type="http://schemas.openxmlformats.org/officeDocument/2006/relationships/hyperlink" Target="https://pubmed.ncbi.nlm.nih.gov/34289125/#affiliation-5" TargetMode="External"/><Relationship Id="rId18" Type="http://schemas.openxmlformats.org/officeDocument/2006/relationships/hyperlink" Target="https://pubmed.ncbi.nlm.nih.gov/?term=Moreira+A&amp;cauthor_id=34289125" TargetMode="External"/><Relationship Id="rId39" Type="http://schemas.openxmlformats.org/officeDocument/2006/relationships/hyperlink" Target="https://pubmed.ncbi.nlm.nih.gov/26309063/#affiliation-5" TargetMode="External"/><Relationship Id="rId34" Type="http://schemas.openxmlformats.org/officeDocument/2006/relationships/hyperlink" Target="https://pubmed.ncbi.nlm.nih.gov/?term=Humpage+AR&amp;cauthor_id=26309063" TargetMode="External"/><Relationship Id="rId50" Type="http://schemas.openxmlformats.org/officeDocument/2006/relationships/hyperlink" Target="https://pubmed.ncbi.nlm.nih.gov/?term=Voller+F&amp;cauthor_id=28547375" TargetMode="External"/><Relationship Id="rId55" Type="http://schemas.openxmlformats.org/officeDocument/2006/relationships/hyperlink" Target="https://pubmed.ncbi.nlm.nih.gov/?term=Lewis+PD&amp;cauthor_id=7033710" TargetMode="External"/><Relationship Id="rId76" Type="http://schemas.openxmlformats.org/officeDocument/2006/relationships/hyperlink" Target="https://pubmed.ncbi.nlm.nih.gov/33788169/#affiliation-9" TargetMode="External"/><Relationship Id="rId7" Type="http://schemas.openxmlformats.org/officeDocument/2006/relationships/hyperlink" Target="https://pubmed.ncbi.nlm.nih.gov/34289125/#affiliation-1" TargetMode="External"/><Relationship Id="rId71" Type="http://schemas.openxmlformats.org/officeDocument/2006/relationships/hyperlink" Target="https://pubmed.ncbi.nlm.nih.gov/?term=Ma+J&amp;cauthor_id=33788169" TargetMode="External"/><Relationship Id="rId2" Type="http://schemas.openxmlformats.org/officeDocument/2006/relationships/slide" Target="../slides/slide3.xml"/><Relationship Id="rId29" Type="http://schemas.openxmlformats.org/officeDocument/2006/relationships/hyperlink" Target="https://pubmed.ncbi.nlm.nih.gov/34289125/#affiliation-1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svarog-uv.r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Все конкуренты делают ультрафиолетовой оборудование, которое в процессе эксплуатации требует периодических </a:t>
            </a:r>
            <a:r>
              <a:rPr lang="ru-RU" dirty="0" err="1" smtClean="0"/>
              <a:t>промымов</a:t>
            </a:r>
            <a:r>
              <a:rPr lang="ru-RU" dirty="0" smtClean="0"/>
              <a:t>. </a:t>
            </a:r>
          </a:p>
          <a:p>
            <a:endParaRPr lang="ru-RU" dirty="0" smtClean="0"/>
          </a:p>
          <a:p>
            <a:endParaRPr lang="ru-RU" dirty="0" smtClean="0"/>
          </a:p>
          <a:p>
            <a:r>
              <a:rPr lang="ru-RU" dirty="0" smtClean="0"/>
              <a:t>В зависимости от качества воды эти промывки могут быть до одного раза в неделю. Зачем промывки? </a:t>
            </a:r>
          </a:p>
          <a:p>
            <a:endParaRPr lang="ru-RU" dirty="0" smtClean="0"/>
          </a:p>
          <a:p>
            <a:r>
              <a:rPr lang="ru-RU" dirty="0" smtClean="0"/>
              <a:t>Дело в том, что ультрафиолетовые лампы в таком оборудовании располагаются в </a:t>
            </a:r>
            <a:r>
              <a:rPr lang="ru-RU" dirty="0" err="1" smtClean="0"/>
              <a:t>кварцех</a:t>
            </a:r>
            <a:r>
              <a:rPr lang="ru-RU" dirty="0" smtClean="0"/>
              <a:t> чехла - это трубки такие. </a:t>
            </a:r>
          </a:p>
          <a:p>
            <a:r>
              <a:rPr lang="ru-RU" dirty="0" smtClean="0"/>
              <a:t>Так вот эти чехлы от примесей в воде со временем мутнеют и перестают пропускать ультрафиолет. </a:t>
            </a:r>
          </a:p>
          <a:p>
            <a:endParaRPr lang="ru-RU" dirty="0" smtClean="0"/>
          </a:p>
          <a:p>
            <a:r>
              <a:rPr lang="ru-RU" dirty="0" smtClean="0"/>
              <a:t>Соответственно эффективность постепенно падает и установку надо останавливать и промывать. </a:t>
            </a:r>
          </a:p>
          <a:p>
            <a:r>
              <a:rPr lang="ru-RU" dirty="0" smtClean="0"/>
              <a:t>Как правило промывают кислотой либо соляной либо </a:t>
            </a:r>
            <a:r>
              <a:rPr lang="ru-RU" dirty="0" err="1" smtClean="0"/>
              <a:t>щавеливой</a:t>
            </a:r>
            <a:r>
              <a:rPr lang="ru-RU" dirty="0" smtClean="0"/>
              <a:t>. </a:t>
            </a:r>
          </a:p>
          <a:p>
            <a:endParaRPr lang="ru-RU" dirty="0" smtClean="0"/>
          </a:p>
          <a:p>
            <a:r>
              <a:rPr lang="ru-RU" dirty="0" smtClean="0"/>
              <a:t>Это все сопряжено во первых с тем, что эту кислоту надо где-то покупать и хранить. </a:t>
            </a:r>
          </a:p>
          <a:p>
            <a:endParaRPr lang="ru-RU" dirty="0" smtClean="0"/>
          </a:p>
          <a:p>
            <a:r>
              <a:rPr lang="ru-RU" dirty="0" smtClean="0"/>
              <a:t>Это деньги, потом надо делать промывки и промывные растворы утилизировать. Это геморрой с экологами. </a:t>
            </a:r>
          </a:p>
          <a:p>
            <a:endParaRPr lang="ru-RU" dirty="0" smtClean="0"/>
          </a:p>
          <a:p>
            <a:r>
              <a:rPr lang="ru-RU" dirty="0" smtClean="0"/>
              <a:t>А самое главное, что во время регенерации установок процесс обеззараживания остановить нельзя - вода ждать не будет, она течёт постоянно. </a:t>
            </a:r>
          </a:p>
          <a:p>
            <a:endParaRPr lang="ru-RU" dirty="0" smtClean="0"/>
          </a:p>
          <a:p>
            <a:r>
              <a:rPr lang="ru-RU" dirty="0" smtClean="0"/>
              <a:t>Поэтому такое оборудование нуждается в 100% резервировании. То есть одна установка в регенерации, а вторая в работе. А это тоже деньги.</a:t>
            </a:r>
          </a:p>
          <a:p>
            <a:endParaRPr lang="ru-RU" dirty="0" smtClean="0"/>
          </a:p>
          <a:p>
            <a:r>
              <a:rPr lang="ru-RU" dirty="0" smtClean="0"/>
              <a:t>Мы же в своих установках используем ультразвуковое очистку кварцевых чехлов. </a:t>
            </a:r>
            <a:endParaRPr lang="en-US" dirty="0" smtClean="0"/>
          </a:p>
          <a:p>
            <a:r>
              <a:rPr lang="ru-RU" dirty="0" smtClean="0"/>
              <a:t>В результате оборудование работает без остановок и промывок. </a:t>
            </a:r>
            <a:endParaRPr lang="en-US" dirty="0" smtClean="0"/>
          </a:p>
          <a:p>
            <a:r>
              <a:rPr lang="ru-RU" dirty="0" smtClean="0"/>
              <a:t>Нет нужды дублировать оборудование. </a:t>
            </a:r>
            <a:endParaRPr lang="en-US" dirty="0" smtClean="0"/>
          </a:p>
          <a:p>
            <a:r>
              <a:rPr lang="ru-RU" dirty="0" smtClean="0"/>
              <a:t>Экономия денег на эксплуатации и капитальных затратах</a:t>
            </a:r>
          </a:p>
          <a:p>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1</a:t>
            </a:fld>
            <a:endParaRPr lang="ru-RU"/>
          </a:p>
        </p:txBody>
      </p:sp>
    </p:spTree>
    <p:extLst>
      <p:ext uri="{BB962C8B-B14F-4D97-AF65-F5344CB8AC3E}">
        <p14:creationId xmlns:p14="http://schemas.microsoft.com/office/powerpoint/2010/main" val="586690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dirty="0" smtClean="0"/>
              <a:t>https://pubmed.ncbi.nlm.nih.gov/33572069/</a:t>
            </a:r>
          </a:p>
          <a:p>
            <a:r>
              <a:rPr lang="en-GB" sz="1200" b="1" i="0" kern="1200" dirty="0" smtClean="0">
                <a:solidFill>
                  <a:schemeClr val="tx1"/>
                </a:solidFill>
                <a:effectLst/>
                <a:latin typeface="+mn-lt"/>
                <a:ea typeface="+mn-ea"/>
                <a:cs typeface="+mn-cs"/>
              </a:rPr>
              <a:t>Comparison of UV, </a:t>
            </a:r>
            <a:r>
              <a:rPr lang="en-GB" sz="1200" b="1" i="0" kern="1200" dirty="0" err="1" smtClean="0">
                <a:solidFill>
                  <a:schemeClr val="tx1"/>
                </a:solidFill>
                <a:effectLst/>
                <a:latin typeface="+mn-lt"/>
                <a:ea typeface="+mn-ea"/>
                <a:cs typeface="+mn-cs"/>
              </a:rPr>
              <a:t>Peracetic</a:t>
            </a:r>
            <a:r>
              <a:rPr lang="en-GB" sz="1200" b="1" i="0" kern="1200" dirty="0" smtClean="0">
                <a:solidFill>
                  <a:schemeClr val="tx1"/>
                </a:solidFill>
                <a:effectLst/>
                <a:latin typeface="+mn-lt"/>
                <a:ea typeface="+mn-ea"/>
                <a:cs typeface="+mn-cs"/>
              </a:rPr>
              <a:t> Acid and Sodium Hypochlorite Treatment in the Disinfection of Urban Wastewater</a:t>
            </a:r>
          </a:p>
          <a:p>
            <a:r>
              <a:rPr lang="en-GB" sz="1200" b="0" i="0" u="none" strike="noStrike" kern="1200" dirty="0" smtClean="0">
                <a:solidFill>
                  <a:schemeClr val="tx1"/>
                </a:solidFill>
                <a:effectLst/>
                <a:latin typeface="+mn-lt"/>
                <a:ea typeface="+mn-ea"/>
                <a:cs typeface="+mn-cs"/>
                <a:hlinkClick r:id="rId3"/>
              </a:rPr>
              <a:t>Silvia </a:t>
            </a:r>
            <a:r>
              <a:rPr lang="en-GB" sz="1200" b="0" i="0" u="none" strike="noStrike" kern="1200" dirty="0" err="1" smtClean="0">
                <a:solidFill>
                  <a:schemeClr val="tx1"/>
                </a:solidFill>
                <a:effectLst/>
                <a:latin typeface="+mn-lt"/>
                <a:ea typeface="+mn-ea"/>
                <a:cs typeface="+mn-cs"/>
                <a:hlinkClick r:id="rId3"/>
              </a:rPr>
              <a:t>Bonetta</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4" tooltip="Dipartimento di Scienze della Vita e Biologia dei Sistemi, Università di Torino, 10123 Torino, Italy."/>
              </a:rPr>
              <a:t>1</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5"/>
              </a:rPr>
              <a:t>Cristina </a:t>
            </a:r>
            <a:r>
              <a:rPr lang="en-GB" sz="1200" b="0" i="0" u="none" strike="noStrike" kern="1200" dirty="0" err="1" smtClean="0">
                <a:solidFill>
                  <a:schemeClr val="tx1"/>
                </a:solidFill>
                <a:effectLst/>
                <a:latin typeface="+mn-lt"/>
                <a:ea typeface="+mn-ea"/>
                <a:cs typeface="+mn-cs"/>
                <a:hlinkClick r:id="rId5"/>
              </a:rPr>
              <a:t>Pignata</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6" tooltip="Dipartimento di Scienze della Sanità Pubblica e Pediatriche, Università di Torino, 10126 Torino, Italy."/>
              </a:rPr>
              <a:t>2</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3"/>
              </a:rPr>
              <a:t>Sara </a:t>
            </a:r>
            <a:r>
              <a:rPr lang="en-GB" sz="1200" b="0" i="0" u="none" strike="noStrike" kern="1200" dirty="0" err="1" smtClean="0">
                <a:solidFill>
                  <a:schemeClr val="tx1"/>
                </a:solidFill>
                <a:effectLst/>
                <a:latin typeface="+mn-lt"/>
                <a:ea typeface="+mn-ea"/>
                <a:cs typeface="+mn-cs"/>
                <a:hlinkClick r:id="rId3"/>
              </a:rPr>
              <a:t>Bonetta</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6" tooltip="Dipartimento di Scienze della Sanità Pubblica e Pediatriche, Università di Torino, 10126 Torino, Italy."/>
              </a:rPr>
              <a:t>2</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7"/>
              </a:rPr>
              <a:t>Giulia </a:t>
            </a:r>
            <a:r>
              <a:rPr lang="en-GB" sz="1200" b="0" i="0" u="none" strike="noStrike" kern="1200" dirty="0" err="1" smtClean="0">
                <a:solidFill>
                  <a:schemeClr val="tx1"/>
                </a:solidFill>
                <a:effectLst/>
                <a:latin typeface="+mn-lt"/>
                <a:ea typeface="+mn-ea"/>
                <a:cs typeface="+mn-cs"/>
                <a:hlinkClick r:id="rId7"/>
              </a:rPr>
              <a:t>Amagliani</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8" tooltip="Dipartimento di Scienze Biomolecolari, Università degli Studi di Urbino &quot;Carlo Bo&quot;, 61029 Urbino, Italy."/>
              </a:rPr>
              <a:t>3</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9"/>
              </a:rPr>
              <a:t>Giorgio Brandi</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8" tooltip="Dipartimento di Scienze Biomolecolari, Università degli Studi di Urbino &quot;Carlo Bo&quot;, 61029 Urbino, Italy."/>
              </a:rPr>
              <a:t>3</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10"/>
              </a:rPr>
              <a:t>Giorgio </a:t>
            </a:r>
            <a:r>
              <a:rPr lang="en-GB" sz="1200" b="0" i="0" u="none" strike="noStrike" kern="1200" dirty="0" err="1" smtClean="0">
                <a:solidFill>
                  <a:schemeClr val="tx1"/>
                </a:solidFill>
                <a:effectLst/>
                <a:latin typeface="+mn-lt"/>
                <a:ea typeface="+mn-ea"/>
                <a:cs typeface="+mn-cs"/>
                <a:hlinkClick r:id="rId10"/>
              </a:rPr>
              <a:t>Gilli</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6" tooltip="Dipartimento di Scienze della Sanità Pubblica e Pediatriche, Università di Torino, 10126 Torino, Italy."/>
              </a:rPr>
              <a:t>2</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1"/>
              </a:rPr>
              <a:t>Elisabetta</a:t>
            </a:r>
            <a:r>
              <a:rPr lang="en-GB" sz="1200" b="0" i="0" u="none" strike="noStrike" kern="1200" dirty="0" smtClean="0">
                <a:solidFill>
                  <a:schemeClr val="tx1"/>
                </a:solidFill>
                <a:effectLst/>
                <a:latin typeface="+mn-lt"/>
                <a:ea typeface="+mn-ea"/>
                <a:cs typeface="+mn-cs"/>
                <a:hlinkClick r:id="rId11"/>
              </a:rPr>
              <a:t> </a:t>
            </a:r>
            <a:r>
              <a:rPr lang="en-GB" sz="1200" b="0" i="0" u="none" strike="noStrike" kern="1200" dirty="0" err="1" smtClean="0">
                <a:solidFill>
                  <a:schemeClr val="tx1"/>
                </a:solidFill>
                <a:effectLst/>
                <a:latin typeface="+mn-lt"/>
                <a:ea typeface="+mn-ea"/>
                <a:cs typeface="+mn-cs"/>
                <a:hlinkClick r:id="rId11"/>
              </a:rPr>
              <a:t>Carraro</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6" tooltip="Dipartimento di Scienze della Sanità Pubblica e Pediatriche, Università di Torino, 10126 Torino, Italy."/>
              </a:rPr>
              <a:t>2</a:t>
            </a:r>
            <a:endParaRPr lang="en-GB" sz="1200" b="0" i="0" kern="1200" dirty="0" smtClean="0">
              <a:solidFill>
                <a:schemeClr val="tx1"/>
              </a:solidFill>
              <a:effectLst/>
              <a:latin typeface="+mn-lt"/>
              <a:ea typeface="+mn-ea"/>
              <a:cs typeface="+mn-cs"/>
            </a:endParaRPr>
          </a:p>
          <a:p>
            <a:r>
              <a:rPr lang="nl-NL" sz="1200" b="0" i="0" kern="1200" dirty="0" smtClean="0">
                <a:solidFill>
                  <a:schemeClr val="tx1"/>
                </a:solidFill>
                <a:effectLst/>
                <a:latin typeface="+mn-lt"/>
                <a:ea typeface="+mn-ea"/>
                <a:cs typeface="+mn-cs"/>
              </a:rPr>
              <a:t>Pathogens. </a:t>
            </a:r>
            <a:r>
              <a:rPr lang="nl-NL" sz="1200" b="1" i="0" kern="1200" dirty="0" smtClean="0">
                <a:solidFill>
                  <a:schemeClr val="tx1"/>
                </a:solidFill>
                <a:effectLst/>
                <a:latin typeface="+mn-lt"/>
                <a:ea typeface="+mn-ea"/>
                <a:cs typeface="+mn-cs"/>
              </a:rPr>
              <a:t>2021</a:t>
            </a:r>
            <a:r>
              <a:rPr lang="nl-NL" sz="1200" b="0" i="0" kern="1200" dirty="0" smtClean="0">
                <a:solidFill>
                  <a:schemeClr val="tx1"/>
                </a:solidFill>
                <a:effectLst/>
                <a:latin typeface="+mn-lt"/>
                <a:ea typeface="+mn-ea"/>
                <a:cs typeface="+mn-cs"/>
              </a:rPr>
              <a:t> Feb 9;10(2):182.  doi: 10.3390/pathogens10020182.</a:t>
            </a:r>
          </a:p>
          <a:p>
            <a:endParaRPr lang="nl-NL" sz="1200" b="0" i="0" kern="1200" dirty="0" smtClean="0">
              <a:solidFill>
                <a:schemeClr val="tx1"/>
              </a:solidFill>
              <a:effectLst/>
              <a:latin typeface="+mn-lt"/>
              <a:ea typeface="+mn-ea"/>
              <a:cs typeface="+mn-cs"/>
            </a:endParaRPr>
          </a:p>
          <a:p>
            <a:r>
              <a:rPr lang="en-GB" dirty="0" smtClean="0"/>
              <a:t>https://pubmed.ncbi.nlm.nih.gov/33572069/</a:t>
            </a:r>
          </a:p>
          <a:p>
            <a:endParaRPr lang="en-GB" dirty="0" smtClean="0"/>
          </a:p>
          <a:p>
            <a:r>
              <a:rPr lang="en-US" sz="1200" b="1" i="0" kern="1200" dirty="0" smtClean="0">
                <a:solidFill>
                  <a:schemeClr val="tx1"/>
                </a:solidFill>
                <a:effectLst/>
                <a:latin typeface="+mn-lt"/>
                <a:ea typeface="+mn-ea"/>
                <a:cs typeface="+mn-cs"/>
              </a:rPr>
              <a:t>Abstract</a:t>
            </a:r>
          </a:p>
          <a:p>
            <a:r>
              <a:rPr lang="en-US" sz="1200" b="0" i="0" kern="1200" dirty="0" smtClean="0">
                <a:solidFill>
                  <a:schemeClr val="tx1"/>
                </a:solidFill>
                <a:effectLst/>
                <a:latin typeface="+mn-lt"/>
                <a:ea typeface="+mn-ea"/>
                <a:cs typeface="+mn-cs"/>
              </a:rPr>
              <a:t>One source of water contamination is the release of wastewater that has not undergone efficient treatment. The aim of this study was to evaluate the reduction obtained with sodium hypochlorite (</a:t>
            </a:r>
            <a:r>
              <a:rPr lang="en-US" sz="1200" b="0" i="0" kern="1200" dirty="0" err="1" smtClean="0">
                <a:solidFill>
                  <a:schemeClr val="tx1"/>
                </a:solidFill>
                <a:effectLst/>
                <a:latin typeface="+mn-lt"/>
                <a:ea typeface="+mn-ea"/>
                <a:cs typeface="+mn-cs"/>
              </a:rPr>
              <a:t>NaClO</a:t>
            </a:r>
            <a:r>
              <a:rPr lang="en-US" sz="1200" b="0" i="0" kern="1200" dirty="0" smtClean="0">
                <a:solidFill>
                  <a:schemeClr val="tx1"/>
                </a:solidFill>
                <a:effectLst/>
                <a:latin typeface="+mn-lt"/>
                <a:ea typeface="+mn-ea"/>
                <a:cs typeface="+mn-cs"/>
              </a:rPr>
              <a:t>), UV and </a:t>
            </a:r>
            <a:r>
              <a:rPr lang="en-US" sz="1200" b="0" i="0" kern="1200" dirty="0" err="1" smtClean="0">
                <a:solidFill>
                  <a:schemeClr val="tx1"/>
                </a:solidFill>
                <a:effectLst/>
                <a:latin typeface="+mn-lt"/>
                <a:ea typeface="+mn-ea"/>
                <a:cs typeface="+mn-cs"/>
              </a:rPr>
              <a:t>peracetic</a:t>
            </a:r>
            <a:r>
              <a:rPr lang="en-US" sz="1200" b="0" i="0" kern="1200" dirty="0" smtClean="0">
                <a:solidFill>
                  <a:schemeClr val="tx1"/>
                </a:solidFill>
                <a:effectLst/>
                <a:latin typeface="+mn-lt"/>
                <a:ea typeface="+mn-ea"/>
                <a:cs typeface="+mn-cs"/>
              </a:rPr>
              <a:t> acid disinfection treatment of </a:t>
            </a:r>
            <a:r>
              <a:rPr lang="en-US" sz="1200" b="0" i="1" kern="1200" dirty="0" smtClean="0">
                <a:solidFill>
                  <a:schemeClr val="tx1"/>
                </a:solidFill>
                <a:effectLst/>
                <a:latin typeface="+mn-lt"/>
                <a:ea typeface="+mn-ea"/>
                <a:cs typeface="+mn-cs"/>
              </a:rPr>
              <a:t>Salmonella</a:t>
            </a:r>
            <a:r>
              <a:rPr lang="en-US" sz="1200" b="0" i="0" kern="1200" dirty="0" smtClean="0">
                <a:solidFill>
                  <a:schemeClr val="tx1"/>
                </a:solidFill>
                <a:effectLst/>
                <a:latin typeface="+mn-lt"/>
                <a:ea typeface="+mn-ea"/>
                <a:cs typeface="+mn-cs"/>
              </a:rPr>
              <a:t> spp., pathogenic </a:t>
            </a:r>
            <a:r>
              <a:rPr lang="en-US" sz="1200" b="0" i="1" kern="1200" dirty="0" smtClean="0">
                <a:solidFill>
                  <a:schemeClr val="tx1"/>
                </a:solidFill>
                <a:effectLst/>
                <a:latin typeface="+mn-lt"/>
                <a:ea typeface="+mn-ea"/>
                <a:cs typeface="+mn-cs"/>
              </a:rPr>
              <a:t>Campylobacter</a:t>
            </a:r>
            <a:r>
              <a:rPr lang="en-US" sz="1200" b="0" i="0" kern="1200" dirty="0" smtClean="0">
                <a:solidFill>
                  <a:schemeClr val="tx1"/>
                </a:solidFill>
                <a:effectLst/>
                <a:latin typeface="+mn-lt"/>
                <a:ea typeface="+mn-ea"/>
                <a:cs typeface="+mn-cs"/>
              </a:rPr>
              <a:t>, STEC and bacterial indicators in three full-scale municipal wastewater plants. A general reduction in </a:t>
            </a:r>
            <a:r>
              <a:rPr lang="en-US" sz="1200" b="0" i="1" kern="1200" dirty="0" smtClean="0">
                <a:solidFill>
                  <a:schemeClr val="tx1"/>
                </a:solidFill>
                <a:effectLst/>
                <a:latin typeface="+mn-lt"/>
                <a:ea typeface="+mn-ea"/>
                <a:cs typeface="+mn-cs"/>
              </a:rPr>
              <a:t>Salmonella</a:t>
            </a:r>
            <a:r>
              <a:rPr lang="en-US" sz="1200" b="0" i="0" kern="1200" dirty="0" smtClean="0">
                <a:solidFill>
                  <a:schemeClr val="tx1"/>
                </a:solidFill>
                <a:effectLst/>
                <a:latin typeface="+mn-lt"/>
                <a:ea typeface="+mn-ea"/>
                <a:cs typeface="+mn-cs"/>
              </a:rPr>
              <a:t> was observed after disinfection, but these bacteria were detected in one UV-treated sample (culture method) and in 33%, 50% and 17% of samples collected after </a:t>
            </a:r>
            <a:r>
              <a:rPr lang="en-US" sz="1200" b="0" i="0" kern="1200" dirty="0" err="1" smtClean="0">
                <a:solidFill>
                  <a:schemeClr val="tx1"/>
                </a:solidFill>
                <a:effectLst/>
                <a:latin typeface="+mn-lt"/>
                <a:ea typeface="+mn-ea"/>
                <a:cs typeface="+mn-cs"/>
              </a:rPr>
              <a:t>NaClO</a:t>
            </a:r>
            <a:r>
              <a:rPr lang="en-US" sz="1200" b="0" i="0" kern="1200" dirty="0" smtClean="0">
                <a:solidFill>
                  <a:schemeClr val="tx1"/>
                </a:solidFill>
                <a:effectLst/>
                <a:latin typeface="+mn-lt"/>
                <a:ea typeface="+mn-ea"/>
                <a:cs typeface="+mn-cs"/>
              </a:rPr>
              <a:t>, UV and PAA disinfection treatments, respectively (PCR method). A better reduction was also observed under </a:t>
            </a:r>
            <a:r>
              <a:rPr lang="en-US" sz="1200" b="0" i="0" kern="1200" dirty="0" err="1" smtClean="0">
                <a:solidFill>
                  <a:schemeClr val="tx1"/>
                </a:solidFill>
                <a:effectLst/>
                <a:latin typeface="+mn-lt"/>
                <a:ea typeface="+mn-ea"/>
                <a:cs typeface="+mn-cs"/>
              </a:rPr>
              <a:t>NaClO</a:t>
            </a:r>
            <a:r>
              <a:rPr lang="en-US" sz="1200" b="0" i="0" kern="1200" dirty="0" smtClean="0">
                <a:solidFill>
                  <a:schemeClr val="tx1"/>
                </a:solidFill>
                <a:effectLst/>
                <a:latin typeface="+mn-lt"/>
                <a:ea typeface="+mn-ea"/>
                <a:cs typeface="+mn-cs"/>
              </a:rPr>
              <a:t> disinfection for the microbial indicators. Independent of the disinfection treatment, </a:t>
            </a:r>
            <a:r>
              <a:rPr lang="en-US" sz="1200" b="0" i="1" kern="1200" dirty="0" smtClean="0">
                <a:solidFill>
                  <a:schemeClr val="tx1"/>
                </a:solidFill>
                <a:effectLst/>
                <a:latin typeface="+mn-lt"/>
                <a:ea typeface="+mn-ea"/>
                <a:cs typeface="+mn-cs"/>
              </a:rPr>
              <a:t>E. coli</a:t>
            </a:r>
            <a:r>
              <a:rPr lang="en-US" sz="1200" b="0" i="0" kern="1200" dirty="0" smtClean="0">
                <a:solidFill>
                  <a:schemeClr val="tx1"/>
                </a:solidFill>
                <a:effectLst/>
                <a:latin typeface="+mn-lt"/>
                <a:ea typeface="+mn-ea"/>
                <a:cs typeface="+mn-cs"/>
              </a:rPr>
              <a:t> O157:H7 was not detected in the disinfected samples, whereas some samples treated with UV and PAA showed the presence of the </a:t>
            </a:r>
            <a:r>
              <a:rPr lang="en-US" sz="1200" b="0" i="1" kern="1200" dirty="0" smtClean="0">
                <a:solidFill>
                  <a:schemeClr val="tx1"/>
                </a:solidFill>
                <a:effectLst/>
                <a:latin typeface="+mn-lt"/>
                <a:ea typeface="+mn-ea"/>
                <a:cs typeface="+mn-cs"/>
              </a:rPr>
              <a:t>stx1</a:t>
            </a:r>
            <a:r>
              <a:rPr lang="en-US" sz="1200" b="0" i="0" kern="1200" dirty="0" smtClean="0">
                <a:solidFill>
                  <a:schemeClr val="tx1"/>
                </a:solidFill>
                <a:effectLst/>
                <a:latin typeface="+mn-lt"/>
                <a:ea typeface="+mn-ea"/>
                <a:cs typeface="+mn-cs"/>
              </a:rPr>
              <a:t> gene. No reduction in the presence of </a:t>
            </a:r>
            <a:r>
              <a:rPr lang="en-US" sz="1200" b="0" i="1" kern="1200" dirty="0" smtClean="0">
                <a:solidFill>
                  <a:schemeClr val="tx1"/>
                </a:solidFill>
                <a:effectLst/>
                <a:latin typeface="+mn-lt"/>
                <a:ea typeface="+mn-ea"/>
                <a:cs typeface="+mn-cs"/>
              </a:rPr>
              <a:t>stx2</a:t>
            </a:r>
            <a:r>
              <a:rPr lang="en-US" sz="1200" b="0" i="0" kern="1200" dirty="0" smtClean="0">
                <a:solidFill>
                  <a:schemeClr val="tx1"/>
                </a:solidFill>
                <a:effectLst/>
                <a:latin typeface="+mn-lt"/>
                <a:ea typeface="+mn-ea"/>
                <a:cs typeface="+mn-cs"/>
              </a:rPr>
              <a:t> genes was verified for any of the disinfection treatments. </a:t>
            </a:r>
            <a:r>
              <a:rPr lang="en-US" sz="1200" b="0" i="1" kern="1200" dirty="0" smtClean="0">
                <a:solidFill>
                  <a:schemeClr val="tx1"/>
                </a:solidFill>
                <a:effectLst/>
                <a:latin typeface="+mn-lt"/>
                <a:ea typeface="+mn-ea"/>
                <a:cs typeface="+mn-cs"/>
              </a:rPr>
              <a:t>Campylobacter</a:t>
            </a:r>
            <a:r>
              <a:rPr lang="en-US" sz="1200" b="0" i="0" kern="1200" dirty="0" smtClean="0">
                <a:solidFill>
                  <a:schemeClr val="tx1"/>
                </a:solidFill>
                <a:effectLst/>
                <a:latin typeface="+mn-lt"/>
                <a:ea typeface="+mn-ea"/>
                <a:cs typeface="+mn-cs"/>
              </a:rPr>
              <a:t> was not detected in any of the </a:t>
            </a:r>
            <a:r>
              <a:rPr lang="en-US" sz="1200" b="0" i="0" kern="1200" dirty="0" err="1" smtClean="0">
                <a:solidFill>
                  <a:schemeClr val="tx1"/>
                </a:solidFill>
                <a:effectLst/>
                <a:latin typeface="+mn-lt"/>
                <a:ea typeface="+mn-ea"/>
                <a:cs typeface="+mn-cs"/>
              </a:rPr>
              <a:t>analysed</a:t>
            </a:r>
            <a:r>
              <a:rPr lang="en-US" sz="1200" b="0" i="0" kern="1200" dirty="0" smtClean="0">
                <a:solidFill>
                  <a:schemeClr val="tx1"/>
                </a:solidFill>
                <a:effectLst/>
                <a:latin typeface="+mn-lt"/>
                <a:ea typeface="+mn-ea"/>
                <a:cs typeface="+mn-cs"/>
              </a:rPr>
              <a:t> samples. The overall results highlight a better reduction in microbiological parameters with a </a:t>
            </a:r>
            <a:r>
              <a:rPr lang="en-US" sz="1200" b="0" i="0" kern="1200" dirty="0" err="1" smtClean="0">
                <a:solidFill>
                  <a:schemeClr val="tx1"/>
                </a:solidFill>
                <a:effectLst/>
                <a:latin typeface="+mn-lt"/>
                <a:ea typeface="+mn-ea"/>
                <a:cs typeface="+mn-cs"/>
              </a:rPr>
              <a:t>NaClO</a:t>
            </a:r>
            <a:r>
              <a:rPr lang="en-US" sz="1200" b="0" i="0" kern="1200" dirty="0" smtClean="0">
                <a:solidFill>
                  <a:schemeClr val="tx1"/>
                </a:solidFill>
                <a:effectLst/>
                <a:latin typeface="+mn-lt"/>
                <a:ea typeface="+mn-ea"/>
                <a:cs typeface="+mn-cs"/>
              </a:rPr>
              <a:t> disinfection treatment in a full-scale municipal wastewater plant compared with UV and PAA. However, the results indicate that a complete and specific monitoring program is necessary to prevent a possible risk to public health.</a:t>
            </a:r>
          </a:p>
          <a:p>
            <a:r>
              <a:rPr lang="en-US" sz="1200" b="1" i="0" kern="1200" dirty="0" smtClean="0">
                <a:solidFill>
                  <a:schemeClr val="tx1"/>
                </a:solidFill>
                <a:effectLst/>
                <a:latin typeface="+mn-lt"/>
                <a:ea typeface="+mn-ea"/>
                <a:cs typeface="+mn-cs"/>
              </a:rPr>
              <a:t>Keywords: </a:t>
            </a:r>
            <a:r>
              <a:rPr lang="en-US" sz="1200" b="0" i="0" kern="1200" dirty="0" smtClean="0">
                <a:solidFill>
                  <a:schemeClr val="tx1"/>
                </a:solidFill>
                <a:effectLst/>
                <a:latin typeface="+mn-lt"/>
                <a:ea typeface="+mn-ea"/>
                <a:cs typeface="+mn-cs"/>
              </a:rPr>
              <a:t>Campylobacter; E. coli O157:H7; STEC; Salmonella spp.; UV; disinfection; indicator </a:t>
            </a:r>
            <a:r>
              <a:rPr lang="en-US" sz="1200" b="0" i="0" kern="1200" dirty="0" err="1" smtClean="0">
                <a:solidFill>
                  <a:schemeClr val="tx1"/>
                </a:solidFill>
                <a:effectLst/>
                <a:latin typeface="+mn-lt"/>
                <a:ea typeface="+mn-ea"/>
                <a:cs typeface="+mn-cs"/>
              </a:rPr>
              <a:t>microrganisms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peracetic</a:t>
            </a:r>
            <a:r>
              <a:rPr lang="en-US" sz="1200" b="0" i="0" kern="1200" dirty="0" smtClean="0">
                <a:solidFill>
                  <a:schemeClr val="tx1"/>
                </a:solidFill>
                <a:effectLst/>
                <a:latin typeface="+mn-lt"/>
                <a:ea typeface="+mn-ea"/>
                <a:cs typeface="+mn-cs"/>
              </a:rPr>
              <a:t> acid; sodium hypochlorite; wastewater.</a:t>
            </a:r>
          </a:p>
          <a:p>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14</a:t>
            </a:fld>
            <a:endParaRPr lang="ru-RU"/>
          </a:p>
        </p:txBody>
      </p:sp>
    </p:spTree>
    <p:extLst>
      <p:ext uri="{BB962C8B-B14F-4D97-AF65-F5344CB8AC3E}">
        <p14:creationId xmlns:p14="http://schemas.microsoft.com/office/powerpoint/2010/main" val="1589849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БУДЕТ</a:t>
            </a:r>
            <a:r>
              <a:rPr lang="ru-RU" baseline="0" dirty="0" smtClean="0"/>
              <a:t> ОБЯЗАТЕЛЬНО ВОПРОС ПОЧЕМУ</a:t>
            </a:r>
            <a:r>
              <a:rPr lang="en-US" baseline="0" dirty="0" smtClean="0"/>
              <a:t> </a:t>
            </a:r>
            <a:r>
              <a:rPr lang="ru-RU" baseline="0" dirty="0" smtClean="0"/>
              <a:t>наше оборудование лучше (список важных конкурентов представлен ниже)</a:t>
            </a:r>
          </a:p>
          <a:p>
            <a:r>
              <a:rPr lang="ru-RU" baseline="0" dirty="0" smtClean="0"/>
              <a:t>Было бы интересно узнать в чем преимущества по каждому из конкурентов, в том числе зарубежных</a:t>
            </a:r>
          </a:p>
          <a:p>
            <a:endParaRPr lang="en-GB" dirty="0" smtClean="0"/>
          </a:p>
          <a:p>
            <a:endParaRPr lang="en-GB" dirty="0" smtClean="0"/>
          </a:p>
          <a:p>
            <a:endParaRPr lang="en-GB" dirty="0" smtClean="0"/>
          </a:p>
          <a:p>
            <a:r>
              <a:rPr lang="ru-RU" sz="1200" b="0" i="0" kern="1200" dirty="0" smtClean="0">
                <a:solidFill>
                  <a:schemeClr val="tx1"/>
                </a:solidFill>
                <a:effectLst/>
                <a:latin typeface="+mn-lt"/>
                <a:ea typeface="+mn-ea"/>
                <a:cs typeface="+mn-cs"/>
              </a:rPr>
              <a:t>Разумеется, весьма привлекательны попытки совместить эти два способа </a:t>
            </a:r>
            <a:r>
              <a:rPr lang="ru-RU" sz="1200" b="0" i="0" kern="1200" dirty="0" err="1" smtClean="0">
                <a:solidFill>
                  <a:schemeClr val="tx1"/>
                </a:solidFill>
                <a:effectLst/>
                <a:latin typeface="+mn-lt"/>
                <a:ea typeface="+mn-ea"/>
                <a:cs typeface="+mn-cs"/>
              </a:rPr>
              <a:t>безреагентного</a:t>
            </a:r>
            <a:r>
              <a:rPr lang="ru-RU" sz="1200" b="0" i="0" kern="1200" dirty="0" smtClean="0">
                <a:solidFill>
                  <a:schemeClr val="tx1"/>
                </a:solidFill>
                <a:effectLst/>
                <a:latin typeface="+mn-lt"/>
                <a:ea typeface="+mn-ea"/>
                <a:cs typeface="+mn-cs"/>
              </a:rPr>
              <a:t> обеззараживания в единой установке (УЗ+УФ).</a:t>
            </a:r>
          </a:p>
          <a:p>
            <a:r>
              <a:rPr lang="ru-RU" sz="1200" b="0" i="0" kern="1200" dirty="0" smtClean="0">
                <a:solidFill>
                  <a:schemeClr val="tx1"/>
                </a:solidFill>
                <a:effectLst/>
                <a:latin typeface="+mn-lt"/>
                <a:ea typeface="+mn-ea"/>
                <a:cs typeface="+mn-cs"/>
              </a:rPr>
              <a:t>И такие попытки уже есть и достаточно успешны. Так, например, </a:t>
            </a:r>
            <a:r>
              <a:rPr lang="ru-RU" sz="1200" b="1" i="0" kern="1200" dirty="0" smtClean="0">
                <a:solidFill>
                  <a:schemeClr val="tx1"/>
                </a:solidFill>
                <a:effectLst/>
                <a:latin typeface="+mn-lt"/>
                <a:ea typeface="+mn-ea"/>
                <a:cs typeface="+mn-cs"/>
              </a:rPr>
              <a:t>фирма «</a:t>
            </a:r>
            <a:r>
              <a:rPr lang="ru-RU" sz="1200" b="1" i="0" u="none" strike="noStrike" kern="1200" dirty="0" err="1" smtClean="0">
                <a:solidFill>
                  <a:schemeClr val="tx1"/>
                </a:solidFill>
                <a:effectLst/>
                <a:latin typeface="+mn-lt"/>
                <a:ea typeface="+mn-ea"/>
                <a:cs typeface="+mn-cs"/>
                <a:hlinkClick r:id="rId3" tooltip="http://www.svarog-uv.ru/"/>
              </a:rPr>
              <a:t>Сварог</a:t>
            </a:r>
            <a:r>
              <a:rPr lang="ru-RU" sz="1200" b="1" i="0" kern="120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выпускает установки проходного типа с ультрафиолетовыми лампами и вставленными в </a:t>
            </a:r>
            <a:r>
              <a:rPr lang="ru-RU" sz="1200" b="1" i="0" kern="1200" dirty="0" smtClean="0">
                <a:solidFill>
                  <a:schemeClr val="tx1"/>
                </a:solidFill>
                <a:effectLst/>
                <a:latin typeface="+mn-lt"/>
                <a:ea typeface="+mn-ea"/>
                <a:cs typeface="+mn-cs"/>
              </a:rPr>
              <a:t>наружную трубу магнитострикционными ультразвуковыми излучателями</a:t>
            </a:r>
            <a:r>
              <a:rPr lang="ru-RU" sz="1200" b="0" i="0" kern="120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Эффективность таких установок существенно выше, чем у ультрафиолетовых, прежде всего из-за постоянной ультразвуковой очистки кварцевых чехлов ультрафиолетовых ламп. Но </a:t>
            </a:r>
            <a:r>
              <a:rPr lang="ru-RU" sz="1200" b="1" i="0" kern="1200" dirty="0" smtClean="0">
                <a:solidFill>
                  <a:schemeClr val="tx1"/>
                </a:solidFill>
                <a:effectLst/>
                <a:latin typeface="+mn-lt"/>
                <a:ea typeface="+mn-ea"/>
                <a:cs typeface="+mn-cs"/>
              </a:rPr>
              <a:t>зоны</a:t>
            </a:r>
            <a:r>
              <a:rPr lang="ru-RU" sz="1200" b="0" i="0" kern="1200" dirty="0" smtClean="0">
                <a:solidFill>
                  <a:schemeClr val="tx1"/>
                </a:solidFill>
                <a:effectLst/>
                <a:latin typeface="+mn-lt"/>
                <a:ea typeface="+mn-ea"/>
                <a:cs typeface="+mn-cs"/>
              </a:rPr>
              <a:t> ультразвуковой кавитации локальны и </a:t>
            </a:r>
            <a:r>
              <a:rPr lang="ru-RU" sz="1200" b="1" i="0" kern="1200" dirty="0" smtClean="0">
                <a:solidFill>
                  <a:schemeClr val="tx1"/>
                </a:solidFill>
                <a:effectLst/>
                <a:latin typeface="+mn-lt"/>
                <a:ea typeface="+mn-ea"/>
                <a:cs typeface="+mn-cs"/>
              </a:rPr>
              <a:t>не перекрывают собой весь путь прохождения воды с микроорганизмами. </a:t>
            </a:r>
            <a:r>
              <a:rPr lang="ru-RU" sz="1200" b="0" i="0" kern="1200" dirty="0" smtClean="0">
                <a:solidFill>
                  <a:schemeClr val="tx1"/>
                </a:solidFill>
                <a:effectLst/>
                <a:latin typeface="+mn-lt"/>
                <a:ea typeface="+mn-ea"/>
                <a:cs typeface="+mn-cs"/>
              </a:rPr>
              <a:t>Следовательно в этих установках всегда имеется </a:t>
            </a:r>
            <a:r>
              <a:rPr lang="ru-RU" sz="1200" b="1" i="0" kern="1200" dirty="0" smtClean="0">
                <a:solidFill>
                  <a:schemeClr val="tx1"/>
                </a:solidFill>
                <a:effectLst/>
                <a:latin typeface="+mn-lt"/>
                <a:ea typeface="+mn-ea"/>
                <a:cs typeface="+mn-cs"/>
              </a:rPr>
              <a:t>вероятность «проскока» </a:t>
            </a:r>
            <a:r>
              <a:rPr lang="ru-RU" sz="1200" b="0" i="0" kern="1200" dirty="0" smtClean="0">
                <a:solidFill>
                  <a:schemeClr val="tx1"/>
                </a:solidFill>
                <a:effectLst/>
                <a:latin typeface="+mn-lt"/>
                <a:ea typeface="+mn-ea"/>
                <a:cs typeface="+mn-cs"/>
              </a:rPr>
              <a:t>колоний микроорганизмов, которые могут уцелеть и впоследствии размножаться. </a:t>
            </a:r>
            <a:endParaRPr lang="en-US"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Кроме этого, эти установки </a:t>
            </a:r>
            <a:r>
              <a:rPr lang="ru-RU" sz="1200" b="1" i="0" kern="1200" dirty="0" smtClean="0">
                <a:solidFill>
                  <a:schemeClr val="tx1"/>
                </a:solidFill>
                <a:effectLst/>
                <a:latin typeface="+mn-lt"/>
                <a:ea typeface="+mn-ea"/>
                <a:cs typeface="+mn-cs"/>
              </a:rPr>
              <a:t>энергоемки и сложны в обслуживании.</a:t>
            </a:r>
          </a:p>
          <a:p>
            <a:endParaRPr lang="en-GB" dirty="0" smtClean="0"/>
          </a:p>
          <a:p>
            <a:r>
              <a:rPr lang="en-GB" dirty="0" err="1" smtClean="0"/>
              <a:t>Обеззаражива</a:t>
            </a:r>
            <a:r>
              <a:rPr lang="ru-RU" dirty="0" err="1" smtClean="0"/>
              <a:t>ние</a:t>
            </a:r>
            <a:r>
              <a:rPr lang="ru-RU" dirty="0" smtClean="0"/>
              <a:t> </a:t>
            </a:r>
            <a:r>
              <a:rPr lang="en-GB" dirty="0" err="1" smtClean="0"/>
              <a:t>вод</a:t>
            </a:r>
            <a:r>
              <a:rPr lang="ru-RU" dirty="0" smtClean="0"/>
              <a:t>ы</a:t>
            </a:r>
            <a:r>
              <a:rPr lang="en-GB" dirty="0" smtClean="0"/>
              <a:t> </a:t>
            </a:r>
            <a:r>
              <a:rPr lang="en-GB" dirty="0" err="1" smtClean="0"/>
              <a:t>на</a:t>
            </a:r>
            <a:r>
              <a:rPr lang="en-GB" dirty="0" smtClean="0"/>
              <a:t> </a:t>
            </a:r>
            <a:r>
              <a:rPr lang="en-GB" dirty="0" err="1" smtClean="0"/>
              <a:t>последней</a:t>
            </a:r>
            <a:r>
              <a:rPr lang="en-GB" dirty="0" smtClean="0"/>
              <a:t> </a:t>
            </a:r>
            <a:r>
              <a:rPr lang="en-GB" dirty="0" err="1" smtClean="0"/>
              <a:t>стадии</a:t>
            </a:r>
            <a:r>
              <a:rPr lang="en-GB" dirty="0" smtClean="0"/>
              <a:t> </a:t>
            </a:r>
            <a:r>
              <a:rPr lang="en-GB" dirty="0" err="1" smtClean="0"/>
              <a:t>водоподготовки</a:t>
            </a:r>
            <a:r>
              <a:rPr lang="ru-RU" dirty="0" smtClean="0"/>
              <a:t> без</a:t>
            </a:r>
            <a:r>
              <a:rPr lang="en-GB" dirty="0" smtClean="0"/>
              <a:t> </a:t>
            </a:r>
            <a:endParaRPr lang="ru-RU" dirty="0" smtClean="0"/>
          </a:p>
          <a:p>
            <a:r>
              <a:rPr lang="ru-RU" dirty="0" smtClean="0"/>
              <a:t>Фильтрации</a:t>
            </a:r>
          </a:p>
          <a:p>
            <a:r>
              <a:rPr lang="ru-RU" dirty="0" smtClean="0"/>
              <a:t>Умягчения </a:t>
            </a:r>
            <a:endParaRPr lang="ru-RU" dirty="0" smtClean="0"/>
          </a:p>
          <a:p>
            <a:r>
              <a:rPr lang="ru-RU" dirty="0" err="1" smtClean="0"/>
              <a:t>Осмотрирования</a:t>
            </a:r>
            <a:endParaRPr lang="ru-RU" dirty="0" smtClean="0"/>
          </a:p>
          <a:p>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Без необходимости периодичных промыв чехлы</a:t>
            </a:r>
            <a:r>
              <a:rPr lang="ru-RU" baseline="0" dirty="0" smtClean="0"/>
              <a:t> </a:t>
            </a:r>
            <a:r>
              <a:rPr lang="en-US" dirty="0" smtClean="0"/>
              <a:t>UV </a:t>
            </a:r>
            <a:r>
              <a:rPr lang="ru-RU" dirty="0" smtClean="0"/>
              <a:t>ламп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 дублирование устройства, чтобы обеспечить непрерывную очистку ламп</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Приобретать</a:t>
            </a:r>
            <a:r>
              <a:rPr lang="ru-RU" baseline="0" dirty="0" smtClean="0"/>
              <a:t>, х</a:t>
            </a:r>
            <a:r>
              <a:rPr lang="ru-RU" dirty="0" smtClean="0"/>
              <a:t>ранить</a:t>
            </a:r>
            <a:r>
              <a:rPr lang="ru-RU" baseline="0" dirty="0" smtClean="0"/>
              <a:t> </a:t>
            </a:r>
            <a:r>
              <a:rPr lang="ru-RU" dirty="0" err="1" smtClean="0"/>
              <a:t>щавеливую</a:t>
            </a:r>
            <a:r>
              <a:rPr lang="ru-RU" dirty="0" smtClean="0"/>
              <a:t> или соляную кислоту</a:t>
            </a:r>
            <a:r>
              <a:rPr lang="ru-RU" baseline="0" dirty="0" smtClean="0"/>
              <a:t> для промывки чехлов </a:t>
            </a:r>
            <a:r>
              <a:rPr lang="en-US" baseline="0" dirty="0" smtClean="0"/>
              <a:t>UV </a:t>
            </a:r>
            <a:r>
              <a:rPr lang="ru-RU" baseline="0" dirty="0" smtClean="0"/>
              <a:t>ламп</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Утилизация отработанных растворов (разборки с экологами)</a:t>
            </a:r>
            <a:endParaRPr lang="ru-RU" dirty="0" smtClean="0"/>
          </a:p>
          <a:p>
            <a:endParaRPr lang="ru-RU" dirty="0" smtClean="0"/>
          </a:p>
          <a:p>
            <a:r>
              <a:rPr lang="en-US" dirty="0" smtClean="0"/>
              <a:t>Russia companies</a:t>
            </a:r>
          </a:p>
          <a:p>
            <a:pPr marL="171450" indent="-171450">
              <a:buFont typeface="Arial" panose="020B0604020202020204" pitchFamily="34" charset="0"/>
              <a:buChar char="­"/>
            </a:pPr>
            <a:endParaRPr lang="ru-RU" dirty="0" smtClean="0"/>
          </a:p>
          <a:p>
            <a:pPr marL="171450" indent="-171450">
              <a:buFont typeface="Arial" panose="020B0604020202020204" pitchFamily="34" charset="0"/>
              <a:buChar char="­"/>
            </a:pPr>
            <a:r>
              <a:rPr lang="en-GB" dirty="0" smtClean="0"/>
              <a:t>НПО ЛИТ </a:t>
            </a:r>
          </a:p>
          <a:p>
            <a:pPr marL="628650" lvl="1" indent="-171450">
              <a:buFont typeface="Arial" panose="020B0604020202020204" pitchFamily="34" charset="0"/>
              <a:buChar char="­"/>
            </a:pPr>
            <a:r>
              <a:rPr lang="en-GB" dirty="0" smtClean="0"/>
              <a:t>https://lit-uv.ru/	</a:t>
            </a:r>
          </a:p>
          <a:p>
            <a:pPr marL="171450" indent="-171450">
              <a:buFont typeface="Arial" panose="020B0604020202020204" pitchFamily="34" charset="0"/>
              <a:buChar char="­"/>
            </a:pPr>
            <a:r>
              <a:rPr lang="en-GB" dirty="0" smtClean="0"/>
              <a:t>УФ-</a:t>
            </a:r>
            <a:r>
              <a:rPr lang="en-GB" dirty="0" err="1" smtClean="0"/>
              <a:t>тех</a:t>
            </a:r>
            <a:r>
              <a:rPr lang="en-GB" dirty="0" smtClean="0"/>
              <a:t> </a:t>
            </a:r>
          </a:p>
          <a:p>
            <a:pPr marL="628650" lvl="1" indent="-171450">
              <a:buFont typeface="Arial" panose="020B0604020202020204" pitchFamily="34" charset="0"/>
              <a:buChar char="­"/>
            </a:pPr>
            <a:r>
              <a:rPr lang="en-GB" dirty="0" smtClean="0"/>
              <a:t>https://www.uv-tech.ru/</a:t>
            </a:r>
          </a:p>
          <a:p>
            <a:pPr marL="171450" indent="-171450">
              <a:buFont typeface="Arial" panose="020B0604020202020204" pitchFamily="34" charset="0"/>
              <a:buChar char="­"/>
            </a:pPr>
            <a:r>
              <a:rPr lang="en-GB" dirty="0" smtClean="0"/>
              <a:t>НПО ЭНТ </a:t>
            </a:r>
            <a:r>
              <a:rPr lang="en-GB" dirty="0" err="1" smtClean="0"/>
              <a:t>Кристалл</a:t>
            </a:r>
            <a:r>
              <a:rPr lang="en-GB" dirty="0" smtClean="0"/>
              <a:t> </a:t>
            </a:r>
          </a:p>
          <a:p>
            <a:pPr marL="628650" lvl="1" indent="-171450">
              <a:buFont typeface="Arial" panose="020B0604020202020204" pitchFamily="34" charset="0"/>
              <a:buChar char="­"/>
            </a:pPr>
            <a:r>
              <a:rPr lang="en-GB" dirty="0" smtClean="0"/>
              <a:t>https://uv-product.com/ustanovki/ent/</a:t>
            </a:r>
          </a:p>
          <a:p>
            <a:pPr marL="628650" lvl="1" indent="-171450">
              <a:buFont typeface="Arial" panose="020B0604020202020204" pitchFamily="34" charset="0"/>
              <a:buChar char="­"/>
            </a:pPr>
            <a:r>
              <a:rPr lang="en-GB" dirty="0" smtClean="0"/>
              <a:t>https://crystalltherm.com/ru/production/outdoor/  </a:t>
            </a:r>
          </a:p>
          <a:p>
            <a:pPr marL="628650" lvl="1" indent="-171450">
              <a:buFont typeface="Arial" panose="020B0604020202020204" pitchFamily="34" charset="0"/>
              <a:buChar char="­"/>
            </a:pPr>
            <a:r>
              <a:rPr lang="en-GB" dirty="0" smtClean="0"/>
              <a:t>https://crystalltherm.com/</a:t>
            </a:r>
          </a:p>
          <a:p>
            <a:pPr marL="171450" indent="-171450">
              <a:buFont typeface="Arial" panose="020B0604020202020204" pitchFamily="34" charset="0"/>
              <a:buChar char="­"/>
            </a:pPr>
            <a:r>
              <a:rPr lang="en-GB" dirty="0" smtClean="0"/>
              <a:t>ООО </a:t>
            </a:r>
            <a:r>
              <a:rPr lang="en-GB" dirty="0" err="1" smtClean="0"/>
              <a:t>Сварог</a:t>
            </a:r>
            <a:endParaRPr lang="ru-RU" dirty="0" smtClean="0"/>
          </a:p>
          <a:p>
            <a:pPr marL="628650" lvl="1" indent="-171450">
              <a:buFont typeface="Arial" panose="020B0604020202020204" pitchFamily="34" charset="0"/>
              <a:buChar char="­"/>
            </a:pPr>
            <a:r>
              <a:rPr lang="en-GB" dirty="0" smtClean="0"/>
              <a:t>https://www.svarog-uv.ru/</a:t>
            </a:r>
            <a:endParaRPr lang="ru-RU" dirty="0" smtClean="0"/>
          </a:p>
          <a:p>
            <a:endParaRPr lang="ru-RU" dirty="0" smtClean="0"/>
          </a:p>
          <a:p>
            <a:endParaRPr lang="ru-RU" dirty="0" smtClean="0"/>
          </a:p>
          <a:p>
            <a:r>
              <a:rPr lang="en-US" dirty="0" smtClean="0"/>
              <a:t>Foreign companies</a:t>
            </a:r>
            <a:endParaRPr lang="ru-RU" dirty="0" smtClean="0"/>
          </a:p>
          <a:p>
            <a:endParaRPr lang="en-US" dirty="0" smtClean="0"/>
          </a:p>
          <a:p>
            <a:pPr marL="171450" indent="-171450">
              <a:buFont typeface="Arial" panose="020B0604020202020204" pitchFamily="34" charset="0"/>
              <a:buChar char="­"/>
            </a:pPr>
            <a:r>
              <a:rPr lang="en-GB" dirty="0" err="1" smtClean="0"/>
              <a:t>Wedeco</a:t>
            </a:r>
            <a:r>
              <a:rPr lang="en-GB" dirty="0" smtClean="0"/>
              <a:t>, </a:t>
            </a:r>
            <a:r>
              <a:rPr lang="ru-RU" dirty="0" smtClean="0"/>
              <a:t>Германия</a:t>
            </a:r>
            <a:endParaRPr lang="en-GB" dirty="0" smtClean="0"/>
          </a:p>
          <a:p>
            <a:pPr marL="171450" indent="-171450">
              <a:buFont typeface="Arial" panose="020B0604020202020204" pitchFamily="34" charset="0"/>
              <a:buChar char="­"/>
            </a:pPr>
            <a:r>
              <a:rPr lang="en-GB" dirty="0" smtClean="0"/>
              <a:t>Trojan, </a:t>
            </a:r>
            <a:r>
              <a:rPr lang="ru-RU" dirty="0" smtClean="0"/>
              <a:t>Германия</a:t>
            </a:r>
            <a:endParaRPr lang="en-GB" dirty="0" smtClean="0"/>
          </a:p>
          <a:p>
            <a:pPr marL="171450" indent="-171450">
              <a:buFont typeface="Arial" panose="020B0604020202020204" pitchFamily="34" charset="0"/>
              <a:buChar char="­"/>
            </a:pPr>
            <a:r>
              <a:rPr lang="en-GB" dirty="0" err="1" smtClean="0"/>
              <a:t>Desmi</a:t>
            </a:r>
            <a:r>
              <a:rPr lang="ru-RU" dirty="0" smtClean="0"/>
              <a:t>, Дания</a:t>
            </a:r>
            <a:endParaRPr lang="en-US" dirty="0" smtClean="0"/>
          </a:p>
          <a:p>
            <a:endParaRPr lang="en-US" dirty="0" smtClean="0"/>
          </a:p>
          <a:p>
            <a:endParaRPr lang="en-US" dirty="0" smtClean="0"/>
          </a:p>
          <a:p>
            <a:r>
              <a:rPr lang="en-GB" dirty="0" err="1" smtClean="0"/>
              <a:t>Обеззаражива</a:t>
            </a:r>
            <a:r>
              <a:rPr lang="ru-RU" dirty="0" err="1" smtClean="0"/>
              <a:t>ние</a:t>
            </a:r>
            <a:r>
              <a:rPr lang="ru-RU" dirty="0" smtClean="0"/>
              <a:t> </a:t>
            </a:r>
            <a:r>
              <a:rPr lang="en-GB" dirty="0" err="1" smtClean="0"/>
              <a:t>вод</a:t>
            </a:r>
            <a:r>
              <a:rPr lang="ru-RU" dirty="0" smtClean="0"/>
              <a:t>ы</a:t>
            </a:r>
            <a:r>
              <a:rPr lang="en-GB" dirty="0" smtClean="0"/>
              <a:t> </a:t>
            </a:r>
            <a:r>
              <a:rPr lang="en-GB" dirty="0" err="1" smtClean="0"/>
              <a:t>на</a:t>
            </a:r>
            <a:r>
              <a:rPr lang="en-GB" dirty="0" smtClean="0"/>
              <a:t> </a:t>
            </a:r>
            <a:r>
              <a:rPr lang="en-GB" dirty="0" err="1" smtClean="0"/>
              <a:t>последней</a:t>
            </a:r>
            <a:r>
              <a:rPr lang="en-GB" dirty="0" smtClean="0"/>
              <a:t> </a:t>
            </a:r>
            <a:r>
              <a:rPr lang="en-GB" dirty="0" err="1" smtClean="0"/>
              <a:t>стадии</a:t>
            </a:r>
            <a:r>
              <a:rPr lang="en-GB" dirty="0" smtClean="0"/>
              <a:t> </a:t>
            </a:r>
            <a:r>
              <a:rPr lang="en-GB" dirty="0" err="1" smtClean="0"/>
              <a:t>водоподготовки</a:t>
            </a:r>
            <a:r>
              <a:rPr lang="ru-RU" dirty="0" smtClean="0"/>
              <a:t> без</a:t>
            </a:r>
            <a:r>
              <a:rPr lang="en-GB" dirty="0" smtClean="0"/>
              <a:t>  </a:t>
            </a:r>
            <a:r>
              <a:rPr lang="ru-RU" dirty="0" smtClean="0"/>
              <a:t>фильтрации</a:t>
            </a:r>
            <a:r>
              <a:rPr lang="en-US" dirty="0" smtClean="0"/>
              <a:t>,</a:t>
            </a:r>
            <a:r>
              <a:rPr lang="en-US" baseline="0" dirty="0" smtClean="0"/>
              <a:t> </a:t>
            </a:r>
            <a:r>
              <a:rPr lang="ru-RU" baseline="0" dirty="0" smtClean="0"/>
              <a:t>у</a:t>
            </a:r>
            <a:r>
              <a:rPr lang="ru-RU" dirty="0" smtClean="0"/>
              <a:t>мягчения, </a:t>
            </a:r>
            <a:r>
              <a:rPr lang="ru-RU" dirty="0" err="1" smtClean="0"/>
              <a:t>осмотрирования</a:t>
            </a:r>
            <a:endParaRPr lang="ru-RU" dirty="0" smtClean="0"/>
          </a:p>
          <a:p>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Без необходимости периодичных промыв чехлы</a:t>
            </a:r>
            <a:r>
              <a:rPr lang="ru-RU" baseline="0" dirty="0" smtClean="0"/>
              <a:t> </a:t>
            </a:r>
            <a:r>
              <a:rPr lang="en-US" dirty="0" smtClean="0"/>
              <a:t>UV </a:t>
            </a:r>
            <a:r>
              <a:rPr lang="ru-RU" dirty="0" smtClean="0"/>
              <a:t>ламп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 дублирование устройства, чтобы обеспечить непрерывную очистку ламп</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Приобретать</a:t>
            </a:r>
            <a:r>
              <a:rPr lang="ru-RU" baseline="0" dirty="0" smtClean="0"/>
              <a:t>, </a:t>
            </a:r>
            <a:r>
              <a:rPr lang="ru-RU" dirty="0" err="1" smtClean="0"/>
              <a:t>Храненить</a:t>
            </a:r>
            <a:r>
              <a:rPr lang="ru-RU" baseline="0" dirty="0" smtClean="0"/>
              <a:t> </a:t>
            </a:r>
            <a:r>
              <a:rPr lang="ru-RU" dirty="0" err="1" smtClean="0"/>
              <a:t>щавеливую</a:t>
            </a:r>
            <a:r>
              <a:rPr lang="ru-RU" dirty="0" smtClean="0"/>
              <a:t> или соляную кислоту</a:t>
            </a:r>
            <a:r>
              <a:rPr lang="ru-RU" baseline="0" dirty="0" smtClean="0"/>
              <a:t> для промывки ламп</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Утилизация отработанных растворов (разборки с экологами)</a:t>
            </a:r>
            <a:endParaRPr lang="ru-RU" dirty="0" smtClean="0"/>
          </a:p>
          <a:p>
            <a:endParaRPr lang="ru-RU" dirty="0" smtClean="0"/>
          </a:p>
          <a:p>
            <a:endParaRPr lang="ru-RU" dirty="0" smtClean="0"/>
          </a:p>
          <a:p>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21</a:t>
            </a:fld>
            <a:endParaRPr lang="ru-RU"/>
          </a:p>
        </p:txBody>
      </p:sp>
    </p:spTree>
    <p:extLst>
      <p:ext uri="{BB962C8B-B14F-4D97-AF65-F5344CB8AC3E}">
        <p14:creationId xmlns:p14="http://schemas.microsoft.com/office/powerpoint/2010/main" val="2389149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22</a:t>
            </a:fld>
            <a:endParaRPr lang="ru-RU"/>
          </a:p>
        </p:txBody>
      </p:sp>
    </p:spTree>
    <p:extLst>
      <p:ext uri="{BB962C8B-B14F-4D97-AF65-F5344CB8AC3E}">
        <p14:creationId xmlns:p14="http://schemas.microsoft.com/office/powerpoint/2010/main" val="925635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Все конкуренты делают ультрафиолетовой оборудование, которое в процессе эксплуатации требует периодических </a:t>
            </a:r>
            <a:r>
              <a:rPr lang="ru-RU" dirty="0" err="1" smtClean="0"/>
              <a:t>промымов</a:t>
            </a:r>
            <a:r>
              <a:rPr lang="ru-RU" dirty="0" smtClean="0"/>
              <a:t>. </a:t>
            </a:r>
            <a:endParaRPr lang="en-US" dirty="0" smtClean="0"/>
          </a:p>
          <a:p>
            <a:endParaRPr lang="en-US" dirty="0" smtClean="0"/>
          </a:p>
          <a:p>
            <a:endParaRPr lang="en-US" dirty="0" smtClean="0"/>
          </a:p>
          <a:p>
            <a:r>
              <a:rPr lang="ru-RU" dirty="0" smtClean="0"/>
              <a:t>В зависимости от качества воды эти промывки могут быть до одного раза в неделю. Зачем промывки? Дело в том, что ультрафиолетовые лампы в таком оборудовании располагаются в </a:t>
            </a:r>
            <a:r>
              <a:rPr lang="ru-RU" dirty="0" err="1" smtClean="0"/>
              <a:t>кварцех</a:t>
            </a:r>
            <a:r>
              <a:rPr lang="ru-RU" dirty="0" smtClean="0"/>
              <a:t> чехла - это трубки такие. Так вот эти чехлы от примесей в воде со временем мутнеют и перестают пропускать ультрафиолет. Соответственно эффективность постепенно падает и установку надо останавливать и промывать. Как правило промывают кислотой либо соляной либо </a:t>
            </a:r>
            <a:r>
              <a:rPr lang="ru-RU" dirty="0" err="1" smtClean="0"/>
              <a:t>щавеливой</a:t>
            </a:r>
            <a:r>
              <a:rPr lang="ru-RU" dirty="0" smtClean="0"/>
              <a:t>. Это все сопряжено во первых с тем, что эту кислоту надо где-то покупать и хранить. Это деньги, потом надо делать промывки и промывные растворы утилизировать. Это геморрой с экологами. А самое главное, что во время регенерации установок процесс обеззараживания остановить нельзя - вода ждать не будет, она течёт постоянно. Поэтому такое оборудование нуждается в 100% резервировании. То есть одна установка в регенерации, а в </a:t>
            </a:r>
            <a:r>
              <a:rPr lang="ru-RU" dirty="0" err="1" smtClean="0"/>
              <a:t>торая</a:t>
            </a:r>
            <a:r>
              <a:rPr lang="ru-RU" dirty="0" smtClean="0"/>
              <a:t> в работе. А это тоже </a:t>
            </a:r>
            <a:r>
              <a:rPr lang="ru-RU" dirty="0" err="1" smtClean="0"/>
              <a:t>деньги.Мы</a:t>
            </a:r>
            <a:r>
              <a:rPr lang="ru-RU" dirty="0" smtClean="0"/>
              <a:t> же в своих установках используем ультразвуковое очистку кварцевых чехлов. В результате оборудование работает без остановок и промывок. Нет нужды дублировать оборудование. Экономия денег на эксплуатации и капитальных затратах</a:t>
            </a:r>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23</a:t>
            </a:fld>
            <a:endParaRPr lang="ru-RU"/>
          </a:p>
        </p:txBody>
      </p:sp>
    </p:spTree>
    <p:extLst>
      <p:ext uri="{BB962C8B-B14F-4D97-AF65-F5344CB8AC3E}">
        <p14:creationId xmlns:p14="http://schemas.microsoft.com/office/powerpoint/2010/main" val="1019474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24</a:t>
            </a:fld>
            <a:endParaRPr lang="ru-RU"/>
          </a:p>
        </p:txBody>
      </p:sp>
    </p:spTree>
    <p:extLst>
      <p:ext uri="{BB962C8B-B14F-4D97-AF65-F5344CB8AC3E}">
        <p14:creationId xmlns:p14="http://schemas.microsoft.com/office/powerpoint/2010/main" val="925635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sz="1200" b="0" i="0" kern="1200" dirty="0" smtClean="0">
                <a:solidFill>
                  <a:schemeClr val="tx1"/>
                </a:solidFill>
                <a:effectLst/>
                <a:latin typeface="+mn-lt"/>
                <a:ea typeface="+mn-ea"/>
                <a:cs typeface="+mn-cs"/>
              </a:rPr>
              <a:t>https://nt-eco.ru/raschet_dozy</a:t>
            </a:r>
            <a:r>
              <a:rPr lang="ru-RU" sz="1200" b="0" i="0" kern="1200" dirty="0" smtClean="0">
                <a:solidFill>
                  <a:schemeClr val="tx1"/>
                </a:solidFill>
                <a:effectLst/>
                <a:latin typeface="+mn-lt"/>
                <a:ea typeface="+mn-ea"/>
                <a:cs typeface="+mn-cs"/>
              </a:rPr>
              <a:t> </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Подбор и расчет установок обработки ультрафиолетом исходит из выбора </a:t>
            </a:r>
            <a:r>
              <a:rPr lang="ru-RU" sz="1200" b="1" i="0" kern="1200" dirty="0" smtClean="0">
                <a:solidFill>
                  <a:schemeClr val="tx1"/>
                </a:solidFill>
                <a:effectLst/>
                <a:latin typeface="+mn-lt"/>
                <a:ea typeface="+mn-ea"/>
                <a:cs typeface="+mn-cs"/>
              </a:rPr>
              <a:t>соотношения доза излучения на общее число микробиологических загрязнений</a:t>
            </a:r>
            <a:r>
              <a:rPr lang="ru-RU" sz="1200" b="0" i="0" kern="1200" dirty="0" smtClean="0">
                <a:solidFill>
                  <a:schemeClr val="tx1"/>
                </a:solidFill>
                <a:effectLst/>
                <a:latin typeface="+mn-lt"/>
                <a:ea typeface="+mn-ea"/>
                <a:cs typeface="+mn-cs"/>
              </a:rPr>
              <a:t>. Нормативами установлена </a:t>
            </a:r>
            <a:r>
              <a:rPr lang="ru-RU" sz="1200" b="1" i="0" kern="1200" dirty="0" smtClean="0">
                <a:solidFill>
                  <a:schemeClr val="tx1"/>
                </a:solidFill>
                <a:effectLst/>
                <a:latin typeface="+mn-lt"/>
                <a:ea typeface="+mn-ea"/>
                <a:cs typeface="+mn-cs"/>
              </a:rPr>
              <a:t>минимальная доза излучения</a:t>
            </a:r>
            <a:r>
              <a:rPr lang="ru-RU" sz="1200" b="0" i="0" kern="1200" dirty="0" smtClean="0">
                <a:solidFill>
                  <a:schemeClr val="tx1"/>
                </a:solidFill>
                <a:effectLst/>
                <a:latin typeface="+mn-lt"/>
                <a:ea typeface="+mn-ea"/>
                <a:cs typeface="+mn-cs"/>
              </a:rPr>
              <a:t>, при которой гибнут микроорганизмы патогенного вида – </a:t>
            </a:r>
            <a:r>
              <a:rPr lang="ru-RU" sz="1200" b="1" i="0" kern="1200" dirty="0" smtClean="0">
                <a:solidFill>
                  <a:schemeClr val="tx1"/>
                </a:solidFill>
                <a:effectLst/>
                <a:latin typeface="+mn-lt"/>
                <a:ea typeface="+mn-ea"/>
                <a:cs typeface="+mn-cs"/>
              </a:rPr>
              <a:t>16 мДж/</a:t>
            </a:r>
            <a:r>
              <a:rPr lang="ru-RU" sz="1200" b="1" i="0" kern="1200" dirty="0" err="1" smtClean="0">
                <a:solidFill>
                  <a:schemeClr val="tx1"/>
                </a:solidFill>
                <a:effectLst/>
                <a:latin typeface="+mn-lt"/>
                <a:ea typeface="+mn-ea"/>
                <a:cs typeface="+mn-cs"/>
              </a:rPr>
              <a:t>кв.см</a:t>
            </a:r>
            <a:r>
              <a:rPr lang="ru-RU" sz="1200" b="1" i="0" kern="1200" dirty="0" smtClean="0">
                <a:solidFill>
                  <a:schemeClr val="tx1"/>
                </a:solidFill>
                <a:effectLst/>
                <a:latin typeface="+mn-lt"/>
                <a:ea typeface="+mn-ea"/>
                <a:cs typeface="+mn-cs"/>
              </a:rPr>
              <a:t>.</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Для разных видов вирусов и бактерий требуется </a:t>
            </a:r>
            <a:r>
              <a:rPr lang="ru-RU" sz="1200" b="1" i="0" kern="1200" dirty="0" smtClean="0">
                <a:solidFill>
                  <a:schemeClr val="tx1"/>
                </a:solidFill>
                <a:effectLst/>
                <a:latin typeface="+mn-lt"/>
                <a:ea typeface="+mn-ea"/>
                <a:cs typeface="+mn-cs"/>
              </a:rPr>
              <a:t>разная расчётная доза уф </a:t>
            </a:r>
            <a:r>
              <a:rPr lang="ru-RU" sz="1200" b="0" i="0" kern="1200" dirty="0" smtClean="0">
                <a:solidFill>
                  <a:schemeClr val="tx1"/>
                </a:solidFill>
                <a:effectLst/>
                <a:latin typeface="+mn-lt"/>
                <a:ea typeface="+mn-ea"/>
                <a:cs typeface="+mn-cs"/>
              </a:rPr>
              <a:t>– облучения для снижения концентрации.</a:t>
            </a:r>
          </a:p>
          <a:p>
            <a:r>
              <a:rPr lang="ru-RU" sz="1200" b="0" i="0" kern="1200" dirty="0" smtClean="0">
                <a:solidFill>
                  <a:schemeClr val="tx1"/>
                </a:solidFill>
                <a:effectLst/>
                <a:latin typeface="+mn-lt"/>
                <a:ea typeface="+mn-ea"/>
                <a:cs typeface="+mn-cs"/>
              </a:rPr>
              <a:t>Данный параметр называется </a:t>
            </a:r>
            <a:r>
              <a:rPr lang="ru-RU" sz="1200" b="1" i="0" kern="1200" dirty="0" smtClean="0">
                <a:solidFill>
                  <a:schemeClr val="tx1"/>
                </a:solidFill>
                <a:effectLst/>
                <a:latin typeface="+mn-lt"/>
                <a:ea typeface="+mn-ea"/>
                <a:cs typeface="+mn-cs"/>
              </a:rPr>
              <a:t>степень обеззараживания</a:t>
            </a:r>
            <a:r>
              <a:rPr lang="ru-RU" sz="1200" b="0" i="0" kern="1200" dirty="0" smtClean="0">
                <a:solidFill>
                  <a:schemeClr val="tx1"/>
                </a:solidFill>
                <a:effectLst/>
                <a:latin typeface="+mn-lt"/>
                <a:ea typeface="+mn-ea"/>
                <a:cs typeface="+mn-cs"/>
              </a:rPr>
              <a:t>, его принимают как </a:t>
            </a:r>
            <a:r>
              <a:rPr lang="ru-RU" sz="1200" b="0" i="0" u="sng" kern="1200" dirty="0" smtClean="0">
                <a:solidFill>
                  <a:schemeClr val="tx1"/>
                </a:solidFill>
                <a:effectLst/>
                <a:latin typeface="+mn-lt"/>
                <a:ea typeface="+mn-ea"/>
                <a:cs typeface="+mn-cs"/>
              </a:rPr>
              <a:t>десятичный логарифм частного от начальной концентрации микроорганизмов к финишной, требуемой на выходе из установки.</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Доза ультрафиолетового облучения мДж/</a:t>
            </a:r>
            <a:r>
              <a:rPr lang="ru-RU" sz="1200" b="0" i="0" kern="1200" dirty="0" err="1" smtClean="0">
                <a:solidFill>
                  <a:schemeClr val="tx1"/>
                </a:solidFill>
                <a:effectLst/>
                <a:latin typeface="+mn-lt"/>
                <a:ea typeface="+mn-ea"/>
                <a:cs typeface="+mn-cs"/>
              </a:rPr>
              <a:t>кв.см</a:t>
            </a:r>
            <a:r>
              <a:rPr lang="ru-RU" sz="1200" b="0" i="0" kern="1200" dirty="0" smtClean="0">
                <a:solidFill>
                  <a:schemeClr val="tx1"/>
                </a:solidFill>
                <a:effectLst/>
                <a:latin typeface="+mn-lt"/>
                <a:ea typeface="+mn-ea"/>
                <a:cs typeface="+mn-cs"/>
              </a:rPr>
              <a:t> необходимая для </a:t>
            </a:r>
            <a:r>
              <a:rPr lang="ru-RU" sz="1200" b="0" i="0" kern="1200" dirty="0" err="1" smtClean="0">
                <a:solidFill>
                  <a:schemeClr val="tx1"/>
                </a:solidFill>
                <a:effectLst/>
                <a:latin typeface="+mn-lt"/>
                <a:ea typeface="+mn-ea"/>
                <a:cs typeface="+mn-cs"/>
              </a:rPr>
              <a:t>инактивации</a:t>
            </a:r>
            <a:r>
              <a:rPr lang="ru-RU" sz="1200" b="0" i="0" kern="1200" dirty="0" smtClean="0">
                <a:solidFill>
                  <a:schemeClr val="tx1"/>
                </a:solidFill>
                <a:effectLst/>
                <a:latin typeface="+mn-lt"/>
                <a:ea typeface="+mn-ea"/>
                <a:cs typeface="+mn-cs"/>
              </a:rPr>
              <a:t> различных видов микроорганизмов</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Расчёт УФ – установки сводится к нахождению </a:t>
            </a:r>
            <a:r>
              <a:rPr lang="ru-RU" sz="1200" b="1" i="0" kern="1200" dirty="0" smtClean="0">
                <a:solidFill>
                  <a:schemeClr val="tx1"/>
                </a:solidFill>
                <a:effectLst/>
                <a:latin typeface="+mn-lt"/>
                <a:ea typeface="+mn-ea"/>
                <a:cs typeface="+mn-cs"/>
              </a:rPr>
              <a:t>количества ультрафиолетовых ламп </a:t>
            </a:r>
            <a:r>
              <a:rPr lang="ru-RU" sz="1200" b="0" i="0" kern="1200" dirty="0" smtClean="0">
                <a:solidFill>
                  <a:schemeClr val="tx1"/>
                </a:solidFill>
                <a:effectLst/>
                <a:latin typeface="+mn-lt"/>
                <a:ea typeface="+mn-ea"/>
                <a:cs typeface="+mn-cs"/>
              </a:rPr>
              <a:t>в зависимости от их </a:t>
            </a:r>
          </a:p>
          <a:p>
            <a:pPr marL="171450" indent="-171450">
              <a:buFontTx/>
              <a:buChar char="-"/>
            </a:pPr>
            <a:r>
              <a:rPr lang="ru-RU" sz="1200" b="0" i="0" kern="1200" dirty="0" smtClean="0">
                <a:solidFill>
                  <a:schemeClr val="tx1"/>
                </a:solidFill>
                <a:effectLst/>
                <a:latin typeface="+mn-lt"/>
                <a:ea typeface="+mn-ea"/>
                <a:cs typeface="+mn-cs"/>
              </a:rPr>
              <a:t>мощности</a:t>
            </a:r>
          </a:p>
          <a:p>
            <a:pPr marL="171450" indent="-171450">
              <a:buFontTx/>
              <a:buChar char="-"/>
            </a:pPr>
            <a:r>
              <a:rPr lang="ru-RU" sz="1200" b="0" i="0" kern="1200" dirty="0" smtClean="0">
                <a:solidFill>
                  <a:schemeClr val="tx1"/>
                </a:solidFill>
                <a:effectLst/>
                <a:latin typeface="+mn-lt"/>
                <a:ea typeface="+mn-ea"/>
                <a:cs typeface="+mn-cs"/>
              </a:rPr>
              <a:t>способности покрывать расчётный расход воды</a:t>
            </a:r>
          </a:p>
          <a:p>
            <a:pPr marL="171450" indent="-171450">
              <a:buFontTx/>
              <a:buChar char="-"/>
            </a:pPr>
            <a:r>
              <a:rPr lang="ru-RU" sz="1200" b="0" i="0" kern="1200" dirty="0" smtClean="0">
                <a:solidFill>
                  <a:schemeClr val="tx1"/>
                </a:solidFill>
                <a:effectLst/>
                <a:latin typeface="+mn-lt"/>
                <a:ea typeface="+mn-ea"/>
                <a:cs typeface="+mn-cs"/>
              </a:rPr>
              <a:t>размеров камеры обеззараживания</a:t>
            </a:r>
          </a:p>
          <a:p>
            <a:pPr marL="171450" indent="-171450">
              <a:buFontTx/>
              <a:buChar char="-"/>
            </a:pPr>
            <a:r>
              <a:rPr lang="ru-RU" sz="1200" b="0" i="0" kern="1200" dirty="0" smtClean="0">
                <a:solidFill>
                  <a:schemeClr val="tx1"/>
                </a:solidFill>
                <a:effectLst/>
                <a:latin typeface="+mn-lt"/>
                <a:ea typeface="+mn-ea"/>
                <a:cs typeface="+mn-cs"/>
              </a:rPr>
              <a:t>мощности излучения.</a:t>
            </a:r>
          </a:p>
          <a:p>
            <a:pPr marL="0" indent="0">
              <a:buFontTx/>
              <a:buNone/>
            </a:pPr>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При расчетах постоянно необходимо соблюдать баланс между </a:t>
            </a:r>
            <a:r>
              <a:rPr lang="ru-RU" sz="1200" b="1" i="0" kern="1200" dirty="0" smtClean="0">
                <a:solidFill>
                  <a:schemeClr val="tx1"/>
                </a:solidFill>
                <a:effectLst/>
                <a:latin typeface="+mn-lt"/>
                <a:ea typeface="+mn-ea"/>
                <a:cs typeface="+mn-cs"/>
              </a:rPr>
              <a:t>предельно достаточными количеством и мощностью ультрафиолетовых ламп</a:t>
            </a:r>
            <a:r>
              <a:rPr lang="ru-RU" sz="1200" b="0" i="0" kern="1200" dirty="0" smtClean="0">
                <a:solidFill>
                  <a:schemeClr val="tx1"/>
                </a:solidFill>
                <a:effectLst/>
                <a:latin typeface="+mn-lt"/>
                <a:ea typeface="+mn-ea"/>
                <a:cs typeface="+mn-cs"/>
              </a:rPr>
              <a:t>, чтобы установка была </a:t>
            </a:r>
            <a:r>
              <a:rPr lang="ru-RU" sz="1200" b="0" i="0" u="sng" kern="1200" dirty="0" smtClean="0">
                <a:solidFill>
                  <a:schemeClr val="tx1"/>
                </a:solidFill>
                <a:effectLst/>
                <a:latin typeface="+mn-lt"/>
                <a:ea typeface="+mn-ea"/>
                <a:cs typeface="+mn-cs"/>
              </a:rPr>
              <a:t>не слишком дорогой </a:t>
            </a:r>
            <a:r>
              <a:rPr lang="ru-RU" sz="1200" b="0" i="0" kern="1200" dirty="0" smtClean="0">
                <a:solidFill>
                  <a:schemeClr val="tx1"/>
                </a:solidFill>
                <a:effectLst/>
                <a:latin typeface="+mn-lt"/>
                <a:ea typeface="+mn-ea"/>
                <a:cs typeface="+mn-cs"/>
              </a:rPr>
              <a:t>и </a:t>
            </a:r>
            <a:r>
              <a:rPr lang="ru-RU" sz="1200" b="0" i="0" u="sng" kern="1200" dirty="0" smtClean="0">
                <a:solidFill>
                  <a:schemeClr val="tx1"/>
                </a:solidFill>
                <a:effectLst/>
                <a:latin typeface="+mn-lt"/>
                <a:ea typeface="+mn-ea"/>
                <a:cs typeface="+mn-cs"/>
              </a:rPr>
              <a:t>пропускным объемом камеры обеззараживания</a:t>
            </a:r>
            <a:r>
              <a:rPr lang="ru-RU" sz="1200" b="0" i="0" kern="1200" dirty="0" smtClean="0">
                <a:solidFill>
                  <a:schemeClr val="tx1"/>
                </a:solidFill>
                <a:effectLst/>
                <a:latin typeface="+mn-lt"/>
                <a:ea typeface="+mn-ea"/>
                <a:cs typeface="+mn-cs"/>
              </a:rPr>
              <a:t>, чтобы установка была способна с </a:t>
            </a:r>
            <a:r>
              <a:rPr lang="ru-RU" sz="1200" b="0" i="0" u="sng" kern="1200" dirty="0" smtClean="0">
                <a:solidFill>
                  <a:schemeClr val="tx1"/>
                </a:solidFill>
                <a:effectLst/>
                <a:latin typeface="+mn-lt"/>
                <a:ea typeface="+mn-ea"/>
                <a:cs typeface="+mn-cs"/>
              </a:rPr>
              <a:t>достаточной экспозицией обеспечить заданную производительность</a:t>
            </a:r>
            <a:r>
              <a:rPr lang="ru-RU" sz="1200" b="0" i="0" kern="1200" dirty="0" smtClean="0">
                <a:solidFill>
                  <a:schemeClr val="tx1"/>
                </a:solidFill>
                <a:effectLst/>
                <a:latin typeface="+mn-lt"/>
                <a:ea typeface="+mn-ea"/>
                <a:cs typeface="+mn-cs"/>
              </a:rPr>
              <a:t>.</a:t>
            </a:r>
          </a:p>
          <a:p>
            <a:endParaRPr lang="ru-RU" sz="1200" b="0" i="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E3F77861-2033-4920-86CB-303FF79302C2}" type="slidenum">
              <a:rPr lang="ru-RU" smtClean="0"/>
              <a:t>28</a:t>
            </a:fld>
            <a:endParaRPr lang="ru-RU"/>
          </a:p>
        </p:txBody>
      </p:sp>
    </p:spTree>
    <p:extLst>
      <p:ext uri="{BB962C8B-B14F-4D97-AF65-F5344CB8AC3E}">
        <p14:creationId xmlns:p14="http://schemas.microsoft.com/office/powerpoint/2010/main" val="4259221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32</a:t>
            </a:fld>
            <a:endParaRPr lang="ru-RU"/>
          </a:p>
        </p:txBody>
      </p:sp>
    </p:spTree>
    <p:extLst>
      <p:ext uri="{BB962C8B-B14F-4D97-AF65-F5344CB8AC3E}">
        <p14:creationId xmlns:p14="http://schemas.microsoft.com/office/powerpoint/2010/main" val="299341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dirty="0" err="1" smtClean="0"/>
              <a:t>Группа</a:t>
            </a:r>
            <a:r>
              <a:rPr lang="en-GB" dirty="0" smtClean="0"/>
              <a:t> </a:t>
            </a:r>
            <a:r>
              <a:rPr lang="en-GB" dirty="0" err="1" smtClean="0"/>
              <a:t>компаний</a:t>
            </a:r>
            <a:r>
              <a:rPr lang="en-US" dirty="0" smtClean="0"/>
              <a:t>:</a:t>
            </a:r>
            <a:r>
              <a:rPr lang="en-GB" dirty="0" smtClean="0"/>
              <a:t> </a:t>
            </a:r>
          </a:p>
          <a:p>
            <a:r>
              <a:rPr lang="en-GB" dirty="0" err="1" smtClean="0"/>
              <a:t>Александра-Плюс</a:t>
            </a:r>
            <a:r>
              <a:rPr lang="en-GB" dirty="0" smtClean="0"/>
              <a:t>, </a:t>
            </a:r>
          </a:p>
          <a:p>
            <a:r>
              <a:rPr lang="en-GB" dirty="0" err="1" smtClean="0"/>
              <a:t>Новотех</a:t>
            </a:r>
            <a:r>
              <a:rPr lang="en-GB" dirty="0" smtClean="0"/>
              <a:t>-ЭКО, </a:t>
            </a:r>
          </a:p>
          <a:p>
            <a:r>
              <a:rPr lang="en-GB" b="1" dirty="0" smtClean="0"/>
              <a:t>ПТД</a:t>
            </a:r>
            <a:r>
              <a:rPr lang="en-GB" dirty="0" smtClean="0"/>
              <a:t> </a:t>
            </a:r>
            <a:r>
              <a:rPr lang="en-GB" dirty="0" err="1" smtClean="0"/>
              <a:t>Новотех</a:t>
            </a:r>
            <a:r>
              <a:rPr lang="en-GB" dirty="0" smtClean="0"/>
              <a:t>-ЭКО, </a:t>
            </a:r>
          </a:p>
          <a:p>
            <a:r>
              <a:rPr lang="en-GB" dirty="0" err="1" smtClean="0"/>
              <a:t>Александра-Про</a:t>
            </a:r>
            <a:r>
              <a:rPr lang="en-GB" dirty="0" smtClean="0"/>
              <a:t>. </a:t>
            </a:r>
          </a:p>
          <a:p>
            <a:endParaRPr lang="en-GB" dirty="0" smtClean="0"/>
          </a:p>
          <a:p>
            <a:r>
              <a:rPr lang="en-GB" dirty="0" err="1" smtClean="0"/>
              <a:t>Работаем</a:t>
            </a:r>
            <a:r>
              <a:rPr lang="en-GB" dirty="0" smtClean="0"/>
              <a:t> с 2000 </a:t>
            </a:r>
            <a:r>
              <a:rPr lang="en-GB" dirty="0" err="1" smtClean="0"/>
              <a:t>года</a:t>
            </a:r>
            <a:r>
              <a:rPr lang="en-GB" dirty="0" smtClean="0"/>
              <a:t>. </a:t>
            </a:r>
          </a:p>
          <a:p>
            <a:r>
              <a:rPr lang="en-GB" dirty="0" err="1" smtClean="0"/>
              <a:t>Суммарная</a:t>
            </a:r>
            <a:r>
              <a:rPr lang="en-GB" dirty="0" smtClean="0"/>
              <a:t> </a:t>
            </a:r>
            <a:r>
              <a:rPr lang="en-GB" dirty="0" err="1" smtClean="0"/>
              <a:t>выручка</a:t>
            </a:r>
            <a:r>
              <a:rPr lang="en-GB" dirty="0" smtClean="0"/>
              <a:t> </a:t>
            </a:r>
            <a:r>
              <a:rPr lang="en-GB" dirty="0" err="1" smtClean="0"/>
              <a:t>порядка</a:t>
            </a:r>
            <a:r>
              <a:rPr lang="en-GB" dirty="0" smtClean="0"/>
              <a:t> 500 </a:t>
            </a:r>
            <a:r>
              <a:rPr lang="en-GB" dirty="0" err="1" smtClean="0"/>
              <a:t>млн</a:t>
            </a:r>
            <a:r>
              <a:rPr lang="en-GB" dirty="0" smtClean="0"/>
              <a:t> </a:t>
            </a:r>
            <a:r>
              <a:rPr lang="en-GB" dirty="0" err="1" smtClean="0"/>
              <a:t>рублей</a:t>
            </a:r>
            <a:r>
              <a:rPr lang="en-GB" dirty="0" smtClean="0"/>
              <a:t>. </a:t>
            </a:r>
          </a:p>
          <a:p>
            <a:r>
              <a:rPr lang="en-GB" dirty="0" smtClean="0"/>
              <a:t>110 </a:t>
            </a:r>
            <a:r>
              <a:rPr lang="en-GB" dirty="0" err="1" smtClean="0"/>
              <a:t>человек</a:t>
            </a:r>
            <a:r>
              <a:rPr lang="en-GB" dirty="0" smtClean="0"/>
              <a:t>.</a:t>
            </a:r>
          </a:p>
          <a:p>
            <a:endParaRPr lang="en-GB" dirty="0" smtClean="0"/>
          </a:p>
          <a:p>
            <a:r>
              <a:rPr lang="en-GB" dirty="0" err="1" smtClean="0"/>
              <a:t>Производственные</a:t>
            </a:r>
            <a:r>
              <a:rPr lang="en-GB" dirty="0" smtClean="0"/>
              <a:t> </a:t>
            </a:r>
            <a:r>
              <a:rPr lang="en-GB" dirty="0" err="1" smtClean="0"/>
              <a:t>площади</a:t>
            </a:r>
            <a:r>
              <a:rPr lang="en-GB" dirty="0" smtClean="0"/>
              <a:t> 3000 м2. </a:t>
            </a:r>
          </a:p>
          <a:p>
            <a:r>
              <a:rPr lang="en-GB" dirty="0" err="1" smtClean="0"/>
              <a:t>Купили</a:t>
            </a:r>
            <a:r>
              <a:rPr lang="en-GB" dirty="0" smtClean="0"/>
              <a:t> </a:t>
            </a:r>
            <a:r>
              <a:rPr lang="en-GB" dirty="0" err="1" smtClean="0"/>
              <a:t>недавно</a:t>
            </a:r>
            <a:r>
              <a:rPr lang="en-GB" dirty="0" smtClean="0"/>
              <a:t> </a:t>
            </a:r>
            <a:r>
              <a:rPr lang="en-GB" dirty="0" err="1" smtClean="0"/>
              <a:t>ещё</a:t>
            </a:r>
            <a:r>
              <a:rPr lang="en-GB" dirty="0" smtClean="0"/>
              <a:t> 1.5 </a:t>
            </a:r>
            <a:r>
              <a:rPr lang="en-GB" dirty="0" err="1" smtClean="0"/>
              <a:t>га</a:t>
            </a:r>
            <a:r>
              <a:rPr lang="en-GB" dirty="0" smtClean="0"/>
              <a:t> </a:t>
            </a:r>
            <a:r>
              <a:rPr lang="en-GB" dirty="0" err="1" smtClean="0"/>
              <a:t>земли</a:t>
            </a:r>
            <a:r>
              <a:rPr lang="en-GB" dirty="0" smtClean="0"/>
              <a:t>. </a:t>
            </a:r>
          </a:p>
          <a:p>
            <a:r>
              <a:rPr lang="en-GB" dirty="0" smtClean="0"/>
              <a:t>В </a:t>
            </a:r>
            <a:r>
              <a:rPr lang="en-GB" dirty="0" err="1" smtClean="0"/>
              <a:t>течение</a:t>
            </a:r>
            <a:r>
              <a:rPr lang="en-GB" dirty="0" smtClean="0"/>
              <a:t> 5 </a:t>
            </a:r>
            <a:r>
              <a:rPr lang="en-GB" dirty="0" err="1" smtClean="0"/>
              <a:t>лет</a:t>
            </a:r>
            <a:r>
              <a:rPr lang="en-GB" dirty="0" smtClean="0"/>
              <a:t> </a:t>
            </a:r>
            <a:r>
              <a:rPr lang="en-GB" dirty="0" err="1" smtClean="0"/>
              <a:t>план</a:t>
            </a:r>
            <a:r>
              <a:rPr lang="en-GB" dirty="0" smtClean="0"/>
              <a:t> </a:t>
            </a:r>
            <a:r>
              <a:rPr lang="en-GB" dirty="0" err="1" smtClean="0"/>
              <a:t>построить</a:t>
            </a:r>
            <a:r>
              <a:rPr lang="en-GB" dirty="0" smtClean="0"/>
              <a:t> </a:t>
            </a:r>
            <a:r>
              <a:rPr lang="en-GB" dirty="0" err="1" smtClean="0"/>
              <a:t>ещё</a:t>
            </a:r>
            <a:r>
              <a:rPr lang="en-GB" dirty="0" smtClean="0"/>
              <a:t> 5000 м2.</a:t>
            </a:r>
            <a:endParaRPr lang="ru-RU"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2"/>
                </a:solidFill>
                <a:latin typeface="Arial"/>
                <a:ea typeface="+mn-ea"/>
                <a:cs typeface="Arial"/>
              </a:rPr>
              <a:t>We have been working since 2000. The total revenue is about 500 million rubles. 110 people.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2"/>
                </a:solidFill>
                <a:latin typeface="Arial"/>
                <a:ea typeface="+mn-ea"/>
                <a:cs typeface="Arial"/>
              </a:rPr>
              <a:t>Production area 3000 m2.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2"/>
                </a:solidFill>
                <a:latin typeface="Arial"/>
                <a:ea typeface="+mn-ea"/>
                <a:cs typeface="Arial"/>
              </a:rPr>
              <a:t>We recently bought another 1.5 hectares of land. Within 5 years the plan is to build another 5000 m2.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2"/>
              </a:solidFill>
              <a:latin typeface="Arial"/>
              <a:ea typeface="+mn-ea"/>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dirty="0" err="1" smtClean="0">
                <a:hlinkClick r:id="rId3"/>
              </a:rPr>
              <a:t>Jelosil</a:t>
            </a:r>
            <a:r>
              <a:rPr lang="ru-RU" dirty="0" smtClean="0">
                <a:hlinkClick r:id="rId3"/>
              </a:rPr>
              <a:t> UV </a:t>
            </a:r>
            <a:r>
              <a:rPr lang="ru-RU" dirty="0" err="1" smtClean="0">
                <a:hlinkClick r:id="rId3"/>
              </a:rPr>
              <a:t>Technology</a:t>
            </a:r>
            <a:r>
              <a:rPr lang="ru-RU" dirty="0" smtClean="0">
                <a:hlinkClick r:id="rId3"/>
              </a:rPr>
              <a:t> SA по поводу деятельности ООО "ДЖЕЛОСИЛ" г. Истра Московской области.</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http://jelosil-uvt.com/ru</a:t>
            </a:r>
            <a:endParaRPr lang="ru-RU" dirty="0" smtClean="0"/>
          </a:p>
          <a:p>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33</a:t>
            </a:fld>
            <a:endParaRPr lang="ru-RU"/>
          </a:p>
        </p:txBody>
      </p:sp>
    </p:spTree>
    <p:extLst>
      <p:ext uri="{BB962C8B-B14F-4D97-AF65-F5344CB8AC3E}">
        <p14:creationId xmlns:p14="http://schemas.microsoft.com/office/powerpoint/2010/main" val="1574157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34</a:t>
            </a:fld>
            <a:endParaRPr lang="ru-RU"/>
          </a:p>
        </p:txBody>
      </p:sp>
    </p:spTree>
    <p:extLst>
      <p:ext uri="{BB962C8B-B14F-4D97-AF65-F5344CB8AC3E}">
        <p14:creationId xmlns:p14="http://schemas.microsoft.com/office/powerpoint/2010/main" val="764950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dirty="0" err="1" smtClean="0"/>
              <a:t>Группа</a:t>
            </a:r>
            <a:r>
              <a:rPr lang="en-GB" dirty="0" smtClean="0"/>
              <a:t> </a:t>
            </a:r>
            <a:r>
              <a:rPr lang="en-GB" dirty="0" err="1" smtClean="0"/>
              <a:t>компаний</a:t>
            </a:r>
            <a:r>
              <a:rPr lang="en-US" dirty="0" smtClean="0"/>
              <a:t>:</a:t>
            </a:r>
            <a:r>
              <a:rPr lang="en-GB" dirty="0" smtClean="0"/>
              <a:t> </a:t>
            </a:r>
          </a:p>
          <a:p>
            <a:r>
              <a:rPr lang="en-GB" dirty="0" err="1" smtClean="0"/>
              <a:t>Александра-Плюс</a:t>
            </a:r>
            <a:r>
              <a:rPr lang="en-GB" dirty="0" smtClean="0"/>
              <a:t>, </a:t>
            </a:r>
          </a:p>
          <a:p>
            <a:r>
              <a:rPr lang="en-GB" dirty="0" err="1" smtClean="0"/>
              <a:t>Новотех</a:t>
            </a:r>
            <a:r>
              <a:rPr lang="en-GB" dirty="0" smtClean="0"/>
              <a:t>-ЭКО, </a:t>
            </a:r>
          </a:p>
          <a:p>
            <a:r>
              <a:rPr lang="en-GB" b="1" dirty="0" smtClean="0"/>
              <a:t>ПТД</a:t>
            </a:r>
            <a:r>
              <a:rPr lang="en-GB" dirty="0" smtClean="0"/>
              <a:t> </a:t>
            </a:r>
            <a:r>
              <a:rPr lang="en-GB" dirty="0" err="1" smtClean="0"/>
              <a:t>Новотех</a:t>
            </a:r>
            <a:r>
              <a:rPr lang="en-GB" dirty="0" smtClean="0"/>
              <a:t>-ЭКО, </a:t>
            </a:r>
          </a:p>
          <a:p>
            <a:r>
              <a:rPr lang="en-GB" dirty="0" err="1" smtClean="0"/>
              <a:t>Александра-Про</a:t>
            </a:r>
            <a:r>
              <a:rPr lang="en-GB" dirty="0" smtClean="0"/>
              <a:t>. </a:t>
            </a:r>
          </a:p>
          <a:p>
            <a:endParaRPr lang="en-GB" dirty="0" smtClean="0"/>
          </a:p>
          <a:p>
            <a:r>
              <a:rPr lang="en-GB" dirty="0" err="1" smtClean="0"/>
              <a:t>Работаем</a:t>
            </a:r>
            <a:r>
              <a:rPr lang="en-GB" dirty="0" smtClean="0"/>
              <a:t> с 2000 </a:t>
            </a:r>
            <a:r>
              <a:rPr lang="en-GB" dirty="0" err="1" smtClean="0"/>
              <a:t>года</a:t>
            </a:r>
            <a:r>
              <a:rPr lang="en-GB" dirty="0" smtClean="0"/>
              <a:t>. </a:t>
            </a:r>
          </a:p>
          <a:p>
            <a:r>
              <a:rPr lang="en-GB" dirty="0" err="1" smtClean="0"/>
              <a:t>Суммарная</a:t>
            </a:r>
            <a:r>
              <a:rPr lang="en-GB" dirty="0" smtClean="0"/>
              <a:t> </a:t>
            </a:r>
            <a:r>
              <a:rPr lang="en-GB" dirty="0" err="1" smtClean="0"/>
              <a:t>выручка</a:t>
            </a:r>
            <a:r>
              <a:rPr lang="en-GB" dirty="0" smtClean="0"/>
              <a:t> </a:t>
            </a:r>
            <a:r>
              <a:rPr lang="en-GB" dirty="0" err="1" smtClean="0"/>
              <a:t>порядка</a:t>
            </a:r>
            <a:r>
              <a:rPr lang="en-GB" dirty="0" smtClean="0"/>
              <a:t> 500 </a:t>
            </a:r>
            <a:r>
              <a:rPr lang="en-GB" dirty="0" err="1" smtClean="0"/>
              <a:t>млн</a:t>
            </a:r>
            <a:r>
              <a:rPr lang="en-GB" dirty="0" smtClean="0"/>
              <a:t> </a:t>
            </a:r>
            <a:r>
              <a:rPr lang="en-GB" dirty="0" err="1" smtClean="0"/>
              <a:t>рублей</a:t>
            </a:r>
            <a:r>
              <a:rPr lang="en-GB" dirty="0" smtClean="0"/>
              <a:t>. </a:t>
            </a:r>
          </a:p>
          <a:p>
            <a:r>
              <a:rPr lang="en-GB" dirty="0" smtClean="0"/>
              <a:t>110 </a:t>
            </a:r>
            <a:r>
              <a:rPr lang="en-GB" dirty="0" err="1" smtClean="0"/>
              <a:t>человек</a:t>
            </a:r>
            <a:r>
              <a:rPr lang="en-GB" dirty="0" smtClean="0"/>
              <a:t>.</a:t>
            </a:r>
          </a:p>
          <a:p>
            <a:endParaRPr lang="en-GB" dirty="0" smtClean="0"/>
          </a:p>
          <a:p>
            <a:r>
              <a:rPr lang="en-GB" dirty="0" err="1" smtClean="0"/>
              <a:t>Производственные</a:t>
            </a:r>
            <a:r>
              <a:rPr lang="en-GB" dirty="0" smtClean="0"/>
              <a:t> </a:t>
            </a:r>
            <a:r>
              <a:rPr lang="en-GB" dirty="0" err="1" smtClean="0"/>
              <a:t>площади</a:t>
            </a:r>
            <a:r>
              <a:rPr lang="en-GB" dirty="0" smtClean="0"/>
              <a:t> 3000 м2. </a:t>
            </a:r>
          </a:p>
          <a:p>
            <a:r>
              <a:rPr lang="en-GB" dirty="0" err="1" smtClean="0"/>
              <a:t>Купили</a:t>
            </a:r>
            <a:r>
              <a:rPr lang="en-GB" dirty="0" smtClean="0"/>
              <a:t> </a:t>
            </a:r>
            <a:r>
              <a:rPr lang="en-GB" dirty="0" err="1" smtClean="0"/>
              <a:t>недавно</a:t>
            </a:r>
            <a:r>
              <a:rPr lang="en-GB" dirty="0" smtClean="0"/>
              <a:t> </a:t>
            </a:r>
            <a:r>
              <a:rPr lang="en-GB" dirty="0" err="1" smtClean="0"/>
              <a:t>ещё</a:t>
            </a:r>
            <a:r>
              <a:rPr lang="en-GB" dirty="0" smtClean="0"/>
              <a:t> 1.5 </a:t>
            </a:r>
            <a:r>
              <a:rPr lang="en-GB" dirty="0" err="1" smtClean="0"/>
              <a:t>га</a:t>
            </a:r>
            <a:r>
              <a:rPr lang="en-GB" dirty="0" smtClean="0"/>
              <a:t> </a:t>
            </a:r>
            <a:r>
              <a:rPr lang="en-GB" dirty="0" err="1" smtClean="0"/>
              <a:t>земли</a:t>
            </a:r>
            <a:r>
              <a:rPr lang="en-GB" dirty="0" smtClean="0"/>
              <a:t>. </a:t>
            </a:r>
          </a:p>
          <a:p>
            <a:r>
              <a:rPr lang="en-GB" dirty="0" smtClean="0"/>
              <a:t>В </a:t>
            </a:r>
            <a:r>
              <a:rPr lang="en-GB" dirty="0" err="1" smtClean="0"/>
              <a:t>течение</a:t>
            </a:r>
            <a:r>
              <a:rPr lang="en-GB" dirty="0" smtClean="0"/>
              <a:t> 5 </a:t>
            </a:r>
            <a:r>
              <a:rPr lang="en-GB" dirty="0" err="1" smtClean="0"/>
              <a:t>лет</a:t>
            </a:r>
            <a:r>
              <a:rPr lang="en-GB" dirty="0" smtClean="0"/>
              <a:t> </a:t>
            </a:r>
            <a:r>
              <a:rPr lang="en-GB" dirty="0" err="1" smtClean="0"/>
              <a:t>план</a:t>
            </a:r>
            <a:r>
              <a:rPr lang="en-GB" dirty="0" smtClean="0"/>
              <a:t> </a:t>
            </a:r>
            <a:r>
              <a:rPr lang="en-GB" dirty="0" err="1" smtClean="0"/>
              <a:t>построить</a:t>
            </a:r>
            <a:r>
              <a:rPr lang="en-GB" dirty="0" smtClean="0"/>
              <a:t> </a:t>
            </a:r>
            <a:r>
              <a:rPr lang="en-GB" dirty="0" err="1" smtClean="0"/>
              <a:t>ещё</a:t>
            </a:r>
            <a:r>
              <a:rPr lang="en-GB" dirty="0" smtClean="0"/>
              <a:t> 5000 м2.</a:t>
            </a:r>
            <a:endParaRPr lang="ru-RU"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2"/>
                </a:solidFill>
                <a:latin typeface="Arial"/>
                <a:ea typeface="+mn-ea"/>
                <a:cs typeface="Arial"/>
              </a:rPr>
              <a:t>We have been working since 2000. The total revenue is about 500 million rubles. 110 people.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2"/>
                </a:solidFill>
                <a:latin typeface="Arial"/>
                <a:ea typeface="+mn-ea"/>
                <a:cs typeface="Arial"/>
              </a:rPr>
              <a:t>Production area 3000 m2.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2"/>
                </a:solidFill>
                <a:latin typeface="Arial"/>
                <a:ea typeface="+mn-ea"/>
                <a:cs typeface="Arial"/>
              </a:rPr>
              <a:t>We recently bought another 1.5 hectares of land. Within 5 years the plan is to build another 5000 m2.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2"/>
              </a:solidFill>
              <a:latin typeface="Arial"/>
              <a:ea typeface="+mn-ea"/>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dirty="0" err="1" smtClean="0">
                <a:hlinkClick r:id="rId3"/>
              </a:rPr>
              <a:t>Jelosil</a:t>
            </a:r>
            <a:r>
              <a:rPr lang="ru-RU" dirty="0" smtClean="0">
                <a:hlinkClick r:id="rId3"/>
              </a:rPr>
              <a:t> UV </a:t>
            </a:r>
            <a:r>
              <a:rPr lang="ru-RU" dirty="0" err="1" smtClean="0">
                <a:hlinkClick r:id="rId3"/>
              </a:rPr>
              <a:t>Technology</a:t>
            </a:r>
            <a:r>
              <a:rPr lang="ru-RU" dirty="0" smtClean="0">
                <a:hlinkClick r:id="rId3"/>
              </a:rPr>
              <a:t> SA по поводу деятельности ООО "ДЖЕЛОСИЛ" г. Истра Московской области.</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http://jelosil-uvt.com/ru</a:t>
            </a:r>
            <a:endParaRPr lang="ru-RU" dirty="0" smtClean="0"/>
          </a:p>
          <a:p>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37</a:t>
            </a:fld>
            <a:endParaRPr lang="ru-RU"/>
          </a:p>
        </p:txBody>
      </p:sp>
    </p:spTree>
    <p:extLst>
      <p:ext uri="{BB962C8B-B14F-4D97-AF65-F5344CB8AC3E}">
        <p14:creationId xmlns:p14="http://schemas.microsoft.com/office/powerpoint/2010/main" val="157415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kern="1200" dirty="0" smtClean="0">
                <a:solidFill>
                  <a:schemeClr val="tx1"/>
                </a:solidFill>
                <a:effectLst/>
                <a:latin typeface="+mn-lt"/>
                <a:ea typeface="+mn-ea"/>
                <a:cs typeface="+mn-cs"/>
              </a:rPr>
              <a:t>Disinfection means the killing of pathogenic organisms (e.g. bacteria and its spores, viruses, protozoa and their cysts, worms, and larvae) present in water to make it potable for other domestic works. The substances used in the disinfection of water are known as disinfectants. </a:t>
            </a:r>
          </a:p>
          <a:p>
            <a:endParaRPr lang="en-US" sz="1200" b="0" i="0" kern="1200" dirty="0" smtClean="0">
              <a:solidFill>
                <a:schemeClr val="tx1"/>
              </a:solidFill>
              <a:effectLst/>
              <a:latin typeface="+mn-lt"/>
              <a:ea typeface="+mn-ea"/>
              <a:cs typeface="+mn-cs"/>
            </a:endParaRPr>
          </a:p>
          <a:p>
            <a:r>
              <a:rPr lang="en-GB" dirty="0" smtClean="0"/>
              <a:t>https://pubmed.ncbi.nlm.nih.gov/32889516/</a:t>
            </a:r>
          </a:p>
          <a:p>
            <a:endParaRPr lang="en-GB" dirty="0" smtClean="0"/>
          </a:p>
          <a:p>
            <a:endParaRPr lang="en-GB" dirty="0" smtClean="0"/>
          </a:p>
          <a:p>
            <a:r>
              <a:rPr lang="en-US" sz="1200" b="1" i="0" kern="1200" dirty="0" smtClean="0">
                <a:solidFill>
                  <a:schemeClr val="tx1"/>
                </a:solidFill>
                <a:effectLst/>
                <a:latin typeface="+mn-lt"/>
                <a:ea typeface="+mn-ea"/>
                <a:cs typeface="+mn-cs"/>
              </a:rPr>
              <a:t>At municipal level, chlorine (Cl</a:t>
            </a:r>
            <a:r>
              <a:rPr lang="en-US" sz="1200" b="1" i="0" kern="1200" baseline="-25000" dirty="0" smtClean="0">
                <a:solidFill>
                  <a:schemeClr val="tx1"/>
                </a:solidFill>
                <a:effectLst/>
                <a:latin typeface="+mn-lt"/>
                <a:ea typeface="+mn-ea"/>
                <a:cs typeface="+mn-cs"/>
              </a:rPr>
              <a:t>2</a:t>
            </a:r>
            <a:r>
              <a:rPr lang="en-US" sz="1200" b="1" i="0" kern="1200" dirty="0" smtClean="0">
                <a:solidFill>
                  <a:schemeClr val="tx1"/>
                </a:solidFill>
                <a:effectLst/>
                <a:latin typeface="+mn-lt"/>
                <a:ea typeface="+mn-ea"/>
                <a:cs typeface="+mn-cs"/>
              </a:rPr>
              <a:t>), chloramines (NH</a:t>
            </a:r>
            <a:r>
              <a:rPr lang="en-US" sz="1200" b="1" i="0" kern="1200" baseline="-25000" dirty="0" smtClean="0">
                <a:solidFill>
                  <a:schemeClr val="tx1"/>
                </a:solidFill>
                <a:effectLst/>
                <a:latin typeface="+mn-lt"/>
                <a:ea typeface="+mn-ea"/>
                <a:cs typeface="+mn-cs"/>
              </a:rPr>
              <a:t>2</a:t>
            </a:r>
            <a:r>
              <a:rPr lang="en-US" sz="1200" b="1" i="0" kern="1200" dirty="0" smtClean="0">
                <a:solidFill>
                  <a:schemeClr val="tx1"/>
                </a:solidFill>
                <a:effectLst/>
                <a:latin typeface="+mn-lt"/>
                <a:ea typeface="+mn-ea"/>
                <a:cs typeface="+mn-cs"/>
              </a:rPr>
              <a:t>Cl, NHCl</a:t>
            </a:r>
            <a:r>
              <a:rPr lang="en-US" sz="1200" b="1" i="0" kern="1200" baseline="-25000" dirty="0" smtClean="0">
                <a:solidFill>
                  <a:schemeClr val="tx1"/>
                </a:solidFill>
                <a:effectLst/>
                <a:latin typeface="+mn-lt"/>
                <a:ea typeface="+mn-ea"/>
                <a:cs typeface="+mn-cs"/>
              </a:rPr>
              <a:t>2</a:t>
            </a:r>
            <a:r>
              <a:rPr lang="en-US" sz="1200" b="1" i="0" kern="1200" dirty="0" smtClean="0">
                <a:solidFill>
                  <a:schemeClr val="tx1"/>
                </a:solidFill>
                <a:effectLst/>
                <a:latin typeface="+mn-lt"/>
                <a:ea typeface="+mn-ea"/>
                <a:cs typeface="+mn-cs"/>
              </a:rPr>
              <a:t>), chlorine dioxide (ClO</a:t>
            </a:r>
            <a:r>
              <a:rPr lang="en-US" sz="1200" b="1" i="0" kern="1200" baseline="-25000" dirty="0" smtClean="0">
                <a:solidFill>
                  <a:schemeClr val="tx1"/>
                </a:solidFill>
                <a:effectLst/>
                <a:latin typeface="+mn-lt"/>
                <a:ea typeface="+mn-ea"/>
                <a:cs typeface="+mn-cs"/>
              </a:rPr>
              <a:t>2</a:t>
            </a:r>
            <a:r>
              <a:rPr lang="en-US" sz="1200" b="1" i="0" kern="1200" dirty="0" smtClean="0">
                <a:solidFill>
                  <a:schemeClr val="tx1"/>
                </a:solidFill>
                <a:effectLst/>
                <a:latin typeface="+mn-lt"/>
                <a:ea typeface="+mn-ea"/>
                <a:cs typeface="+mn-cs"/>
              </a:rPr>
              <a:t>), ozone (O</a:t>
            </a:r>
            <a:r>
              <a:rPr lang="en-US" sz="1200" b="1" i="0" kern="1200" baseline="-25000" dirty="0" smtClean="0">
                <a:solidFill>
                  <a:schemeClr val="tx1"/>
                </a:solidFill>
                <a:effectLst/>
                <a:latin typeface="+mn-lt"/>
                <a:ea typeface="+mn-ea"/>
                <a:cs typeface="+mn-cs"/>
              </a:rPr>
              <a:t>3</a:t>
            </a:r>
            <a:r>
              <a:rPr lang="en-US" sz="1200" b="1" i="0" kern="1200" dirty="0" smtClean="0">
                <a:solidFill>
                  <a:schemeClr val="tx1"/>
                </a:solidFill>
                <a:effectLst/>
                <a:latin typeface="+mn-lt"/>
                <a:ea typeface="+mn-ea"/>
                <a:cs typeface="+mn-cs"/>
              </a:rPr>
              <a:t>) and ultraviolet (UV) radiations, are the most commonly used disinfectants. </a:t>
            </a:r>
            <a:r>
              <a:rPr lang="en-US" sz="1200" b="0" i="0" kern="1200" dirty="0" smtClean="0">
                <a:solidFill>
                  <a:schemeClr val="tx1"/>
                </a:solidFill>
                <a:effectLst/>
                <a:latin typeface="+mn-lt"/>
                <a:ea typeface="+mn-ea"/>
                <a:cs typeface="+mn-cs"/>
              </a:rPr>
              <a:t>Chlorination, because of its removal efficiency and cost effectiveness, has been widely used as method of disinfection of water.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But, disinfection process may add several kinds of </a:t>
            </a:r>
            <a:r>
              <a:rPr lang="en-US" sz="1200" b="1" i="0" kern="1200" dirty="0" smtClean="0">
                <a:solidFill>
                  <a:schemeClr val="tx1"/>
                </a:solidFill>
                <a:effectLst/>
                <a:latin typeface="+mn-lt"/>
                <a:ea typeface="+mn-ea"/>
                <a:cs typeface="+mn-cs"/>
              </a:rPr>
              <a:t>disinfection by-products (DBPs) </a:t>
            </a:r>
            <a:r>
              <a:rPr lang="en-US" sz="1200" b="0" i="0" kern="1200" dirty="0" smtClean="0">
                <a:solidFill>
                  <a:schemeClr val="tx1"/>
                </a:solidFill>
                <a:effectLst/>
                <a:latin typeface="+mn-lt"/>
                <a:ea typeface="+mn-ea"/>
                <a:cs typeface="+mn-cs"/>
              </a:rPr>
              <a:t>(∼600-700 in numbers) in the treated water such as </a:t>
            </a:r>
            <a:r>
              <a:rPr lang="en-US" sz="1200" b="0" i="0" kern="1200" dirty="0" err="1" smtClean="0">
                <a:solidFill>
                  <a:schemeClr val="tx1"/>
                </a:solidFill>
                <a:effectLst/>
                <a:latin typeface="+mn-lt"/>
                <a:ea typeface="+mn-ea"/>
                <a:cs typeface="+mn-cs"/>
              </a:rPr>
              <a:t>Trihalomethanes</a:t>
            </a:r>
            <a:r>
              <a:rPr lang="en-US" sz="1200" b="0" i="0" kern="1200" dirty="0" smtClean="0">
                <a:solidFill>
                  <a:schemeClr val="tx1"/>
                </a:solidFill>
                <a:effectLst/>
                <a:latin typeface="+mn-lt"/>
                <a:ea typeface="+mn-ea"/>
                <a:cs typeface="+mn-cs"/>
              </a:rPr>
              <a:t> (THM), </a:t>
            </a:r>
            <a:r>
              <a:rPr lang="en-US" sz="1200" b="0" i="0" kern="1200" dirty="0" err="1" smtClean="0">
                <a:solidFill>
                  <a:schemeClr val="tx1"/>
                </a:solidFill>
                <a:effectLst/>
                <a:latin typeface="+mn-lt"/>
                <a:ea typeface="+mn-ea"/>
                <a:cs typeface="+mn-cs"/>
              </a:rPr>
              <a:t>Haloacetic</a:t>
            </a:r>
            <a:r>
              <a:rPr lang="en-US" sz="1200" b="0" i="0" kern="1200" dirty="0" smtClean="0">
                <a:solidFill>
                  <a:schemeClr val="tx1"/>
                </a:solidFill>
                <a:effectLst/>
                <a:latin typeface="+mn-lt"/>
                <a:ea typeface="+mn-ea"/>
                <a:cs typeface="+mn-cs"/>
              </a:rPr>
              <a:t> acids (HAA) etc. which are detrimental to the human beings in terms of </a:t>
            </a:r>
            <a:r>
              <a:rPr lang="en-US" sz="1200" b="1" i="0" kern="1200" dirty="0" smtClean="0">
                <a:solidFill>
                  <a:schemeClr val="tx1"/>
                </a:solidFill>
                <a:effectLst/>
                <a:latin typeface="+mn-lt"/>
                <a:ea typeface="+mn-ea"/>
                <a:cs typeface="+mn-cs"/>
              </a:rPr>
              <a:t>cytotoxicity, mutagenicity, teratogenicity and carcinogenicity</a:t>
            </a:r>
            <a:r>
              <a:rPr lang="en-US" sz="1200" b="0" i="0" kern="1200" dirty="0" smtClean="0">
                <a:solidFill>
                  <a:schemeClr val="tx1"/>
                </a:solidFill>
                <a:effectLst/>
                <a:latin typeface="+mn-lt"/>
                <a:ea typeface="+mn-ea"/>
                <a:cs typeface="+mn-cs"/>
              </a:rPr>
              <a:t>. In water, THMs and HAAs were observed in the range from 0.138 to 458 </a:t>
            </a:r>
            <a:r>
              <a:rPr lang="en-US" sz="1200" b="0" i="0" kern="1200" dirty="0" err="1" smtClean="0">
                <a:solidFill>
                  <a:schemeClr val="tx1"/>
                </a:solidFill>
                <a:effectLst/>
                <a:latin typeface="+mn-lt"/>
                <a:ea typeface="+mn-ea"/>
                <a:cs typeface="+mn-cs"/>
              </a:rPr>
              <a:t>μg</a:t>
            </a:r>
            <a:r>
              <a:rPr lang="en-US" sz="1200" b="0" i="0" kern="1200" dirty="0" smtClean="0">
                <a:solidFill>
                  <a:schemeClr val="tx1"/>
                </a:solidFill>
                <a:effectLst/>
                <a:latin typeface="+mn-lt"/>
                <a:ea typeface="+mn-ea"/>
                <a:cs typeface="+mn-cs"/>
              </a:rPr>
              <a:t>/L and 0.16-136 </a:t>
            </a:r>
            <a:r>
              <a:rPr lang="en-US" sz="1200" b="0" i="0" kern="1200" dirty="0" err="1" smtClean="0">
                <a:solidFill>
                  <a:schemeClr val="tx1"/>
                </a:solidFill>
                <a:effectLst/>
                <a:latin typeface="+mn-lt"/>
                <a:ea typeface="+mn-ea"/>
                <a:cs typeface="+mn-cs"/>
              </a:rPr>
              <a:t>μg</a:t>
            </a:r>
            <a:r>
              <a:rPr lang="en-US" sz="1200" b="0" i="0" kern="1200" dirty="0" smtClean="0">
                <a:solidFill>
                  <a:schemeClr val="tx1"/>
                </a:solidFill>
                <a:effectLst/>
                <a:latin typeface="+mn-lt"/>
                <a:ea typeface="+mn-ea"/>
                <a:cs typeface="+mn-cs"/>
              </a:rPr>
              <a:t>/L, respectively. Thus, several regulations have been specified by world authorities like WHO, USEPA and Bureau of Indian Standard to protect human health. Some techniques have also been developed to remove the DBPs as well as their precursors from the water. The popular techniques of DBPs removals are adsorption, advance oxidation process, coagulation, membrane based filtration, combined approaches etc. The efficiency of adsorption technique was found up to 90% for DBP removal from the water.</a:t>
            </a:r>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2</a:t>
            </a:fld>
            <a:endParaRPr lang="ru-RU"/>
          </a:p>
        </p:txBody>
      </p:sp>
    </p:spTree>
    <p:extLst>
      <p:ext uri="{BB962C8B-B14F-4D97-AF65-F5344CB8AC3E}">
        <p14:creationId xmlns:p14="http://schemas.microsoft.com/office/powerpoint/2010/main" val="1845495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dirty="0" err="1" smtClean="0"/>
              <a:t>Группа</a:t>
            </a:r>
            <a:r>
              <a:rPr lang="en-GB" dirty="0" smtClean="0"/>
              <a:t> </a:t>
            </a:r>
            <a:r>
              <a:rPr lang="en-GB" dirty="0" err="1" smtClean="0"/>
              <a:t>компаний</a:t>
            </a:r>
            <a:r>
              <a:rPr lang="en-US" dirty="0" smtClean="0"/>
              <a:t>:</a:t>
            </a:r>
            <a:r>
              <a:rPr lang="en-GB" dirty="0" smtClean="0"/>
              <a:t> </a:t>
            </a:r>
          </a:p>
          <a:p>
            <a:r>
              <a:rPr lang="en-GB" dirty="0" err="1" smtClean="0"/>
              <a:t>Александра-Плюс</a:t>
            </a:r>
            <a:r>
              <a:rPr lang="en-GB" dirty="0" smtClean="0"/>
              <a:t>, </a:t>
            </a:r>
          </a:p>
          <a:p>
            <a:r>
              <a:rPr lang="en-GB" dirty="0" err="1" smtClean="0"/>
              <a:t>Новотех</a:t>
            </a:r>
            <a:r>
              <a:rPr lang="en-GB" dirty="0" smtClean="0"/>
              <a:t>-ЭКО, </a:t>
            </a:r>
          </a:p>
          <a:p>
            <a:r>
              <a:rPr lang="en-GB" b="1" dirty="0" smtClean="0"/>
              <a:t>ПТД</a:t>
            </a:r>
            <a:r>
              <a:rPr lang="en-GB" dirty="0" smtClean="0"/>
              <a:t> </a:t>
            </a:r>
            <a:r>
              <a:rPr lang="en-GB" dirty="0" err="1" smtClean="0"/>
              <a:t>Новотех</a:t>
            </a:r>
            <a:r>
              <a:rPr lang="en-GB" dirty="0" smtClean="0"/>
              <a:t>-ЭКО, </a:t>
            </a:r>
          </a:p>
          <a:p>
            <a:r>
              <a:rPr lang="en-GB" dirty="0" err="1" smtClean="0"/>
              <a:t>Александра-Про</a:t>
            </a:r>
            <a:r>
              <a:rPr lang="en-GB" dirty="0" smtClean="0"/>
              <a:t>. </a:t>
            </a:r>
          </a:p>
          <a:p>
            <a:endParaRPr lang="en-GB" dirty="0" smtClean="0"/>
          </a:p>
          <a:p>
            <a:r>
              <a:rPr lang="en-GB" dirty="0" err="1" smtClean="0"/>
              <a:t>Работаем</a:t>
            </a:r>
            <a:r>
              <a:rPr lang="en-GB" dirty="0" smtClean="0"/>
              <a:t> с 2000 </a:t>
            </a:r>
            <a:r>
              <a:rPr lang="en-GB" dirty="0" err="1" smtClean="0"/>
              <a:t>года</a:t>
            </a:r>
            <a:r>
              <a:rPr lang="en-GB" dirty="0" smtClean="0"/>
              <a:t>. </a:t>
            </a:r>
          </a:p>
          <a:p>
            <a:r>
              <a:rPr lang="en-GB" dirty="0" err="1" smtClean="0"/>
              <a:t>Суммарная</a:t>
            </a:r>
            <a:r>
              <a:rPr lang="en-GB" dirty="0" smtClean="0"/>
              <a:t> </a:t>
            </a:r>
            <a:r>
              <a:rPr lang="en-GB" dirty="0" err="1" smtClean="0"/>
              <a:t>выручка</a:t>
            </a:r>
            <a:r>
              <a:rPr lang="en-GB" dirty="0" smtClean="0"/>
              <a:t> </a:t>
            </a:r>
            <a:r>
              <a:rPr lang="en-GB" dirty="0" err="1" smtClean="0"/>
              <a:t>порядка</a:t>
            </a:r>
            <a:r>
              <a:rPr lang="en-GB" dirty="0" smtClean="0"/>
              <a:t> 500 </a:t>
            </a:r>
            <a:r>
              <a:rPr lang="en-GB" dirty="0" err="1" smtClean="0"/>
              <a:t>млн</a:t>
            </a:r>
            <a:r>
              <a:rPr lang="en-GB" dirty="0" smtClean="0"/>
              <a:t> </a:t>
            </a:r>
            <a:r>
              <a:rPr lang="en-GB" dirty="0" err="1" smtClean="0"/>
              <a:t>рублей</a:t>
            </a:r>
            <a:r>
              <a:rPr lang="en-GB" dirty="0" smtClean="0"/>
              <a:t>. </a:t>
            </a:r>
          </a:p>
          <a:p>
            <a:r>
              <a:rPr lang="en-GB" dirty="0" smtClean="0"/>
              <a:t>110 </a:t>
            </a:r>
            <a:r>
              <a:rPr lang="en-GB" dirty="0" err="1" smtClean="0"/>
              <a:t>человек</a:t>
            </a:r>
            <a:r>
              <a:rPr lang="en-GB" dirty="0" smtClean="0"/>
              <a:t>.</a:t>
            </a:r>
          </a:p>
          <a:p>
            <a:endParaRPr lang="en-GB" dirty="0" smtClean="0"/>
          </a:p>
          <a:p>
            <a:r>
              <a:rPr lang="en-GB" dirty="0" err="1" smtClean="0"/>
              <a:t>Производственные</a:t>
            </a:r>
            <a:r>
              <a:rPr lang="en-GB" dirty="0" smtClean="0"/>
              <a:t> </a:t>
            </a:r>
            <a:r>
              <a:rPr lang="en-GB" dirty="0" err="1" smtClean="0"/>
              <a:t>площади</a:t>
            </a:r>
            <a:r>
              <a:rPr lang="en-GB" dirty="0" smtClean="0"/>
              <a:t> 3000 м2. </a:t>
            </a:r>
          </a:p>
          <a:p>
            <a:r>
              <a:rPr lang="en-GB" dirty="0" err="1" smtClean="0"/>
              <a:t>Купили</a:t>
            </a:r>
            <a:r>
              <a:rPr lang="en-GB" dirty="0" smtClean="0"/>
              <a:t> </a:t>
            </a:r>
            <a:r>
              <a:rPr lang="en-GB" dirty="0" err="1" smtClean="0"/>
              <a:t>недавно</a:t>
            </a:r>
            <a:r>
              <a:rPr lang="en-GB" dirty="0" smtClean="0"/>
              <a:t> </a:t>
            </a:r>
            <a:r>
              <a:rPr lang="en-GB" dirty="0" err="1" smtClean="0"/>
              <a:t>ещё</a:t>
            </a:r>
            <a:r>
              <a:rPr lang="en-GB" dirty="0" smtClean="0"/>
              <a:t> 1.5 </a:t>
            </a:r>
            <a:r>
              <a:rPr lang="en-GB" dirty="0" err="1" smtClean="0"/>
              <a:t>га</a:t>
            </a:r>
            <a:r>
              <a:rPr lang="en-GB" dirty="0" smtClean="0"/>
              <a:t> </a:t>
            </a:r>
            <a:r>
              <a:rPr lang="en-GB" dirty="0" err="1" smtClean="0"/>
              <a:t>земли</a:t>
            </a:r>
            <a:r>
              <a:rPr lang="en-GB" dirty="0" smtClean="0"/>
              <a:t>. </a:t>
            </a:r>
          </a:p>
          <a:p>
            <a:r>
              <a:rPr lang="en-GB" dirty="0" smtClean="0"/>
              <a:t>В </a:t>
            </a:r>
            <a:r>
              <a:rPr lang="en-GB" dirty="0" err="1" smtClean="0"/>
              <a:t>течение</a:t>
            </a:r>
            <a:r>
              <a:rPr lang="en-GB" dirty="0" smtClean="0"/>
              <a:t> 5 </a:t>
            </a:r>
            <a:r>
              <a:rPr lang="en-GB" dirty="0" err="1" smtClean="0"/>
              <a:t>лет</a:t>
            </a:r>
            <a:r>
              <a:rPr lang="en-GB" dirty="0" smtClean="0"/>
              <a:t> </a:t>
            </a:r>
            <a:r>
              <a:rPr lang="en-GB" dirty="0" err="1" smtClean="0"/>
              <a:t>план</a:t>
            </a:r>
            <a:r>
              <a:rPr lang="en-GB" dirty="0" smtClean="0"/>
              <a:t> </a:t>
            </a:r>
            <a:r>
              <a:rPr lang="en-GB" dirty="0" err="1" smtClean="0"/>
              <a:t>построить</a:t>
            </a:r>
            <a:r>
              <a:rPr lang="en-GB" dirty="0" smtClean="0"/>
              <a:t> </a:t>
            </a:r>
            <a:r>
              <a:rPr lang="en-GB" dirty="0" err="1" smtClean="0"/>
              <a:t>ещё</a:t>
            </a:r>
            <a:r>
              <a:rPr lang="en-GB" dirty="0" smtClean="0"/>
              <a:t> 5000 м2.</a:t>
            </a:r>
            <a:endParaRPr lang="ru-RU"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2"/>
                </a:solidFill>
                <a:latin typeface="Arial"/>
                <a:ea typeface="+mn-ea"/>
                <a:cs typeface="Arial"/>
              </a:rPr>
              <a:t>We have been working since 2000. The total revenue is about 500 million rubles. 110 people.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2"/>
                </a:solidFill>
                <a:latin typeface="Arial"/>
                <a:ea typeface="+mn-ea"/>
                <a:cs typeface="Arial"/>
              </a:rPr>
              <a:t>Production area 3000 m2.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2"/>
                </a:solidFill>
                <a:latin typeface="Arial"/>
                <a:ea typeface="+mn-ea"/>
                <a:cs typeface="Arial"/>
              </a:rPr>
              <a:t>We recently bought another 1.5 hectares of land. Within 5 years the plan is to build another 5000 m2.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2"/>
              </a:solidFill>
              <a:latin typeface="Arial"/>
              <a:ea typeface="+mn-ea"/>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dirty="0" err="1" smtClean="0">
                <a:hlinkClick r:id="rId3"/>
              </a:rPr>
              <a:t>Jelosil</a:t>
            </a:r>
            <a:r>
              <a:rPr lang="ru-RU" dirty="0" smtClean="0">
                <a:hlinkClick r:id="rId3"/>
              </a:rPr>
              <a:t> UV </a:t>
            </a:r>
            <a:r>
              <a:rPr lang="ru-RU" dirty="0" err="1" smtClean="0">
                <a:hlinkClick r:id="rId3"/>
              </a:rPr>
              <a:t>Technology</a:t>
            </a:r>
            <a:r>
              <a:rPr lang="ru-RU" dirty="0" smtClean="0">
                <a:hlinkClick r:id="rId3"/>
              </a:rPr>
              <a:t> SA по поводу деятельности ООО "ДЖЕЛОСИЛ" г. Истра Московской области.</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http://jelosil-uvt.com/ru</a:t>
            </a:r>
            <a:endParaRPr lang="ru-RU" dirty="0" smtClean="0"/>
          </a:p>
          <a:p>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38</a:t>
            </a:fld>
            <a:endParaRPr lang="ru-RU"/>
          </a:p>
        </p:txBody>
      </p:sp>
    </p:spTree>
    <p:extLst>
      <p:ext uri="{BB962C8B-B14F-4D97-AF65-F5344CB8AC3E}">
        <p14:creationId xmlns:p14="http://schemas.microsoft.com/office/powerpoint/2010/main" val="1574157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41</a:t>
            </a:fld>
            <a:endParaRPr lang="ru-RU"/>
          </a:p>
        </p:txBody>
      </p:sp>
    </p:spTree>
    <p:extLst>
      <p:ext uri="{BB962C8B-B14F-4D97-AF65-F5344CB8AC3E}">
        <p14:creationId xmlns:p14="http://schemas.microsoft.com/office/powerpoint/2010/main" val="1574157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dirty="0" smtClean="0"/>
              <a:t>https://nt-eco.ru/restavracija/</a:t>
            </a:r>
          </a:p>
          <a:p>
            <a:endParaRPr lang="en-GB" dirty="0" smtClean="0"/>
          </a:p>
          <a:p>
            <a:r>
              <a:rPr lang="ru-RU" dirty="0" smtClean="0">
                <a:hlinkClick r:id="rId3" tooltip="kirjanova_restavracija_tkanej"/>
              </a:rPr>
              <a:t>О. Б. Кирьянова. О возможности применения ультразвука в процессе реставрации художественных тканей с металлическим декором</a:t>
            </a:r>
            <a:endParaRPr lang="en-US" dirty="0" smtClean="0"/>
          </a:p>
          <a:p>
            <a:endParaRPr lang="en-US" dirty="0" smtClean="0"/>
          </a:p>
          <a:p>
            <a:r>
              <a:rPr lang="ru-RU" dirty="0" smtClean="0"/>
              <a:t>Межрегиональная научная конференция "Реставрация, хранение и исследование исторического культурного наследия русского севера" (Вологда - Кириллов, 10-12 ноября 2010 г.)</a:t>
            </a:r>
            <a:endParaRPr lang="en-US" dirty="0" smtClean="0"/>
          </a:p>
          <a:p>
            <a:endParaRPr lang="en-US" dirty="0" smtClean="0"/>
          </a:p>
          <a:p>
            <a:r>
              <a:rPr lang="en-US" sz="1200" kern="1200" dirty="0" smtClean="0">
                <a:solidFill>
                  <a:schemeClr val="tx1"/>
                </a:solidFill>
                <a:effectLst/>
                <a:latin typeface="+mn-lt"/>
                <a:ea typeface="+mn-ea"/>
                <a:cs typeface="+mn-cs"/>
              </a:rPr>
              <a:t>INTER-REGIONAL SCIENTIFIC CONFERENCE "RESTORATION, STORAGE AND STUDY OF HISTORICAL AND CULTURAL HERITAGE OF THE RUSSIAN NORTH" (VOLOGDA-KIRILLOV, NOVEMBER 10-12, 2010)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dirty="0" smtClean="0"/>
              <a:t/>
            </a:r>
            <a:br>
              <a:rPr lang="en-US" dirty="0" smtClean="0"/>
            </a:br>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42</a:t>
            </a:fld>
            <a:endParaRPr lang="ru-RU"/>
          </a:p>
        </p:txBody>
      </p:sp>
    </p:spTree>
    <p:extLst>
      <p:ext uri="{BB962C8B-B14F-4D97-AF65-F5344CB8AC3E}">
        <p14:creationId xmlns:p14="http://schemas.microsoft.com/office/powerpoint/2010/main" val="1574157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43</a:t>
            </a:fld>
            <a:endParaRPr lang="ru-RU"/>
          </a:p>
        </p:txBody>
      </p:sp>
    </p:spTree>
    <p:extLst>
      <p:ext uri="{BB962C8B-B14F-4D97-AF65-F5344CB8AC3E}">
        <p14:creationId xmlns:p14="http://schemas.microsoft.com/office/powerpoint/2010/main" val="908629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dirty="0" err="1" smtClean="0"/>
              <a:t>Обеззаражива</a:t>
            </a:r>
            <a:r>
              <a:rPr lang="ru-RU" dirty="0" err="1" smtClean="0"/>
              <a:t>ние</a:t>
            </a:r>
            <a:r>
              <a:rPr lang="ru-RU" dirty="0" smtClean="0"/>
              <a:t> </a:t>
            </a:r>
            <a:r>
              <a:rPr lang="en-GB" dirty="0" err="1" smtClean="0"/>
              <a:t>вод</a:t>
            </a:r>
            <a:r>
              <a:rPr lang="ru-RU" dirty="0" smtClean="0"/>
              <a:t>ы</a:t>
            </a:r>
            <a:r>
              <a:rPr lang="en-GB" dirty="0" smtClean="0"/>
              <a:t> </a:t>
            </a:r>
            <a:r>
              <a:rPr lang="en-GB" dirty="0" err="1" smtClean="0"/>
              <a:t>на</a:t>
            </a:r>
            <a:r>
              <a:rPr lang="en-GB" dirty="0" smtClean="0"/>
              <a:t> </a:t>
            </a:r>
            <a:r>
              <a:rPr lang="en-GB" dirty="0" err="1" smtClean="0"/>
              <a:t>последней</a:t>
            </a:r>
            <a:r>
              <a:rPr lang="en-GB" dirty="0" smtClean="0"/>
              <a:t> </a:t>
            </a:r>
            <a:r>
              <a:rPr lang="en-GB" dirty="0" err="1" smtClean="0"/>
              <a:t>стадии</a:t>
            </a:r>
            <a:r>
              <a:rPr lang="en-GB" dirty="0" smtClean="0"/>
              <a:t> </a:t>
            </a:r>
            <a:r>
              <a:rPr lang="en-GB" dirty="0" err="1" smtClean="0"/>
              <a:t>водоподготовки</a:t>
            </a:r>
            <a:r>
              <a:rPr lang="ru-RU" dirty="0" smtClean="0"/>
              <a:t> без</a:t>
            </a:r>
            <a:r>
              <a:rPr lang="en-GB" dirty="0" smtClean="0"/>
              <a:t> </a:t>
            </a:r>
            <a:r>
              <a:rPr lang="en-GB" dirty="0" smtClean="0"/>
              <a:t> </a:t>
            </a:r>
            <a:r>
              <a:rPr lang="ru-RU" dirty="0" smtClean="0"/>
              <a:t>фильтрации</a:t>
            </a:r>
            <a:r>
              <a:rPr lang="en-US" dirty="0" smtClean="0"/>
              <a:t>,</a:t>
            </a:r>
            <a:r>
              <a:rPr lang="en-US" baseline="0" dirty="0" smtClean="0"/>
              <a:t> </a:t>
            </a:r>
            <a:r>
              <a:rPr lang="ru-RU" baseline="0" dirty="0" smtClean="0"/>
              <a:t>у</a:t>
            </a:r>
            <a:r>
              <a:rPr lang="ru-RU" dirty="0" smtClean="0"/>
              <a:t>мягчения, </a:t>
            </a:r>
            <a:r>
              <a:rPr lang="ru-RU" dirty="0" err="1" smtClean="0"/>
              <a:t>осмотрирования</a:t>
            </a:r>
            <a:endParaRPr lang="ru-RU" dirty="0" smtClean="0"/>
          </a:p>
          <a:p>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Без необходимости периодичных промыв чехлы</a:t>
            </a:r>
            <a:r>
              <a:rPr lang="ru-RU" baseline="0" dirty="0" smtClean="0"/>
              <a:t> </a:t>
            </a:r>
            <a:r>
              <a:rPr lang="en-US" dirty="0" smtClean="0"/>
              <a:t>UV </a:t>
            </a:r>
            <a:r>
              <a:rPr lang="ru-RU" dirty="0" smtClean="0"/>
              <a:t>ламп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 дублирование устройства, чтобы обеспечить непрерывную очистку ламп</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Приобретать</a:t>
            </a:r>
            <a:r>
              <a:rPr lang="ru-RU" baseline="0" dirty="0" smtClean="0"/>
              <a:t>, </a:t>
            </a:r>
            <a:r>
              <a:rPr lang="ru-RU" dirty="0" err="1" smtClean="0"/>
              <a:t>Храненить</a:t>
            </a:r>
            <a:r>
              <a:rPr lang="ru-RU" baseline="0" dirty="0" smtClean="0"/>
              <a:t> </a:t>
            </a:r>
            <a:r>
              <a:rPr lang="ru-RU" dirty="0" err="1" smtClean="0"/>
              <a:t>щавеливую</a:t>
            </a:r>
            <a:r>
              <a:rPr lang="ru-RU" dirty="0" smtClean="0"/>
              <a:t> или соляную кислоту</a:t>
            </a:r>
            <a:r>
              <a:rPr lang="ru-RU" baseline="0" dirty="0" smtClean="0"/>
              <a:t> для промывки ламп</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Утилизация отработанных растворов (разборки с экологами)</a:t>
            </a:r>
            <a:endParaRPr lang="ru-RU" dirty="0" smtClean="0"/>
          </a:p>
          <a:p>
            <a:endParaRPr lang="ru-RU" dirty="0" smtClean="0"/>
          </a:p>
          <a:p>
            <a:endParaRPr lang="ru-RU" dirty="0" smtClean="0"/>
          </a:p>
          <a:p>
            <a:endParaRPr lang="ru-RU" dirty="0" smtClean="0"/>
          </a:p>
          <a:p>
            <a:r>
              <a:rPr lang="en-US" dirty="0" smtClean="0"/>
              <a:t>Russia companies</a:t>
            </a:r>
          </a:p>
          <a:p>
            <a:pPr marL="171450" indent="-171450">
              <a:buFont typeface="Arial" panose="020B0604020202020204" pitchFamily="34" charset="0"/>
              <a:buChar char="­"/>
            </a:pPr>
            <a:endParaRPr lang="ru-RU" dirty="0" smtClean="0"/>
          </a:p>
          <a:p>
            <a:pPr marL="171450" indent="-171450">
              <a:buFont typeface="Arial" panose="020B0604020202020204" pitchFamily="34" charset="0"/>
              <a:buChar char="­"/>
            </a:pPr>
            <a:r>
              <a:rPr lang="en-GB" dirty="0" smtClean="0"/>
              <a:t>НПО ЛИТ </a:t>
            </a:r>
          </a:p>
          <a:p>
            <a:pPr marL="628650" lvl="1" indent="-171450">
              <a:buFont typeface="Arial" panose="020B0604020202020204" pitchFamily="34" charset="0"/>
              <a:buChar char="­"/>
            </a:pPr>
            <a:r>
              <a:rPr lang="en-GB" dirty="0" smtClean="0"/>
              <a:t>https://lit-uv.ru/	</a:t>
            </a:r>
          </a:p>
          <a:p>
            <a:pPr marL="171450" indent="-171450">
              <a:buFont typeface="Arial" panose="020B0604020202020204" pitchFamily="34" charset="0"/>
              <a:buChar char="­"/>
            </a:pPr>
            <a:r>
              <a:rPr lang="en-GB" dirty="0" smtClean="0"/>
              <a:t>УФ-</a:t>
            </a:r>
            <a:r>
              <a:rPr lang="en-GB" dirty="0" err="1" smtClean="0"/>
              <a:t>тех</a:t>
            </a:r>
            <a:r>
              <a:rPr lang="en-GB" dirty="0" smtClean="0"/>
              <a:t> </a:t>
            </a:r>
          </a:p>
          <a:p>
            <a:pPr marL="628650" lvl="1" indent="-171450">
              <a:buFont typeface="Arial" panose="020B0604020202020204" pitchFamily="34" charset="0"/>
              <a:buChar char="­"/>
            </a:pPr>
            <a:r>
              <a:rPr lang="en-GB" dirty="0" smtClean="0"/>
              <a:t>https://www.uv-tech.ru/</a:t>
            </a:r>
          </a:p>
          <a:p>
            <a:pPr marL="171450" indent="-171450">
              <a:buFont typeface="Arial" panose="020B0604020202020204" pitchFamily="34" charset="0"/>
              <a:buChar char="­"/>
            </a:pPr>
            <a:r>
              <a:rPr lang="en-GB" dirty="0" smtClean="0"/>
              <a:t>НПО ЭНТ </a:t>
            </a:r>
            <a:r>
              <a:rPr lang="en-GB" dirty="0" err="1" smtClean="0"/>
              <a:t>Кристалл</a:t>
            </a:r>
            <a:r>
              <a:rPr lang="en-GB" dirty="0" smtClean="0"/>
              <a:t> </a:t>
            </a:r>
          </a:p>
          <a:p>
            <a:pPr marL="628650" lvl="1" indent="-171450">
              <a:buFont typeface="Arial" panose="020B0604020202020204" pitchFamily="34" charset="0"/>
              <a:buChar char="­"/>
            </a:pPr>
            <a:r>
              <a:rPr lang="en-GB" dirty="0" smtClean="0"/>
              <a:t>https://uv-product.com/ustanovki/ent/</a:t>
            </a:r>
          </a:p>
          <a:p>
            <a:pPr marL="628650" lvl="1" indent="-171450">
              <a:buFont typeface="Arial" panose="020B0604020202020204" pitchFamily="34" charset="0"/>
              <a:buChar char="­"/>
            </a:pPr>
            <a:r>
              <a:rPr lang="en-GB" dirty="0" smtClean="0"/>
              <a:t>https://crystalltherm.com/ru/production/outdoor/  </a:t>
            </a:r>
          </a:p>
          <a:p>
            <a:pPr marL="171450" indent="-171450">
              <a:buFont typeface="Arial" panose="020B0604020202020204" pitchFamily="34" charset="0"/>
              <a:buChar char="­"/>
            </a:pPr>
            <a:r>
              <a:rPr lang="en-GB" dirty="0" smtClean="0"/>
              <a:t>ООО </a:t>
            </a:r>
            <a:r>
              <a:rPr lang="en-GB" dirty="0" err="1" smtClean="0"/>
              <a:t>Сварог</a:t>
            </a:r>
            <a:endParaRPr lang="ru-RU" dirty="0" smtClean="0"/>
          </a:p>
          <a:p>
            <a:pPr marL="628650" lvl="1" indent="-171450">
              <a:buFont typeface="Arial" panose="020B0604020202020204" pitchFamily="34" charset="0"/>
              <a:buChar char="­"/>
            </a:pPr>
            <a:r>
              <a:rPr lang="en-GB" dirty="0" smtClean="0"/>
              <a:t>https://www.svarog-uv.ru/</a:t>
            </a:r>
            <a:endParaRPr lang="ru-RU" dirty="0" smtClean="0"/>
          </a:p>
          <a:p>
            <a:endParaRPr lang="ru-RU" dirty="0" smtClean="0"/>
          </a:p>
          <a:p>
            <a:endParaRPr lang="ru-RU" dirty="0" smtClean="0"/>
          </a:p>
          <a:p>
            <a:endParaRPr lang="ru-RU" dirty="0" smtClean="0"/>
          </a:p>
          <a:p>
            <a:endParaRPr lang="ru-RU" dirty="0" smtClean="0"/>
          </a:p>
          <a:p>
            <a:r>
              <a:rPr lang="en-US" dirty="0" smtClean="0"/>
              <a:t>Foreign companies</a:t>
            </a:r>
            <a:endParaRPr lang="ru-RU" dirty="0" smtClean="0"/>
          </a:p>
          <a:p>
            <a:endParaRPr lang="en-US" dirty="0" smtClean="0"/>
          </a:p>
          <a:p>
            <a:pPr marL="171450" indent="-171450">
              <a:buFont typeface="Arial" panose="020B0604020202020204" pitchFamily="34" charset="0"/>
              <a:buChar char="­"/>
            </a:pPr>
            <a:r>
              <a:rPr lang="en-GB" dirty="0" err="1" smtClean="0"/>
              <a:t>Wedeco</a:t>
            </a:r>
            <a:r>
              <a:rPr lang="en-GB" dirty="0" smtClean="0"/>
              <a:t>, </a:t>
            </a:r>
            <a:r>
              <a:rPr lang="ru-RU" dirty="0" smtClean="0"/>
              <a:t>Германия</a:t>
            </a:r>
            <a:endParaRPr lang="en-GB" dirty="0" smtClean="0"/>
          </a:p>
          <a:p>
            <a:pPr marL="171450" indent="-171450">
              <a:buFont typeface="Arial" panose="020B0604020202020204" pitchFamily="34" charset="0"/>
              <a:buChar char="­"/>
            </a:pPr>
            <a:r>
              <a:rPr lang="en-GB" dirty="0" smtClean="0"/>
              <a:t>Trojan, </a:t>
            </a:r>
            <a:r>
              <a:rPr lang="ru-RU" dirty="0" smtClean="0"/>
              <a:t>Германия</a:t>
            </a:r>
            <a:endParaRPr lang="en-GB" dirty="0" smtClean="0"/>
          </a:p>
          <a:p>
            <a:pPr marL="171450" indent="-171450">
              <a:buFont typeface="Arial" panose="020B0604020202020204" pitchFamily="34" charset="0"/>
              <a:buChar char="­"/>
            </a:pPr>
            <a:r>
              <a:rPr lang="en-GB" dirty="0" err="1" smtClean="0"/>
              <a:t>Desmi</a:t>
            </a:r>
            <a:r>
              <a:rPr lang="ru-RU" dirty="0" smtClean="0"/>
              <a:t>, Дания</a:t>
            </a:r>
            <a:endParaRPr lang="en-US" dirty="0" smtClean="0"/>
          </a:p>
          <a:p>
            <a:endParaRPr lang="ru-RU" dirty="0" smtClean="0"/>
          </a:p>
          <a:p>
            <a:r>
              <a:rPr lang="ru-RU" sz="1200" b="0" i="0" kern="1200" dirty="0" smtClean="0">
                <a:solidFill>
                  <a:schemeClr val="tx1"/>
                </a:solidFill>
                <a:effectLst/>
                <a:latin typeface="+mn-lt"/>
                <a:ea typeface="+mn-ea"/>
                <a:cs typeface="+mn-cs"/>
              </a:rPr>
              <a:t>Разумеется, весьма привлекательны попытки совместить эти два способа </a:t>
            </a:r>
            <a:r>
              <a:rPr lang="ru-RU" sz="1200" b="0" i="0" kern="1200" dirty="0" err="1" smtClean="0">
                <a:solidFill>
                  <a:schemeClr val="tx1"/>
                </a:solidFill>
                <a:effectLst/>
                <a:latin typeface="+mn-lt"/>
                <a:ea typeface="+mn-ea"/>
                <a:cs typeface="+mn-cs"/>
              </a:rPr>
              <a:t>безреагентного</a:t>
            </a:r>
            <a:r>
              <a:rPr lang="ru-RU" sz="1200" b="0" i="0" kern="1200" dirty="0" smtClean="0">
                <a:solidFill>
                  <a:schemeClr val="tx1"/>
                </a:solidFill>
                <a:effectLst/>
                <a:latin typeface="+mn-lt"/>
                <a:ea typeface="+mn-ea"/>
                <a:cs typeface="+mn-cs"/>
              </a:rPr>
              <a:t> обеззараживания в единой установке (УЗ+УФ).</a:t>
            </a:r>
          </a:p>
          <a:p>
            <a:r>
              <a:rPr lang="ru-RU" sz="1200" b="0" i="0" kern="1200" dirty="0" smtClean="0">
                <a:solidFill>
                  <a:schemeClr val="tx1"/>
                </a:solidFill>
                <a:effectLst/>
                <a:latin typeface="+mn-lt"/>
                <a:ea typeface="+mn-ea"/>
                <a:cs typeface="+mn-cs"/>
              </a:rPr>
              <a:t>И такие попытки уже есть и достаточно успешны. Так, например, фирма «</a:t>
            </a:r>
            <a:r>
              <a:rPr lang="ru-RU" sz="1200" b="0" i="0" u="none" strike="noStrike" kern="1200" dirty="0" err="1" smtClean="0">
                <a:solidFill>
                  <a:schemeClr val="tx1"/>
                </a:solidFill>
                <a:effectLst/>
                <a:latin typeface="+mn-lt"/>
                <a:ea typeface="+mn-ea"/>
                <a:cs typeface="+mn-cs"/>
                <a:hlinkClick r:id="rId3" tooltip="http://www.svarog-uv.ru/"/>
              </a:rPr>
              <a:t>Сварог</a:t>
            </a:r>
            <a:r>
              <a:rPr lang="ru-RU" sz="1200" b="0" i="0" kern="1200" dirty="0" smtClean="0">
                <a:solidFill>
                  <a:schemeClr val="tx1"/>
                </a:solidFill>
                <a:effectLst/>
                <a:latin typeface="+mn-lt"/>
                <a:ea typeface="+mn-ea"/>
                <a:cs typeface="+mn-cs"/>
              </a:rPr>
              <a:t>» выпускает установки проходного типа с ультрафиолетовыми лампами и вставленными в наружную трубу магнитострикционными ультразвуковыми излучателями. Эффективность таких установок существенно выше, чем у ультрафиолетовых, прежде всего из-за постоянной ультразвуковой очистки кварцевых чехлов ультрафиолетовых ламп. Но зоны ультразвуковой кавитации локальны и не перекрывают собой весь путь прохождения воды с микроорганизмами. Следовательно в этих установках всегда имеется вероятность «проскока» колоний микроорганизмов, которые могут уцелеть и впоследствии размножаться. Кроме этого, эти установки энергоемки и сложны в обслуживании.</a:t>
            </a:r>
          </a:p>
          <a:p>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44</a:t>
            </a:fld>
            <a:endParaRPr lang="ru-RU"/>
          </a:p>
        </p:txBody>
      </p:sp>
    </p:spTree>
    <p:extLst>
      <p:ext uri="{BB962C8B-B14F-4D97-AF65-F5344CB8AC3E}">
        <p14:creationId xmlns:p14="http://schemas.microsoft.com/office/powerpoint/2010/main" val="2389149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dirty="0" err="1" smtClean="0"/>
              <a:t>Обеззаражива</a:t>
            </a:r>
            <a:r>
              <a:rPr lang="ru-RU" dirty="0" err="1" smtClean="0"/>
              <a:t>ние</a:t>
            </a:r>
            <a:r>
              <a:rPr lang="ru-RU" dirty="0" smtClean="0"/>
              <a:t> </a:t>
            </a:r>
            <a:r>
              <a:rPr lang="en-GB" dirty="0" err="1" smtClean="0"/>
              <a:t>вод</a:t>
            </a:r>
            <a:r>
              <a:rPr lang="ru-RU" dirty="0" smtClean="0"/>
              <a:t>ы</a:t>
            </a:r>
            <a:r>
              <a:rPr lang="en-GB" dirty="0" smtClean="0"/>
              <a:t> </a:t>
            </a:r>
            <a:r>
              <a:rPr lang="en-GB" dirty="0" err="1" smtClean="0"/>
              <a:t>на</a:t>
            </a:r>
            <a:r>
              <a:rPr lang="en-GB" dirty="0" smtClean="0"/>
              <a:t> </a:t>
            </a:r>
            <a:r>
              <a:rPr lang="en-GB" dirty="0" err="1" smtClean="0"/>
              <a:t>последней</a:t>
            </a:r>
            <a:r>
              <a:rPr lang="en-GB" dirty="0" smtClean="0"/>
              <a:t> </a:t>
            </a:r>
            <a:r>
              <a:rPr lang="en-GB" dirty="0" err="1" smtClean="0"/>
              <a:t>стадии</a:t>
            </a:r>
            <a:r>
              <a:rPr lang="en-GB" dirty="0" smtClean="0"/>
              <a:t> </a:t>
            </a:r>
            <a:r>
              <a:rPr lang="en-GB" dirty="0" err="1" smtClean="0"/>
              <a:t>водоподготовки</a:t>
            </a:r>
            <a:r>
              <a:rPr lang="ru-RU" dirty="0" smtClean="0"/>
              <a:t> без</a:t>
            </a:r>
            <a:r>
              <a:rPr lang="en-GB" dirty="0" smtClean="0"/>
              <a:t> </a:t>
            </a:r>
            <a:endParaRPr lang="ru-RU" dirty="0" smtClean="0"/>
          </a:p>
          <a:p>
            <a:r>
              <a:rPr lang="ru-RU" dirty="0" smtClean="0"/>
              <a:t>Фильтрации</a:t>
            </a:r>
          </a:p>
          <a:p>
            <a:r>
              <a:rPr lang="ru-RU" dirty="0" smtClean="0"/>
              <a:t>Умягчения </a:t>
            </a:r>
          </a:p>
          <a:p>
            <a:r>
              <a:rPr lang="ru-RU" dirty="0" err="1" smtClean="0"/>
              <a:t>Осмотрирования</a:t>
            </a:r>
            <a:endParaRPr lang="ru-RU" dirty="0" smtClean="0"/>
          </a:p>
          <a:p>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Без необходимости периодичных промыв чехлы</a:t>
            </a:r>
            <a:r>
              <a:rPr lang="ru-RU" baseline="0" dirty="0" smtClean="0"/>
              <a:t> </a:t>
            </a:r>
            <a:r>
              <a:rPr lang="en-US" dirty="0" smtClean="0"/>
              <a:t>UV </a:t>
            </a:r>
            <a:r>
              <a:rPr lang="ru-RU" dirty="0" smtClean="0"/>
              <a:t>ламп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 дублирование устройства, чтобы обеспечить непрерывную очистку ламп</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Приобретать</a:t>
            </a:r>
            <a:r>
              <a:rPr lang="ru-RU" baseline="0" dirty="0" smtClean="0"/>
              <a:t>, х</a:t>
            </a:r>
            <a:r>
              <a:rPr lang="ru-RU" dirty="0" smtClean="0"/>
              <a:t>ранить</a:t>
            </a:r>
            <a:r>
              <a:rPr lang="ru-RU" baseline="0" dirty="0" smtClean="0"/>
              <a:t> </a:t>
            </a:r>
            <a:r>
              <a:rPr lang="ru-RU" dirty="0" err="1" smtClean="0"/>
              <a:t>щавеливую</a:t>
            </a:r>
            <a:r>
              <a:rPr lang="ru-RU" dirty="0" smtClean="0"/>
              <a:t> или соляную кислоту</a:t>
            </a:r>
            <a:r>
              <a:rPr lang="ru-RU" baseline="0" dirty="0" smtClean="0"/>
              <a:t> для промывки чехлов </a:t>
            </a:r>
            <a:r>
              <a:rPr lang="en-US" baseline="0" dirty="0" smtClean="0"/>
              <a:t>UV </a:t>
            </a:r>
            <a:r>
              <a:rPr lang="ru-RU" baseline="0" dirty="0" smtClean="0"/>
              <a:t>ламп</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Утилизация отработанных растворов (разборки с экологами)</a:t>
            </a:r>
            <a:endParaRPr lang="ru-RU" dirty="0" smtClean="0"/>
          </a:p>
          <a:p>
            <a:endParaRPr lang="ru-RU" dirty="0" smtClean="0"/>
          </a:p>
          <a:p>
            <a:endParaRPr lang="ru-RU" dirty="0" smtClean="0"/>
          </a:p>
          <a:p>
            <a:endParaRPr lang="ru-RU" dirty="0" smtClean="0"/>
          </a:p>
          <a:p>
            <a:r>
              <a:rPr lang="en-US" dirty="0" smtClean="0"/>
              <a:t>Russia companies</a:t>
            </a:r>
          </a:p>
          <a:p>
            <a:pPr marL="171450" indent="-171450">
              <a:buFont typeface="Arial" panose="020B0604020202020204" pitchFamily="34" charset="0"/>
              <a:buChar char="­"/>
            </a:pPr>
            <a:endParaRPr lang="ru-RU" dirty="0" smtClean="0"/>
          </a:p>
          <a:p>
            <a:pPr marL="171450" indent="-171450">
              <a:buFont typeface="Arial" panose="020B0604020202020204" pitchFamily="34" charset="0"/>
              <a:buChar char="­"/>
            </a:pPr>
            <a:r>
              <a:rPr lang="en-GB" dirty="0" smtClean="0"/>
              <a:t>НПО ЛИТ </a:t>
            </a:r>
          </a:p>
          <a:p>
            <a:pPr marL="628650" lvl="1" indent="-171450">
              <a:buFont typeface="Arial" panose="020B0604020202020204" pitchFamily="34" charset="0"/>
              <a:buChar char="­"/>
            </a:pPr>
            <a:r>
              <a:rPr lang="en-GB" dirty="0" smtClean="0"/>
              <a:t>https://lit-uv.ru/	</a:t>
            </a:r>
          </a:p>
          <a:p>
            <a:pPr marL="171450" indent="-171450">
              <a:buFont typeface="Arial" panose="020B0604020202020204" pitchFamily="34" charset="0"/>
              <a:buChar char="­"/>
            </a:pPr>
            <a:r>
              <a:rPr lang="en-GB" dirty="0" smtClean="0"/>
              <a:t>УФ-</a:t>
            </a:r>
            <a:r>
              <a:rPr lang="en-GB" dirty="0" err="1" smtClean="0"/>
              <a:t>тех</a:t>
            </a:r>
            <a:r>
              <a:rPr lang="en-GB" dirty="0" smtClean="0"/>
              <a:t> </a:t>
            </a:r>
          </a:p>
          <a:p>
            <a:pPr marL="628650" lvl="1" indent="-171450">
              <a:buFont typeface="Arial" panose="020B0604020202020204" pitchFamily="34" charset="0"/>
              <a:buChar char="­"/>
            </a:pPr>
            <a:r>
              <a:rPr lang="en-GB" dirty="0" smtClean="0"/>
              <a:t>https://www.uv-tech.ru/</a:t>
            </a:r>
          </a:p>
          <a:p>
            <a:pPr marL="171450" indent="-171450">
              <a:buFont typeface="Arial" panose="020B0604020202020204" pitchFamily="34" charset="0"/>
              <a:buChar char="­"/>
            </a:pPr>
            <a:r>
              <a:rPr lang="en-GB" dirty="0" smtClean="0"/>
              <a:t>НПО ЭНТ </a:t>
            </a:r>
            <a:r>
              <a:rPr lang="en-GB" dirty="0" err="1" smtClean="0"/>
              <a:t>Кристалл</a:t>
            </a:r>
            <a:r>
              <a:rPr lang="en-GB" dirty="0" smtClean="0"/>
              <a:t> </a:t>
            </a:r>
          </a:p>
          <a:p>
            <a:pPr marL="628650" lvl="1" indent="-171450">
              <a:buFont typeface="Arial" panose="020B0604020202020204" pitchFamily="34" charset="0"/>
              <a:buChar char="­"/>
            </a:pPr>
            <a:r>
              <a:rPr lang="en-GB" dirty="0" smtClean="0"/>
              <a:t>https://uv-product.com/ustanovki/ent/</a:t>
            </a:r>
          </a:p>
          <a:p>
            <a:pPr marL="628650" lvl="1" indent="-171450">
              <a:buFont typeface="Arial" panose="020B0604020202020204" pitchFamily="34" charset="0"/>
              <a:buChar char="­"/>
            </a:pPr>
            <a:r>
              <a:rPr lang="en-GB" dirty="0" smtClean="0"/>
              <a:t>https://crystalltherm.com/ru/production/outdoor/  </a:t>
            </a:r>
          </a:p>
          <a:p>
            <a:pPr marL="628650" lvl="1" indent="-171450">
              <a:buFont typeface="Arial" panose="020B0604020202020204" pitchFamily="34" charset="0"/>
              <a:buChar char="­"/>
            </a:pPr>
            <a:r>
              <a:rPr lang="en-GB" dirty="0" smtClean="0"/>
              <a:t>https://crystalltherm.com/</a:t>
            </a:r>
          </a:p>
          <a:p>
            <a:pPr marL="171450" indent="-171450">
              <a:buFont typeface="Arial" panose="020B0604020202020204" pitchFamily="34" charset="0"/>
              <a:buChar char="­"/>
            </a:pPr>
            <a:r>
              <a:rPr lang="en-GB" dirty="0" smtClean="0"/>
              <a:t>ООО </a:t>
            </a:r>
            <a:r>
              <a:rPr lang="en-GB" dirty="0" err="1" smtClean="0"/>
              <a:t>Сварог</a:t>
            </a:r>
            <a:endParaRPr lang="ru-RU" dirty="0" smtClean="0"/>
          </a:p>
          <a:p>
            <a:pPr marL="628650" lvl="1" indent="-171450">
              <a:buFont typeface="Arial" panose="020B0604020202020204" pitchFamily="34" charset="0"/>
              <a:buChar char="­"/>
            </a:pPr>
            <a:r>
              <a:rPr lang="en-GB" dirty="0" smtClean="0"/>
              <a:t>https://www.svarog-uv.ru/</a:t>
            </a:r>
            <a:endParaRPr lang="ru-RU" dirty="0" smtClean="0"/>
          </a:p>
          <a:p>
            <a:endParaRPr lang="ru-RU" dirty="0" smtClean="0"/>
          </a:p>
          <a:p>
            <a:endParaRPr lang="ru-RU" dirty="0" smtClean="0"/>
          </a:p>
          <a:p>
            <a:endParaRPr lang="ru-RU" dirty="0" smtClean="0"/>
          </a:p>
          <a:p>
            <a:endParaRPr lang="ru-RU" dirty="0" smtClean="0"/>
          </a:p>
          <a:p>
            <a:r>
              <a:rPr lang="en-US" dirty="0" smtClean="0"/>
              <a:t>Foreign companies</a:t>
            </a:r>
            <a:endParaRPr lang="ru-RU" dirty="0" smtClean="0"/>
          </a:p>
          <a:p>
            <a:endParaRPr lang="en-US" dirty="0" smtClean="0"/>
          </a:p>
          <a:p>
            <a:pPr marL="171450" indent="-171450">
              <a:buFont typeface="Arial" panose="020B0604020202020204" pitchFamily="34" charset="0"/>
              <a:buChar char="­"/>
            </a:pPr>
            <a:r>
              <a:rPr lang="en-GB" dirty="0" err="1" smtClean="0"/>
              <a:t>Wedeco</a:t>
            </a:r>
            <a:r>
              <a:rPr lang="en-GB" dirty="0" smtClean="0"/>
              <a:t>, </a:t>
            </a:r>
            <a:r>
              <a:rPr lang="ru-RU" dirty="0" smtClean="0"/>
              <a:t>Германия</a:t>
            </a:r>
            <a:endParaRPr lang="en-GB" dirty="0" smtClean="0"/>
          </a:p>
          <a:p>
            <a:pPr marL="171450" indent="-171450">
              <a:buFont typeface="Arial" panose="020B0604020202020204" pitchFamily="34" charset="0"/>
              <a:buChar char="­"/>
            </a:pPr>
            <a:r>
              <a:rPr lang="en-GB" dirty="0" smtClean="0"/>
              <a:t>Trojan, </a:t>
            </a:r>
            <a:r>
              <a:rPr lang="ru-RU" dirty="0" smtClean="0"/>
              <a:t>Германия</a:t>
            </a:r>
            <a:endParaRPr lang="en-GB" dirty="0" smtClean="0"/>
          </a:p>
          <a:p>
            <a:pPr marL="171450" indent="-171450">
              <a:buFont typeface="Arial" panose="020B0604020202020204" pitchFamily="34" charset="0"/>
              <a:buChar char="­"/>
            </a:pPr>
            <a:r>
              <a:rPr lang="en-GB" dirty="0" err="1" smtClean="0"/>
              <a:t>Desmi</a:t>
            </a:r>
            <a:r>
              <a:rPr lang="ru-RU" dirty="0" smtClean="0"/>
              <a:t>, Дания</a:t>
            </a:r>
            <a:endParaRPr lang="en-US" dirty="0" smtClean="0"/>
          </a:p>
          <a:p>
            <a:endParaRPr lang="ru-RU" dirty="0" smtClean="0"/>
          </a:p>
          <a:p>
            <a:r>
              <a:rPr lang="ru-RU" sz="1200" b="0" i="0" kern="1200" dirty="0" smtClean="0">
                <a:solidFill>
                  <a:schemeClr val="tx1"/>
                </a:solidFill>
                <a:effectLst/>
                <a:latin typeface="+mn-lt"/>
                <a:ea typeface="+mn-ea"/>
                <a:cs typeface="+mn-cs"/>
              </a:rPr>
              <a:t>Разумеется, весьма привлекательны попытки совместить эти два способа </a:t>
            </a:r>
            <a:r>
              <a:rPr lang="ru-RU" sz="1200" b="0" i="0" kern="1200" dirty="0" err="1" smtClean="0">
                <a:solidFill>
                  <a:schemeClr val="tx1"/>
                </a:solidFill>
                <a:effectLst/>
                <a:latin typeface="+mn-lt"/>
                <a:ea typeface="+mn-ea"/>
                <a:cs typeface="+mn-cs"/>
              </a:rPr>
              <a:t>безреагентного</a:t>
            </a:r>
            <a:r>
              <a:rPr lang="ru-RU" sz="1200" b="0" i="0" kern="1200" dirty="0" smtClean="0">
                <a:solidFill>
                  <a:schemeClr val="tx1"/>
                </a:solidFill>
                <a:effectLst/>
                <a:latin typeface="+mn-lt"/>
                <a:ea typeface="+mn-ea"/>
                <a:cs typeface="+mn-cs"/>
              </a:rPr>
              <a:t> обеззараживания в единой установке (УЗ+УФ).</a:t>
            </a:r>
          </a:p>
          <a:p>
            <a:r>
              <a:rPr lang="ru-RU" sz="1200" b="0" i="0" kern="1200" dirty="0" smtClean="0">
                <a:solidFill>
                  <a:schemeClr val="tx1"/>
                </a:solidFill>
                <a:effectLst/>
                <a:latin typeface="+mn-lt"/>
                <a:ea typeface="+mn-ea"/>
                <a:cs typeface="+mn-cs"/>
              </a:rPr>
              <a:t>И такие попытки уже есть и достаточно успешны. Так, например, фирма «</a:t>
            </a:r>
            <a:r>
              <a:rPr lang="ru-RU" sz="1200" b="0" i="0" u="none" strike="noStrike" kern="1200" dirty="0" err="1" smtClean="0">
                <a:solidFill>
                  <a:schemeClr val="tx1"/>
                </a:solidFill>
                <a:effectLst/>
                <a:latin typeface="+mn-lt"/>
                <a:ea typeface="+mn-ea"/>
                <a:cs typeface="+mn-cs"/>
                <a:hlinkClick r:id="rId3" tooltip="http://www.svarog-uv.ru/"/>
              </a:rPr>
              <a:t>Сварог</a:t>
            </a:r>
            <a:r>
              <a:rPr lang="ru-RU" sz="1200" b="0" i="0" kern="1200" dirty="0" smtClean="0">
                <a:solidFill>
                  <a:schemeClr val="tx1"/>
                </a:solidFill>
                <a:effectLst/>
                <a:latin typeface="+mn-lt"/>
                <a:ea typeface="+mn-ea"/>
                <a:cs typeface="+mn-cs"/>
              </a:rPr>
              <a:t>» выпускает установки проходного типа с ультрафиолетовыми лампами и вставленными в наружную трубу магнитострикционными ультразвуковыми излучателями. Эффективность таких установок существенно выше, чем у ультрафиолетовых, прежде всего из-за постоянной ультразвуковой очистки кварцевых чехлов ультрафиолетовых ламп. Но зоны ультразвуковой кавитации локальны и не перекрывают собой весь путь прохождения воды с микроорганизмами. Следовательно в этих установках всегда имеется вероятность «проскока» колоний микроорганизмов, которые могут уцелеть и впоследствии размножаться. Кроме этого, эти установки энергоемки и сложны в обслуживании.</a:t>
            </a:r>
          </a:p>
          <a:p>
            <a:endParaRPr lang="ru-RU" dirty="0" smtClean="0"/>
          </a:p>
          <a:p>
            <a:r>
              <a:rPr lang="ru-RU" sz="1200" b="0" i="0" kern="1200" dirty="0" smtClean="0">
                <a:solidFill>
                  <a:schemeClr val="tx1"/>
                </a:solidFill>
                <a:effectLst/>
                <a:latin typeface="+mn-lt"/>
                <a:ea typeface="+mn-ea"/>
                <a:cs typeface="+mn-cs"/>
              </a:rPr>
              <a:t>Наше основное техническое решение — это использование резонансных частот колебаний самого корпуса установки в ультразвуковой области. Расположенные между узловыми точками колебаний на наружной поверхности корпуса специально подобранные пьезокерамические преобразователи настраиваются на собственную резонансную ультразвуковую частоту колебаний корпуса, имеющую максимальную интенсивность. Соответственно при этом вся внутренняя поверхность трубы корпуса установки превращается в ультразвуковой излучатель, который и образует сплошное ультразвуковое поле переменной интенсивности.</a:t>
            </a:r>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45</a:t>
            </a:fld>
            <a:endParaRPr lang="ru-RU"/>
          </a:p>
        </p:txBody>
      </p:sp>
    </p:spTree>
    <p:extLst>
      <p:ext uri="{BB962C8B-B14F-4D97-AF65-F5344CB8AC3E}">
        <p14:creationId xmlns:p14="http://schemas.microsoft.com/office/powerpoint/2010/main" val="2389149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i="0" kern="1200" baseline="0" dirty="0" smtClean="0">
                <a:solidFill>
                  <a:schemeClr val="tx1"/>
                </a:solidFill>
                <a:effectLst/>
                <a:latin typeface="+mn-lt"/>
                <a:ea typeface="+mn-ea"/>
                <a:cs typeface="+mn-cs"/>
              </a:rPr>
              <a:t>Хлорирование (хлороформ)</a:t>
            </a:r>
            <a:r>
              <a:rPr lang="en-US" sz="1200" b="1" i="0" kern="1200" baseline="0" dirty="0" smtClean="0">
                <a:solidFill>
                  <a:schemeClr val="tx1"/>
                </a:solidFill>
                <a:effectLst/>
                <a:latin typeface="+mn-lt"/>
                <a:ea typeface="+mn-ea"/>
                <a:cs typeface="+mn-cs"/>
              </a:rPr>
              <a:t>;</a:t>
            </a:r>
            <a:r>
              <a:rPr lang="ru-RU" sz="1200" b="1" i="0" kern="1200" baseline="0" dirty="0" smtClean="0">
                <a:solidFill>
                  <a:schemeClr val="tx1"/>
                </a:solidFill>
                <a:effectLst/>
                <a:latin typeface="+mn-lt"/>
                <a:ea typeface="+mn-ea"/>
                <a:cs typeface="+mn-cs"/>
              </a:rPr>
              <a:t> озонирование (формальдегид)</a:t>
            </a:r>
            <a:r>
              <a:rPr lang="en-US" sz="1200" b="1" i="0" kern="1200" dirty="0" smtClean="0">
                <a:solidFill>
                  <a:schemeClr val="tx1"/>
                </a:solidFill>
                <a:effectLst/>
                <a:latin typeface="+mn-lt"/>
                <a:ea typeface="+mn-ea"/>
                <a:cs typeface="+mn-cs"/>
              </a:rPr>
              <a:t> </a:t>
            </a:r>
            <a:endParaRPr lang="ru-RU"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All methods</a:t>
            </a:r>
            <a:r>
              <a:rPr lang="en-US" sz="1200" b="1" i="0" kern="1200" baseline="0" dirty="0" smtClean="0">
                <a:solidFill>
                  <a:schemeClr val="tx1"/>
                </a:solidFill>
                <a:effectLst/>
                <a:latin typeface="+mn-lt"/>
                <a:ea typeface="+mn-ea"/>
                <a:cs typeface="+mn-cs"/>
              </a:rPr>
              <a:t> lead to </a:t>
            </a:r>
            <a:r>
              <a:rPr lang="en-US" sz="1200" b="1" i="0" u="sng" kern="1200" dirty="0" smtClean="0">
                <a:solidFill>
                  <a:schemeClr val="tx1"/>
                </a:solidFill>
                <a:effectLst/>
                <a:latin typeface="+mn-lt"/>
                <a:ea typeface="+mn-ea"/>
                <a:cs typeface="+mn-cs"/>
              </a:rPr>
              <a:t>cytotoxicity, mutagenicity, teratogenicity and carcinogenicity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sng" kern="1200" dirty="0" smtClean="0">
                <a:solidFill>
                  <a:schemeClr val="tx1"/>
                </a:solidFill>
                <a:effectLst/>
                <a:latin typeface="+mn-lt"/>
                <a:ea typeface="+mn-ea"/>
                <a:cs typeface="+mn-cs"/>
              </a:rPr>
              <a:t> </a:t>
            </a:r>
            <a:r>
              <a:rPr lang="en-GB" dirty="0" smtClean="0"/>
              <a:t>https://pubmed.ncbi.nlm.nih.gov/32889516/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u="sng"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Drinking </a:t>
            </a:r>
            <a:r>
              <a:rPr lang="en-US" sz="1200" b="1" i="0" kern="1200" dirty="0" smtClean="0">
                <a:solidFill>
                  <a:schemeClr val="tx1"/>
                </a:solidFill>
                <a:effectLst/>
                <a:latin typeface="+mn-lt"/>
                <a:ea typeface="+mn-ea"/>
                <a:cs typeface="+mn-cs"/>
              </a:rPr>
              <a:t>water chlorination by-products and </a:t>
            </a:r>
            <a:r>
              <a:rPr lang="en-US" sz="1200" b="1" i="0" kern="1200" dirty="0" smtClean="0">
                <a:solidFill>
                  <a:schemeClr val="tx1"/>
                </a:solidFill>
                <a:effectLst/>
                <a:latin typeface="+mn-lt"/>
                <a:ea typeface="+mn-ea"/>
                <a:cs typeface="+mn-cs"/>
              </a:rPr>
              <a:t>cancer</a:t>
            </a:r>
          </a:p>
          <a:p>
            <a:r>
              <a:rPr lang="en-US" sz="1200" b="0" i="0" u="none" strike="noStrike" kern="1200" dirty="0" smtClean="0">
                <a:solidFill>
                  <a:schemeClr val="tx1"/>
                </a:solidFill>
                <a:effectLst/>
                <a:latin typeface="+mn-lt"/>
                <a:ea typeface="+mn-ea"/>
                <a:cs typeface="+mn-cs"/>
                <a:hlinkClick r:id="rId3"/>
              </a:rPr>
              <a:t>M </a:t>
            </a:r>
            <a:r>
              <a:rPr lang="en-US" sz="1200" b="0" i="0" u="none" strike="noStrike" kern="1200" dirty="0" err="1" smtClean="0">
                <a:solidFill>
                  <a:schemeClr val="tx1"/>
                </a:solidFill>
                <a:effectLst/>
                <a:latin typeface="+mn-lt"/>
                <a:ea typeface="+mn-ea"/>
                <a:cs typeface="+mn-cs"/>
                <a:hlinkClick r:id="rId3"/>
              </a:rPr>
              <a:t>Koivusalo</a:t>
            </a:r>
            <a:r>
              <a:rPr lang="en-US" sz="1200" b="0" i="0" kern="1200" baseline="30000" dirty="0" smtClean="0">
                <a:solidFill>
                  <a:schemeClr val="tx1"/>
                </a:solidFill>
                <a:effectLst/>
                <a:latin typeface="+mn-lt"/>
                <a:ea typeface="+mn-ea"/>
                <a:cs typeface="+mn-cs"/>
              </a:rPr>
              <a:t> </a:t>
            </a:r>
            <a:r>
              <a:rPr lang="en-US" sz="1200" b="0" i="0" u="none" strike="noStrike" kern="1200" baseline="30000" dirty="0" smtClean="0">
                <a:solidFill>
                  <a:schemeClr val="tx1"/>
                </a:solidFill>
                <a:effectLst/>
                <a:latin typeface="+mn-lt"/>
                <a:ea typeface="+mn-ea"/>
                <a:cs typeface="+mn-cs"/>
                <a:hlinkClick r:id="rId4" tooltip="Finnish Cancer Registry, Helsinki, Finland. meri.koivusalo@cancer.fi"/>
              </a:rPr>
              <a:t>1</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
              </a:rPr>
              <a:t>T </a:t>
            </a:r>
            <a:r>
              <a:rPr lang="en-US" sz="1200" b="0" i="0" u="none" strike="noStrike" kern="1200" dirty="0" err="1" smtClean="0">
                <a:solidFill>
                  <a:schemeClr val="tx1"/>
                </a:solidFill>
                <a:effectLst/>
                <a:latin typeface="+mn-lt"/>
                <a:ea typeface="+mn-ea"/>
                <a:cs typeface="+mn-cs"/>
                <a:hlinkClick r:id="rId5"/>
              </a:rPr>
              <a:t>Vartiainen</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Rev </a:t>
            </a:r>
            <a:r>
              <a:rPr lang="en-US" sz="1200" b="0" i="0" kern="1200" dirty="0" smtClean="0">
                <a:solidFill>
                  <a:schemeClr val="tx1"/>
                </a:solidFill>
                <a:effectLst/>
                <a:latin typeface="+mn-lt"/>
                <a:ea typeface="+mn-ea"/>
                <a:cs typeface="+mn-cs"/>
              </a:rPr>
              <a:t>Environ Health . </a:t>
            </a:r>
            <a:r>
              <a:rPr lang="en-US" sz="1200" b="1" i="0" kern="1200" dirty="0" smtClean="0">
                <a:solidFill>
                  <a:schemeClr val="tx1"/>
                </a:solidFill>
                <a:effectLst/>
                <a:latin typeface="+mn-lt"/>
                <a:ea typeface="+mn-ea"/>
                <a:cs typeface="+mn-cs"/>
              </a:rPr>
              <a:t>1997 </a:t>
            </a:r>
            <a:r>
              <a:rPr lang="en-US" sz="1200" b="0" i="0" kern="1200" dirty="0" smtClean="0">
                <a:solidFill>
                  <a:schemeClr val="tx1"/>
                </a:solidFill>
                <a:effectLst/>
                <a:latin typeface="+mn-lt"/>
                <a:ea typeface="+mn-ea"/>
                <a:cs typeface="+mn-cs"/>
              </a:rPr>
              <a:t>Apr-Jun;12(2):81-90. </a:t>
            </a:r>
            <a:r>
              <a:rPr lang="en-US" sz="1200" b="0" i="0" kern="1200" dirty="0" err="1" smtClean="0">
                <a:solidFill>
                  <a:schemeClr val="tx1"/>
                </a:solidFill>
                <a:effectLst/>
                <a:latin typeface="+mn-lt"/>
                <a:ea typeface="+mn-ea"/>
                <a:cs typeface="+mn-cs"/>
              </a:rPr>
              <a:t>doi</a:t>
            </a:r>
            <a:r>
              <a:rPr lang="en-US" sz="1200" b="0" i="0" kern="1200" dirty="0" smtClean="0">
                <a:solidFill>
                  <a:schemeClr val="tx1"/>
                </a:solidFill>
                <a:effectLst/>
                <a:latin typeface="+mn-lt"/>
                <a:ea typeface="+mn-ea"/>
                <a:cs typeface="+mn-cs"/>
              </a:rPr>
              <a:t>: 10.1515/reveh.1997.12.2.81.</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gastrointestinal and urinary tract are the cancer sites that are most often associated with the use of chlorinated surface water or with the quantity of chlorination by-products in the water-supply network. </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https://pubmed.ncbi.nlm.nih.gov/9273924</a:t>
            </a:r>
            <a:r>
              <a:rPr lang="en-GB" sz="1200" b="0" i="0" kern="1200" dirty="0" smtClean="0">
                <a:solidFill>
                  <a:schemeClr val="tx1"/>
                </a:solidFill>
                <a:effectLst/>
                <a:latin typeface="+mn-lt"/>
                <a:ea typeface="+mn-ea"/>
                <a:cs typeface="+mn-cs"/>
              </a:rPr>
              <a:t>/</a:t>
            </a:r>
          </a:p>
          <a:p>
            <a:endParaRPr lang="en-GB" sz="1200" b="0" i="0" kern="1200" dirty="0" smtClean="0">
              <a:solidFill>
                <a:schemeClr val="tx1"/>
              </a:solidFill>
              <a:effectLst/>
              <a:latin typeface="+mn-lt"/>
              <a:ea typeface="+mn-ea"/>
              <a:cs typeface="+mn-cs"/>
            </a:endParaRPr>
          </a:p>
          <a:p>
            <a:r>
              <a:rPr lang="en-GB" sz="1200" b="1" i="0" kern="1200" dirty="0" smtClean="0">
                <a:solidFill>
                  <a:schemeClr val="tx1"/>
                </a:solidFill>
                <a:effectLst/>
                <a:latin typeface="+mn-lt"/>
                <a:ea typeface="+mn-ea"/>
                <a:cs typeface="+mn-cs"/>
              </a:rPr>
              <a:t>Health effects of exposure to chlorination by-products in swimming pools</a:t>
            </a:r>
          </a:p>
          <a:p>
            <a:r>
              <a:rPr lang="en-GB" sz="500" dirty="0" smtClean="0">
                <a:hlinkClick r:id="rId6"/>
              </a:rPr>
              <a:t>Mariana </a:t>
            </a:r>
            <a:r>
              <a:rPr lang="en-GB" sz="500" dirty="0" err="1" smtClean="0">
                <a:hlinkClick r:id="rId6"/>
              </a:rPr>
              <a:t>Couto</a:t>
            </a:r>
            <a:r>
              <a:rPr lang="en-GB" sz="500" dirty="0" smtClean="0"/>
              <a:t> </a:t>
            </a:r>
            <a:r>
              <a:rPr lang="en-GB" sz="500" dirty="0" smtClean="0">
                <a:hlinkClick r:id="rId7" tooltip="Centro de Alergia, Hospital CUF Descobertas, Lisboa, Portugal."/>
              </a:rPr>
              <a:t>1</a:t>
            </a:r>
            <a:r>
              <a:rPr lang="en-GB" sz="500" dirty="0" smtClean="0"/>
              <a:t>, </a:t>
            </a:r>
            <a:r>
              <a:rPr lang="en-GB" sz="500" dirty="0" smtClean="0">
                <a:hlinkClick r:id="rId8"/>
              </a:rPr>
              <a:t>Alfred Bernard</a:t>
            </a:r>
            <a:r>
              <a:rPr lang="en-GB" sz="500" dirty="0" smtClean="0"/>
              <a:t> </a:t>
            </a:r>
            <a:r>
              <a:rPr lang="en-GB" sz="500" dirty="0" smtClean="0">
                <a:hlinkClick r:id="rId9" tooltip="Louvain Centre for Toxicology and Applied Pharmacology, Institute of Experimental and Clinical Research (IREC), Catholic University of Louvain, Brussels, Belgium."/>
              </a:rPr>
              <a:t>2</a:t>
            </a:r>
            <a:r>
              <a:rPr lang="en-GB" sz="500" dirty="0" smtClean="0"/>
              <a:t>, </a:t>
            </a:r>
            <a:r>
              <a:rPr lang="en-GB" sz="500" dirty="0" err="1" smtClean="0">
                <a:hlinkClick r:id="rId10"/>
              </a:rPr>
              <a:t>Luís</a:t>
            </a:r>
            <a:r>
              <a:rPr lang="en-GB" sz="500" dirty="0" smtClean="0">
                <a:hlinkClick r:id="rId10"/>
              </a:rPr>
              <a:t> Delgado</a:t>
            </a:r>
            <a:r>
              <a:rPr lang="en-GB" sz="500" dirty="0" smtClean="0"/>
              <a:t> </a:t>
            </a:r>
            <a:r>
              <a:rPr lang="en-GB" sz="500" dirty="0" smtClean="0">
                <a:hlinkClick r:id="rId11" tooltip="Basic and Clinical Immunology, Department of Pathology, Faculty of Medicine, University of Porto, Porto, Portugal."/>
              </a:rPr>
              <a:t>3</a:t>
            </a:r>
            <a:r>
              <a:rPr lang="en-GB" sz="500" dirty="0" smtClean="0"/>
              <a:t> </a:t>
            </a:r>
            <a:r>
              <a:rPr lang="en-GB" sz="500" dirty="0" smtClean="0">
                <a:hlinkClick r:id="rId12" tooltip="Serviço de Imunoalergologia, Centro Hospitalar de São João E.P.E., Porto, Portugal."/>
              </a:rPr>
              <a:t>4</a:t>
            </a:r>
            <a:r>
              <a:rPr lang="en-GB" sz="500" dirty="0" smtClean="0"/>
              <a:t> </a:t>
            </a:r>
            <a:r>
              <a:rPr lang="en-GB" sz="500" dirty="0" smtClean="0">
                <a:hlinkClick r:id="rId13" tooltip="Center for Health Technology and Services Research (CINTESIS@RISE), Faculty of Medicine, University of Porto, Porto, Portugal."/>
              </a:rPr>
              <a:t>5</a:t>
            </a:r>
            <a:r>
              <a:rPr lang="en-GB" sz="500" dirty="0" smtClean="0"/>
              <a:t>, </a:t>
            </a:r>
            <a:r>
              <a:rPr lang="en-GB" sz="500" dirty="0" err="1" smtClean="0">
                <a:hlinkClick r:id="rId14"/>
              </a:rPr>
              <a:t>Franchek</a:t>
            </a:r>
            <a:r>
              <a:rPr lang="en-GB" sz="500" dirty="0" smtClean="0">
                <a:hlinkClick r:id="rId14"/>
              </a:rPr>
              <a:t> </a:t>
            </a:r>
            <a:r>
              <a:rPr lang="en-GB" sz="500" dirty="0" err="1" smtClean="0">
                <a:hlinkClick r:id="rId14"/>
              </a:rPr>
              <a:t>Drobnic</a:t>
            </a:r>
            <a:r>
              <a:rPr lang="en-GB" sz="500" dirty="0" smtClean="0"/>
              <a:t> </a:t>
            </a:r>
            <a:r>
              <a:rPr lang="en-GB" sz="500" dirty="0" smtClean="0">
                <a:hlinkClick r:id="rId15" tooltip="Head of Medical Services - Shenhua Greenland FC, Shanghai, China."/>
              </a:rPr>
              <a:t>6</a:t>
            </a:r>
            <a:r>
              <a:rPr lang="en-GB" sz="500" dirty="0" smtClean="0"/>
              <a:t>, </a:t>
            </a:r>
            <a:r>
              <a:rPr lang="en-GB" sz="500" dirty="0" err="1" smtClean="0">
                <a:hlinkClick r:id="rId16"/>
              </a:rPr>
              <a:t>Marcin</a:t>
            </a:r>
            <a:r>
              <a:rPr lang="en-GB" sz="500" dirty="0" smtClean="0">
                <a:hlinkClick r:id="rId16"/>
              </a:rPr>
              <a:t> </a:t>
            </a:r>
            <a:r>
              <a:rPr lang="en-GB" sz="500" dirty="0" err="1" smtClean="0">
                <a:hlinkClick r:id="rId16"/>
              </a:rPr>
              <a:t>Kurowski</a:t>
            </a:r>
            <a:r>
              <a:rPr lang="en-GB" sz="500" dirty="0" smtClean="0"/>
              <a:t> </a:t>
            </a:r>
            <a:r>
              <a:rPr lang="en-GB" sz="500" dirty="0" smtClean="0">
                <a:hlinkClick r:id="rId17" tooltip="Department of Immunology and Allergy, Medical University of Łódź, Łódź, Poland."/>
              </a:rPr>
              <a:t>7</a:t>
            </a:r>
            <a:r>
              <a:rPr lang="en-GB" sz="500" dirty="0" smtClean="0"/>
              <a:t>, </a:t>
            </a:r>
            <a:r>
              <a:rPr lang="en-GB" sz="500" dirty="0" smtClean="0">
                <a:hlinkClick r:id="rId18"/>
              </a:rPr>
              <a:t>André Moreira</a:t>
            </a:r>
            <a:r>
              <a:rPr lang="en-GB" sz="500" dirty="0" smtClean="0"/>
              <a:t> </a:t>
            </a:r>
            <a:r>
              <a:rPr lang="en-GB" sz="500" dirty="0" smtClean="0">
                <a:hlinkClick r:id="rId11" tooltip="Basic and Clinical Immunology, Department of Pathology, Faculty of Medicine, University of Porto, Porto, Portugal."/>
              </a:rPr>
              <a:t>3</a:t>
            </a:r>
            <a:r>
              <a:rPr lang="en-GB" sz="500" dirty="0" smtClean="0"/>
              <a:t> </a:t>
            </a:r>
            <a:r>
              <a:rPr lang="en-GB" sz="500" dirty="0" smtClean="0">
                <a:hlinkClick r:id="rId12" tooltip="Serviço de Imunoalergologia, Centro Hospitalar de São João E.P.E., Porto, Portugal."/>
              </a:rPr>
              <a:t>4</a:t>
            </a:r>
            <a:r>
              <a:rPr lang="en-GB" sz="500" dirty="0" smtClean="0"/>
              <a:t> </a:t>
            </a:r>
            <a:r>
              <a:rPr lang="en-GB" sz="500" dirty="0" smtClean="0">
                <a:hlinkClick r:id="rId19" tooltip="Epidemiology Research Unit- Instituto de Saúde Pública, Universidade do Porto, Porto, Portugal."/>
              </a:rPr>
              <a:t>8</a:t>
            </a:r>
            <a:r>
              <a:rPr lang="en-GB" sz="500" dirty="0" smtClean="0"/>
              <a:t>, </a:t>
            </a:r>
            <a:r>
              <a:rPr lang="en-GB" sz="500" dirty="0" smtClean="0">
                <a:hlinkClick r:id="rId20"/>
              </a:rPr>
              <a:t>Rodrigo Rodrigues-</a:t>
            </a:r>
            <a:r>
              <a:rPr lang="en-GB" sz="500" dirty="0" err="1" smtClean="0">
                <a:hlinkClick r:id="rId20"/>
              </a:rPr>
              <a:t>Alves</a:t>
            </a:r>
            <a:r>
              <a:rPr lang="en-GB" sz="500" dirty="0" smtClean="0"/>
              <a:t> </a:t>
            </a:r>
            <a:r>
              <a:rPr lang="en-GB" sz="500" dirty="0" smtClean="0">
                <a:hlinkClick r:id="rId21" tooltip="Unidade de Imunoalergologia, Hospital do Divino Espírito Santo, Ponta Delgada, Portugal."/>
              </a:rPr>
              <a:t>9</a:t>
            </a:r>
            <a:r>
              <a:rPr lang="en-GB" sz="500" dirty="0" smtClean="0"/>
              <a:t>, </a:t>
            </a:r>
            <a:r>
              <a:rPr lang="en-GB" sz="500" dirty="0" smtClean="0">
                <a:hlinkClick r:id="rId22"/>
              </a:rPr>
              <a:t>Maia </a:t>
            </a:r>
            <a:r>
              <a:rPr lang="en-GB" sz="500" dirty="0" err="1" smtClean="0">
                <a:hlinkClick r:id="rId22"/>
              </a:rPr>
              <a:t>Rukhadze</a:t>
            </a:r>
            <a:r>
              <a:rPr lang="en-GB" sz="500" dirty="0" smtClean="0"/>
              <a:t> </a:t>
            </a:r>
            <a:r>
              <a:rPr lang="en-GB" sz="500" dirty="0" smtClean="0">
                <a:hlinkClick r:id="rId23" tooltip="Center of Allergy &amp; Immunology, Teaching University Geomedi LLC, Tbilisi, Georgia."/>
              </a:rPr>
              <a:t>10</a:t>
            </a:r>
            <a:r>
              <a:rPr lang="en-GB" sz="500" dirty="0" smtClean="0"/>
              <a:t>, </a:t>
            </a:r>
            <a:r>
              <a:rPr lang="en-GB" sz="500" dirty="0" smtClean="0">
                <a:hlinkClick r:id="rId24"/>
              </a:rPr>
              <a:t>Sven </a:t>
            </a:r>
            <a:r>
              <a:rPr lang="en-GB" sz="500" dirty="0" err="1" smtClean="0">
                <a:hlinkClick r:id="rId24"/>
              </a:rPr>
              <a:t>Seys</a:t>
            </a:r>
            <a:r>
              <a:rPr lang="en-GB" sz="500" dirty="0" smtClean="0"/>
              <a:t> </a:t>
            </a:r>
            <a:r>
              <a:rPr lang="en-GB" sz="500" dirty="0" smtClean="0">
                <a:hlinkClick r:id="rId25" tooltip="Laboratory of Clinical Immunology, Department of Clinical Immunology, KU Leuven, Leuven, Belgium."/>
              </a:rPr>
              <a:t>11</a:t>
            </a:r>
            <a:r>
              <a:rPr lang="en-GB" sz="500" dirty="0" smtClean="0"/>
              <a:t>, </a:t>
            </a:r>
            <a:r>
              <a:rPr lang="en-GB" sz="500" dirty="0" smtClean="0">
                <a:hlinkClick r:id="rId26"/>
              </a:rPr>
              <a:t>Marta </a:t>
            </a:r>
            <a:r>
              <a:rPr lang="en-GB" sz="500" dirty="0" err="1" smtClean="0">
                <a:hlinkClick r:id="rId26"/>
              </a:rPr>
              <a:t>Wiszniewska</a:t>
            </a:r>
            <a:r>
              <a:rPr lang="en-GB" sz="500" dirty="0" smtClean="0"/>
              <a:t> </a:t>
            </a:r>
            <a:r>
              <a:rPr lang="en-GB" sz="500" dirty="0" smtClean="0">
                <a:hlinkClick r:id="rId27" tooltip="Department of Occupational Diseases and Environmental Health, Nofer Institute of Occupational Medicine, Lodz, Poland."/>
              </a:rPr>
              <a:t>12</a:t>
            </a:r>
            <a:r>
              <a:rPr lang="en-GB" sz="500" dirty="0" smtClean="0"/>
              <a:t>, </a:t>
            </a:r>
            <a:r>
              <a:rPr lang="en-GB" sz="500" dirty="0" smtClean="0">
                <a:hlinkClick r:id="rId28"/>
              </a:rPr>
              <a:t>Santiago </a:t>
            </a:r>
            <a:r>
              <a:rPr lang="en-GB" sz="500" dirty="0" err="1" smtClean="0">
                <a:hlinkClick r:id="rId28"/>
              </a:rPr>
              <a:t>Quirce</a:t>
            </a:r>
            <a:r>
              <a:rPr lang="en-GB" sz="500" dirty="0" smtClean="0"/>
              <a:t> </a:t>
            </a:r>
            <a:r>
              <a:rPr lang="en-GB" sz="500" dirty="0" smtClean="0">
                <a:hlinkClick r:id="rId29" tooltip="Department of Allergy, La Paz University Hospital, IdiPAZ, and Universidad Autónoma de Madrid, Madrid, Spain."/>
              </a:rPr>
              <a:t>13</a:t>
            </a:r>
            <a:endParaRPr lang="en-GB" sz="500" dirty="0" smtClean="0"/>
          </a:p>
          <a:p>
            <a:r>
              <a:rPr lang="en-GB" sz="1200" b="0" i="0" kern="1200" dirty="0" smtClean="0">
                <a:solidFill>
                  <a:schemeClr val="tx1"/>
                </a:solidFill>
                <a:effectLst/>
                <a:latin typeface="+mn-lt"/>
                <a:ea typeface="+mn-ea"/>
                <a:cs typeface="+mn-cs"/>
              </a:rPr>
              <a:t>Allergy</a:t>
            </a:r>
            <a:r>
              <a:rPr lang="ru-RU" sz="1200" b="0" i="0"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2021 Nov;76(11):3257-3275. </a:t>
            </a:r>
            <a:r>
              <a:rPr lang="en-GB" sz="1200" b="0" i="0" kern="1200" dirty="0" err="1" smtClean="0">
                <a:solidFill>
                  <a:schemeClr val="tx1"/>
                </a:solidFill>
                <a:effectLst/>
                <a:latin typeface="+mn-lt"/>
                <a:ea typeface="+mn-ea"/>
                <a:cs typeface="+mn-cs"/>
              </a:rPr>
              <a:t>doi</a:t>
            </a:r>
            <a:r>
              <a:rPr lang="en-GB" sz="1200" b="0" i="0" kern="1200" dirty="0" smtClean="0">
                <a:solidFill>
                  <a:schemeClr val="tx1"/>
                </a:solidFill>
                <a:effectLst/>
                <a:latin typeface="+mn-lt"/>
                <a:ea typeface="+mn-ea"/>
                <a:cs typeface="+mn-cs"/>
              </a:rPr>
              <a:t>: 10.1111/all.15014. </a:t>
            </a:r>
            <a:r>
              <a:rPr lang="en-GB" sz="1200" b="1" i="0" kern="1200" dirty="0" err="1" smtClean="0">
                <a:solidFill>
                  <a:schemeClr val="tx1"/>
                </a:solidFill>
                <a:effectLst/>
                <a:latin typeface="+mn-lt"/>
                <a:ea typeface="+mn-ea"/>
                <a:cs typeface="+mn-cs"/>
              </a:rPr>
              <a:t>Epub</a:t>
            </a:r>
            <a:r>
              <a:rPr lang="en-GB" sz="1200" b="1" i="0" kern="1200" dirty="0" smtClean="0">
                <a:solidFill>
                  <a:schemeClr val="tx1"/>
                </a:solidFill>
                <a:effectLst/>
                <a:latin typeface="+mn-lt"/>
                <a:ea typeface="+mn-ea"/>
                <a:cs typeface="+mn-cs"/>
              </a:rPr>
              <a:t> 2021 Jul 30.</a:t>
            </a:r>
            <a:endParaRPr lang="ru-RU" b="1" dirty="0" smtClean="0"/>
          </a:p>
          <a:p>
            <a:endParaRPr lang="ru-RU" dirty="0" smtClean="0"/>
          </a:p>
          <a:p>
            <a:r>
              <a:rPr lang="en-GB" dirty="0" smtClean="0"/>
              <a:t>https://pubmed.ncbi.nlm.nih.gov/34289125/</a:t>
            </a:r>
          </a:p>
          <a:p>
            <a:endParaRPr lang="en-GB" dirty="0" smtClean="0"/>
          </a:p>
          <a:p>
            <a:r>
              <a:rPr lang="en-GB" sz="1200" b="0" i="0" kern="1200" dirty="0" err="1" smtClean="0">
                <a:solidFill>
                  <a:schemeClr val="tx1"/>
                </a:solidFill>
                <a:effectLst/>
                <a:latin typeface="+mn-lt"/>
                <a:ea typeface="+mn-ea"/>
                <a:cs typeface="+mn-cs"/>
              </a:rPr>
              <a:t>Toxicol</a:t>
            </a:r>
            <a:r>
              <a:rPr lang="en-GB" sz="1200" b="0" i="0" kern="1200" dirty="0" smtClean="0">
                <a:solidFill>
                  <a:schemeClr val="tx1"/>
                </a:solidFill>
                <a:effectLst/>
                <a:latin typeface="+mn-lt"/>
                <a:ea typeface="+mn-ea"/>
                <a:cs typeface="+mn-cs"/>
              </a:rPr>
              <a:t> Environ Health B </a:t>
            </a:r>
            <a:r>
              <a:rPr lang="en-GB" sz="1200" b="0" i="0" kern="1200" dirty="0" err="1" smtClean="0">
                <a:solidFill>
                  <a:schemeClr val="tx1"/>
                </a:solidFill>
                <a:effectLst/>
                <a:latin typeface="+mn-lt"/>
                <a:ea typeface="+mn-ea"/>
                <a:cs typeface="+mn-cs"/>
              </a:rPr>
              <a:t>Crit</a:t>
            </a:r>
            <a:r>
              <a:rPr lang="en-GB" sz="1200" b="0" i="0" kern="1200" dirty="0" smtClean="0">
                <a:solidFill>
                  <a:schemeClr val="tx1"/>
                </a:solidFill>
                <a:effectLst/>
                <a:latin typeface="+mn-lt"/>
                <a:ea typeface="+mn-ea"/>
                <a:cs typeface="+mn-cs"/>
              </a:rPr>
              <a:t> Rev . 2015;18(5):213-41.</a:t>
            </a:r>
          </a:p>
          <a:p>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doi</a:t>
            </a:r>
            <a:r>
              <a:rPr lang="en-GB" sz="1200" b="0" i="0" kern="1200" dirty="0" smtClean="0">
                <a:solidFill>
                  <a:schemeClr val="tx1"/>
                </a:solidFill>
                <a:effectLst/>
                <a:latin typeface="+mn-lt"/>
                <a:ea typeface="+mn-ea"/>
                <a:cs typeface="+mn-cs"/>
              </a:rPr>
              <a:t>: 10.1080/10937404.2015.1067661. </a:t>
            </a:r>
            <a:r>
              <a:rPr lang="en-GB" sz="1200" b="0" i="0" kern="1200" dirty="0" err="1" smtClean="0">
                <a:solidFill>
                  <a:schemeClr val="tx1"/>
                </a:solidFill>
                <a:effectLst/>
                <a:latin typeface="+mn-lt"/>
                <a:ea typeface="+mn-ea"/>
                <a:cs typeface="+mn-cs"/>
              </a:rPr>
              <a:t>Epub</a:t>
            </a:r>
            <a:r>
              <a:rPr lang="en-GB" sz="1200" b="0" i="0" kern="1200" dirty="0" smtClean="0">
                <a:solidFill>
                  <a:schemeClr val="tx1"/>
                </a:solidFill>
                <a:effectLst/>
                <a:latin typeface="+mn-lt"/>
                <a:ea typeface="+mn-ea"/>
                <a:cs typeface="+mn-cs"/>
              </a:rPr>
              <a:t> 2015 Aug 26.</a:t>
            </a:r>
          </a:p>
          <a:p>
            <a:r>
              <a:rPr lang="en-GB" sz="1200" b="1" i="0" kern="1200" dirty="0" smtClean="0">
                <a:solidFill>
                  <a:schemeClr val="tx1"/>
                </a:solidFill>
                <a:effectLst/>
                <a:latin typeface="+mn-lt"/>
                <a:ea typeface="+mn-ea"/>
                <a:cs typeface="+mn-cs"/>
              </a:rPr>
              <a:t>Evaluating Evidence for Association of Human Bladder Cancer with Drinking-Water Chlorination Disinfection By-Products</a:t>
            </a:r>
          </a:p>
          <a:p>
            <a:r>
              <a:rPr lang="en-GB" sz="1200" b="0" i="0" u="none" strike="noStrike" kern="1200" dirty="0" smtClean="0">
                <a:solidFill>
                  <a:schemeClr val="tx1"/>
                </a:solidFill>
                <a:effectLst/>
                <a:latin typeface="+mn-lt"/>
                <a:ea typeface="+mn-ea"/>
                <a:cs typeface="+mn-cs"/>
                <a:hlinkClick r:id="rId30"/>
              </a:rPr>
              <a:t>Steve E </a:t>
            </a:r>
            <a:r>
              <a:rPr lang="en-GB" sz="1200" b="0" i="0" u="none" strike="noStrike" kern="1200" dirty="0" err="1" smtClean="0">
                <a:solidFill>
                  <a:schemeClr val="tx1"/>
                </a:solidFill>
                <a:effectLst/>
                <a:latin typeface="+mn-lt"/>
                <a:ea typeface="+mn-ea"/>
                <a:cs typeface="+mn-cs"/>
                <a:hlinkClick r:id="rId30"/>
              </a:rPr>
              <a:t>Hrudey</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31" tooltip="a Environmental and Analytical Toxicology, Faculty of Medicine &amp; Dentistry , University of Alberta , Edmonton , Alberta , Canada."/>
              </a:rPr>
              <a:t>1</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32"/>
              </a:rPr>
              <a:t>Lorraine C Backer</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33" tooltip="b Centers for Disease Control and Prevention , Atlanta , Georgia , USA."/>
              </a:rPr>
              <a:t>2</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34"/>
              </a:rPr>
              <a:t>Andrew R </a:t>
            </a:r>
            <a:r>
              <a:rPr lang="en-GB" sz="1200" b="0" i="0" u="none" strike="noStrike" kern="1200" dirty="0" err="1" smtClean="0">
                <a:solidFill>
                  <a:schemeClr val="tx1"/>
                </a:solidFill>
                <a:effectLst/>
                <a:latin typeface="+mn-lt"/>
                <a:ea typeface="+mn-ea"/>
                <a:cs typeface="+mn-cs"/>
                <a:hlinkClick r:id="rId34"/>
              </a:rPr>
              <a:t>Humpage</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35" tooltip="c SA Water, 250 Victoria Square , Adelaide , South Australia , Australia."/>
              </a:rPr>
              <a:t>3</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36"/>
              </a:rPr>
              <a:t>Stuart W Krasner</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37" tooltip="d Metropolitan Water District of Southern California , Los Angeles , California , USA."/>
              </a:rPr>
              <a:t>4</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38"/>
              </a:rPr>
              <a:t>Dominique S Michaud</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39" tooltip="e Tufts University , Medford , Massachusetts , USA."/>
              </a:rPr>
              <a:t>5</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40"/>
              </a:rPr>
              <a:t>Lee E Moore</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41" tooltip="f Epidemiologist , Bethesda , Maryland , USA."/>
              </a:rPr>
              <a:t>6</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42"/>
              </a:rPr>
              <a:t>Philip C Singer</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43" tooltip="g University of North Carolina , Chapel Hill , North Carolina , USA."/>
              </a:rPr>
              <a:t>7</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44"/>
              </a:rPr>
              <a:t>Benjamin D Stanford</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45" tooltip="h Hazen and Sawyer , Raleigh , North Carolina , USA."/>
              </a:rPr>
              <a:t>8</a:t>
            </a:r>
            <a:endParaRPr lang="en-GB" sz="1200" b="0" i="0" kern="1200" dirty="0" smtClean="0">
              <a:solidFill>
                <a:schemeClr val="tx1"/>
              </a:solidFill>
              <a:effectLst/>
              <a:latin typeface="+mn-lt"/>
              <a:ea typeface="+mn-ea"/>
              <a:cs typeface="+mn-cs"/>
            </a:endParaRPr>
          </a:p>
          <a:p>
            <a:endParaRPr lang="en-GB" sz="1200" b="1"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https://pubmed.ncbi.nlm.nih.gov/26309063/</a:t>
            </a:r>
          </a:p>
          <a:p>
            <a:endParaRPr lang="ru-RU" dirty="0" smtClean="0"/>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OZONE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The effects of ozone on human health </a:t>
            </a:r>
            <a:r>
              <a:rPr lang="it-IT" sz="1200" b="0" i="0" u="none" strike="noStrike" kern="1200" dirty="0" smtClean="0">
                <a:solidFill>
                  <a:schemeClr val="tx1"/>
                </a:solidFill>
                <a:effectLst/>
                <a:latin typeface="+mn-lt"/>
                <a:ea typeface="+mn-ea"/>
                <a:cs typeface="+mn-cs"/>
                <a:hlinkClick r:id="rId46"/>
              </a:rPr>
              <a:t>Daniela Nuvolone</a:t>
            </a:r>
            <a:r>
              <a:rPr lang="it-IT" sz="1200" b="0" i="0" kern="1200" baseline="30000" dirty="0" smtClean="0">
                <a:solidFill>
                  <a:schemeClr val="tx1"/>
                </a:solidFill>
                <a:effectLst/>
                <a:latin typeface="+mn-lt"/>
                <a:ea typeface="+mn-ea"/>
                <a:cs typeface="+mn-cs"/>
              </a:rPr>
              <a:t> </a:t>
            </a:r>
            <a:r>
              <a:rPr lang="it-IT" sz="1200" b="0" i="0" u="none" strike="noStrike" kern="1200" baseline="30000" dirty="0" smtClean="0">
                <a:solidFill>
                  <a:schemeClr val="tx1"/>
                </a:solidFill>
                <a:effectLst/>
                <a:latin typeface="+mn-lt"/>
                <a:ea typeface="+mn-ea"/>
                <a:cs typeface="+mn-cs"/>
                <a:hlinkClick r:id="rId47" tooltip="Unit of Epidemiology, Regional Health Agency of Tuscany, via Pietro Dazzi 1, Florence, Italy. daniela.nuvolone@ars.toscana.it."/>
              </a:rPr>
              <a:t>1</a:t>
            </a:r>
            <a:r>
              <a:rPr lang="it-IT" sz="1200" b="0" i="0" kern="1200" dirty="0" smtClean="0">
                <a:solidFill>
                  <a:schemeClr val="tx1"/>
                </a:solidFill>
                <a:effectLst/>
                <a:latin typeface="+mn-lt"/>
                <a:ea typeface="+mn-ea"/>
                <a:cs typeface="+mn-cs"/>
              </a:rPr>
              <a:t>, </a:t>
            </a:r>
            <a:r>
              <a:rPr lang="it-IT" sz="1200" b="0" i="0" u="none" strike="noStrike" kern="1200" dirty="0" smtClean="0">
                <a:solidFill>
                  <a:schemeClr val="tx1"/>
                </a:solidFill>
                <a:effectLst/>
                <a:latin typeface="+mn-lt"/>
                <a:ea typeface="+mn-ea"/>
                <a:cs typeface="+mn-cs"/>
                <a:hlinkClick r:id="rId48"/>
              </a:rPr>
              <a:t>Davide Petri</a:t>
            </a:r>
            <a:r>
              <a:rPr lang="it-IT" sz="1200" b="0" i="0" kern="1200" baseline="30000" dirty="0" smtClean="0">
                <a:solidFill>
                  <a:schemeClr val="tx1"/>
                </a:solidFill>
                <a:effectLst/>
                <a:latin typeface="+mn-lt"/>
                <a:ea typeface="+mn-ea"/>
                <a:cs typeface="+mn-cs"/>
              </a:rPr>
              <a:t> </a:t>
            </a:r>
            <a:r>
              <a:rPr lang="it-IT" sz="1200" b="0" i="0" u="none" strike="noStrike" kern="1200" baseline="30000" dirty="0" smtClean="0">
                <a:solidFill>
                  <a:schemeClr val="tx1"/>
                </a:solidFill>
                <a:effectLst/>
                <a:latin typeface="+mn-lt"/>
                <a:ea typeface="+mn-ea"/>
                <a:cs typeface="+mn-cs"/>
                <a:hlinkClick r:id="rId49" tooltip="Unit of Epidemiology, Regional Health Agency of Tuscany, via Pietro Dazzi 1, Florence, Italy."/>
              </a:rPr>
              <a:t>2</a:t>
            </a:r>
            <a:r>
              <a:rPr lang="it-IT" sz="1200" b="0" i="0" kern="1200" dirty="0" smtClean="0">
                <a:solidFill>
                  <a:schemeClr val="tx1"/>
                </a:solidFill>
                <a:effectLst/>
                <a:latin typeface="+mn-lt"/>
                <a:ea typeface="+mn-ea"/>
                <a:cs typeface="+mn-cs"/>
              </a:rPr>
              <a:t>, </a:t>
            </a:r>
            <a:r>
              <a:rPr lang="it-IT" sz="1200" b="0" i="0" u="none" strike="noStrike" kern="1200" dirty="0" smtClean="0">
                <a:solidFill>
                  <a:schemeClr val="tx1"/>
                </a:solidFill>
                <a:effectLst/>
                <a:latin typeface="+mn-lt"/>
                <a:ea typeface="+mn-ea"/>
                <a:cs typeface="+mn-cs"/>
                <a:hlinkClick r:id="rId50"/>
              </a:rPr>
              <a:t>Fabio Voller</a:t>
            </a:r>
            <a:r>
              <a:rPr lang="it-IT" sz="1200" b="0" i="0" kern="1200" baseline="30000" dirty="0" smtClean="0">
                <a:solidFill>
                  <a:schemeClr val="tx1"/>
                </a:solidFill>
                <a:effectLst/>
                <a:latin typeface="+mn-lt"/>
                <a:ea typeface="+mn-ea"/>
                <a:cs typeface="+mn-cs"/>
              </a:rPr>
              <a:t> </a:t>
            </a:r>
            <a:r>
              <a:rPr lang="it-IT" sz="1200" b="0" i="0" u="none" strike="noStrike" kern="1200" baseline="30000" dirty="0" smtClean="0">
                <a:solidFill>
                  <a:schemeClr val="tx1"/>
                </a:solidFill>
                <a:effectLst/>
                <a:latin typeface="+mn-lt"/>
                <a:ea typeface="+mn-ea"/>
                <a:cs typeface="+mn-cs"/>
                <a:hlinkClick r:id="rId49" tooltip="Unit of Epidemiology, Regional Health Agency of Tuscany, via Pietro Dazzi 1, Florence, Italy."/>
              </a:rPr>
              <a:t>2</a:t>
            </a:r>
            <a:endParaRPr lang="en-US" sz="1200" b="1"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Environ </a:t>
            </a:r>
            <a:r>
              <a:rPr lang="en-GB" sz="1200" b="0" i="0" kern="1200" dirty="0" err="1" smtClean="0">
                <a:solidFill>
                  <a:schemeClr val="tx1"/>
                </a:solidFill>
                <a:effectLst/>
                <a:latin typeface="+mn-lt"/>
                <a:ea typeface="+mn-ea"/>
                <a:cs typeface="+mn-cs"/>
              </a:rPr>
              <a:t>Sci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Pollut</a:t>
            </a:r>
            <a:r>
              <a:rPr lang="en-GB" sz="1200" b="0" i="0" kern="1200" dirty="0" smtClean="0">
                <a:solidFill>
                  <a:schemeClr val="tx1"/>
                </a:solidFill>
                <a:effectLst/>
                <a:latin typeface="+mn-lt"/>
                <a:ea typeface="+mn-ea"/>
                <a:cs typeface="+mn-cs"/>
              </a:rPr>
              <a:t> Res </a:t>
            </a:r>
            <a:r>
              <a:rPr lang="en-GB" sz="1200" b="0" i="0" kern="1200" dirty="0" err="1" smtClean="0">
                <a:solidFill>
                  <a:schemeClr val="tx1"/>
                </a:solidFill>
                <a:effectLst/>
                <a:latin typeface="+mn-lt"/>
                <a:ea typeface="+mn-ea"/>
                <a:cs typeface="+mn-cs"/>
              </a:rPr>
              <a:t>Int</a:t>
            </a:r>
            <a:r>
              <a:rPr lang="en-GB" sz="1200" b="0" i="0" kern="1200" dirty="0" smtClean="0">
                <a:solidFill>
                  <a:schemeClr val="tx1"/>
                </a:solidFill>
                <a:effectLst/>
                <a:latin typeface="+mn-lt"/>
                <a:ea typeface="+mn-ea"/>
                <a:cs typeface="+mn-cs"/>
              </a:rPr>
              <a:t> .</a:t>
            </a:r>
            <a:r>
              <a:rPr lang="en-GB" sz="1200" b="1" i="0" kern="1200" dirty="0" smtClean="0">
                <a:solidFill>
                  <a:schemeClr val="tx1"/>
                </a:solidFill>
                <a:effectLst/>
                <a:latin typeface="+mn-lt"/>
                <a:ea typeface="+mn-ea"/>
                <a:cs typeface="+mn-cs"/>
              </a:rPr>
              <a:t> 2018 </a:t>
            </a:r>
            <a:r>
              <a:rPr lang="en-GB" sz="1200" b="0" i="0" kern="1200" dirty="0" smtClean="0">
                <a:solidFill>
                  <a:schemeClr val="tx1"/>
                </a:solidFill>
                <a:effectLst/>
                <a:latin typeface="+mn-lt"/>
                <a:ea typeface="+mn-ea"/>
                <a:cs typeface="+mn-cs"/>
              </a:rPr>
              <a:t>Mar;25(9):8074-8088. </a:t>
            </a:r>
            <a:r>
              <a:rPr lang="en-GB" sz="1200" b="0" i="0" kern="1200" dirty="0" err="1" smtClean="0">
                <a:solidFill>
                  <a:schemeClr val="tx1"/>
                </a:solidFill>
                <a:effectLst/>
                <a:latin typeface="+mn-lt"/>
                <a:ea typeface="+mn-ea"/>
                <a:cs typeface="+mn-cs"/>
              </a:rPr>
              <a:t>doi</a:t>
            </a:r>
            <a:r>
              <a:rPr lang="en-GB" sz="1200" b="0" i="0" kern="1200" dirty="0" smtClean="0">
                <a:solidFill>
                  <a:schemeClr val="tx1"/>
                </a:solidFill>
                <a:effectLst/>
                <a:latin typeface="+mn-lt"/>
                <a:ea typeface="+mn-ea"/>
                <a:cs typeface="+mn-cs"/>
              </a:rPr>
              <a:t>: 10.1007/s11356-017-9239-3. </a:t>
            </a:r>
            <a:r>
              <a:rPr lang="en-GB" sz="1200" b="0" i="0" kern="1200" dirty="0" err="1" smtClean="0">
                <a:solidFill>
                  <a:schemeClr val="tx1"/>
                </a:solidFill>
                <a:effectLst/>
                <a:latin typeface="+mn-lt"/>
                <a:ea typeface="+mn-ea"/>
                <a:cs typeface="+mn-cs"/>
              </a:rPr>
              <a:t>Epub</a:t>
            </a:r>
            <a:r>
              <a:rPr lang="en-GB" sz="1200" b="0" i="0" kern="1200" dirty="0" smtClean="0">
                <a:solidFill>
                  <a:schemeClr val="tx1"/>
                </a:solidFill>
                <a:effectLst/>
                <a:latin typeface="+mn-lt"/>
                <a:ea typeface="+mn-ea"/>
                <a:cs typeface="+mn-cs"/>
              </a:rPr>
              <a:t> 2017 May 25.</a:t>
            </a:r>
          </a:p>
          <a:p>
            <a:r>
              <a:rPr lang="en-GB" dirty="0" smtClean="0"/>
              <a:t>https://pubmed.ncbi.nlm.nih.gov/28547375/</a:t>
            </a:r>
          </a:p>
          <a:p>
            <a:r>
              <a:rPr lang="en-US" sz="1200" b="0" i="0" kern="1200" dirty="0" smtClean="0">
                <a:solidFill>
                  <a:schemeClr val="tx1"/>
                </a:solidFill>
                <a:effectLst/>
                <a:latin typeface="+mn-lt"/>
                <a:ea typeface="+mn-ea"/>
                <a:cs typeface="+mn-cs"/>
              </a:rPr>
              <a:t>Most recent estimates indicate that in 2013 in EU-28, 16,000 premature deaths, equivalent to 192,000 years of life lost, are attributable to ozone exposure</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err="1" smtClean="0">
                <a:solidFill>
                  <a:schemeClr val="tx1"/>
                </a:solidFill>
                <a:effectLst/>
                <a:latin typeface="+mn-lt"/>
                <a:ea typeface="+mn-ea"/>
                <a:cs typeface="+mn-cs"/>
              </a:rPr>
              <a:t>Minireview</a:t>
            </a:r>
            <a:r>
              <a:rPr lang="en-US" sz="1200" b="1" i="0" kern="1200" dirty="0" smtClean="0">
                <a:solidFill>
                  <a:schemeClr val="tx1"/>
                </a:solidFill>
                <a:effectLst/>
                <a:latin typeface="+mn-lt"/>
                <a:ea typeface="+mn-ea"/>
                <a:cs typeface="+mn-cs"/>
              </a:rPr>
              <a:t>: the health implications of water treatment with ozone</a:t>
            </a:r>
          </a:p>
          <a:p>
            <a:r>
              <a:rPr lang="en-US" sz="1200" b="0" i="0" u="none" strike="noStrike" kern="1200" dirty="0" smtClean="0">
                <a:solidFill>
                  <a:schemeClr val="tx1"/>
                </a:solidFill>
                <a:effectLst/>
                <a:latin typeface="+mn-lt"/>
                <a:ea typeface="+mn-ea"/>
                <a:cs typeface="+mn-cs"/>
                <a:hlinkClick r:id="rId51"/>
              </a:rPr>
              <a:t>N G Carmichael</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2"/>
              </a:rPr>
              <a:t>C Winder</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3"/>
              </a:rPr>
              <a:t>S H Borges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4"/>
              </a:rPr>
              <a:t>B L Backhouse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5"/>
              </a:rPr>
              <a:t>P D Lewis</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Life </a:t>
            </a:r>
            <a:r>
              <a:rPr lang="en-US" sz="1200" b="0" i="0" kern="1200" dirty="0" err="1" smtClean="0">
                <a:solidFill>
                  <a:schemeClr val="tx1"/>
                </a:solidFill>
                <a:effectLst/>
                <a:latin typeface="+mn-lt"/>
                <a:ea typeface="+mn-ea"/>
                <a:cs typeface="+mn-cs"/>
              </a:rPr>
              <a:t>Sci</a:t>
            </a:r>
            <a:r>
              <a:rPr lang="en-US" sz="1200" b="0" i="0" kern="1200" dirty="0" smtClean="0">
                <a:solidFill>
                  <a:schemeClr val="tx1"/>
                </a:solidFill>
                <a:effectLst/>
                <a:latin typeface="+mn-lt"/>
                <a:ea typeface="+mn-ea"/>
                <a:cs typeface="+mn-cs"/>
              </a:rPr>
              <a:t> . 1982 Jan 11;30(2):117-29.  </a:t>
            </a:r>
            <a:r>
              <a:rPr lang="en-US" sz="1200" b="0" i="0" kern="1200" dirty="0" err="1" smtClean="0">
                <a:solidFill>
                  <a:schemeClr val="tx1"/>
                </a:solidFill>
                <a:effectLst/>
                <a:latin typeface="+mn-lt"/>
                <a:ea typeface="+mn-ea"/>
                <a:cs typeface="+mn-cs"/>
              </a:rPr>
              <a:t>doi</a:t>
            </a:r>
            <a:r>
              <a:rPr lang="en-US" sz="1200" b="0" i="0" kern="1200" dirty="0" smtClean="0">
                <a:solidFill>
                  <a:schemeClr val="tx1"/>
                </a:solidFill>
                <a:effectLst/>
                <a:latin typeface="+mn-lt"/>
                <a:ea typeface="+mn-ea"/>
                <a:cs typeface="+mn-cs"/>
              </a:rPr>
              <a:t>: 10.1016/0024-3205(82)90643-9.</a:t>
            </a:r>
            <a:endParaRPr lang="en-US" sz="1200" b="1" i="0" kern="1200" dirty="0" smtClean="0">
              <a:solidFill>
                <a:schemeClr val="tx1"/>
              </a:solidFill>
              <a:effectLst/>
              <a:latin typeface="+mn-lt"/>
              <a:ea typeface="+mn-ea"/>
              <a:cs typeface="+mn-cs"/>
            </a:endParaRPr>
          </a:p>
          <a:p>
            <a:r>
              <a:rPr lang="en-GB" dirty="0" smtClean="0"/>
              <a:t>https://pubmed.ncbi.nlm.nih.gov/7033710/</a:t>
            </a:r>
          </a:p>
          <a:p>
            <a:endParaRPr lang="en-GB" dirty="0" smtClean="0"/>
          </a:p>
          <a:p>
            <a:r>
              <a:rPr lang="en-GB" sz="1200" b="0" i="0" kern="1200" dirty="0" err="1" smtClean="0">
                <a:solidFill>
                  <a:schemeClr val="tx1"/>
                </a:solidFill>
                <a:effectLst/>
                <a:latin typeface="+mn-lt"/>
                <a:ea typeface="+mn-ea"/>
                <a:cs typeface="+mn-cs"/>
              </a:rPr>
              <a:t>Virol</a:t>
            </a:r>
            <a:r>
              <a:rPr lang="en-GB" sz="1200" b="0" i="0" kern="1200" dirty="0" smtClean="0">
                <a:solidFill>
                  <a:schemeClr val="tx1"/>
                </a:solidFill>
                <a:effectLst/>
                <a:latin typeface="+mn-lt"/>
                <a:ea typeface="+mn-ea"/>
                <a:cs typeface="+mn-cs"/>
              </a:rPr>
              <a:t> Sin . 2021 Oct;36(5):1066-1068.  </a:t>
            </a:r>
            <a:r>
              <a:rPr lang="en-GB" sz="1200" b="0" i="0" kern="1200" dirty="0" err="1" smtClean="0">
                <a:solidFill>
                  <a:schemeClr val="tx1"/>
                </a:solidFill>
                <a:effectLst/>
                <a:latin typeface="+mn-lt"/>
                <a:ea typeface="+mn-ea"/>
                <a:cs typeface="+mn-cs"/>
              </a:rPr>
              <a:t>doi</a:t>
            </a:r>
            <a:r>
              <a:rPr lang="en-GB" sz="1200" b="0" i="0" kern="1200" dirty="0" smtClean="0">
                <a:solidFill>
                  <a:schemeClr val="tx1"/>
                </a:solidFill>
                <a:effectLst/>
                <a:latin typeface="+mn-lt"/>
                <a:ea typeface="+mn-ea"/>
                <a:cs typeface="+mn-cs"/>
              </a:rPr>
              <a:t>: 10.1007/s12250-021-00379-7. </a:t>
            </a:r>
            <a:r>
              <a:rPr lang="en-GB" sz="1200" b="0" i="0" kern="1200" dirty="0" err="1" smtClean="0">
                <a:solidFill>
                  <a:schemeClr val="tx1"/>
                </a:solidFill>
                <a:effectLst/>
                <a:latin typeface="+mn-lt"/>
                <a:ea typeface="+mn-ea"/>
                <a:cs typeface="+mn-cs"/>
              </a:rPr>
              <a:t>Epub</a:t>
            </a:r>
            <a:r>
              <a:rPr lang="en-GB" sz="1200" b="0" i="0" kern="1200" dirty="0" smtClean="0">
                <a:solidFill>
                  <a:schemeClr val="tx1"/>
                </a:solidFill>
                <a:effectLst/>
                <a:latin typeface="+mn-lt"/>
                <a:ea typeface="+mn-ea"/>
                <a:cs typeface="+mn-cs"/>
              </a:rPr>
              <a:t> 2021 Mar 31.</a:t>
            </a:r>
          </a:p>
          <a:p>
            <a:r>
              <a:rPr lang="en-GB" sz="1200" b="1" i="0" kern="1200" dirty="0" smtClean="0">
                <a:solidFill>
                  <a:schemeClr val="tx1"/>
                </a:solidFill>
                <a:effectLst/>
                <a:latin typeface="+mn-lt"/>
                <a:ea typeface="+mn-ea"/>
                <a:cs typeface="+mn-cs"/>
              </a:rPr>
              <a:t>Ozone Water Is an Effective Disinfectant for SARS-CoV-2</a:t>
            </a:r>
          </a:p>
          <a:p>
            <a:r>
              <a:rPr lang="en-GB" sz="1200" b="0" i="0" u="none" strike="noStrike" kern="1200" dirty="0" smtClean="0">
                <a:solidFill>
                  <a:schemeClr val="tx1"/>
                </a:solidFill>
                <a:effectLst/>
                <a:latin typeface="+mn-lt"/>
                <a:ea typeface="+mn-ea"/>
                <a:cs typeface="+mn-cs"/>
                <a:hlinkClick r:id="rId56"/>
              </a:rPr>
              <a:t>Xiao Hu</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57" tooltip="Contributed equally"/>
              </a:rPr>
              <a:t>#</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58" tooltip="CAS Key Laboratory of Special Pathogens and Biosafety, Wuhan Institute of Virology, Center for Biosafety Mega-Science, Chinese Academy of Sciences, Wuhan, 430071, China."/>
              </a:rPr>
              <a:t>1</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59" tooltip="University of Chinese Academy of Sciences, Beijing, 100049, China."/>
              </a:rPr>
              <a:t>2</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60"/>
              </a:rPr>
              <a:t>Zhen Chen</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61" tooltip="State Key Laboratory of Virology, Wuhan Institute of Virology, Center for Biosafety Mega-Science, Chinese Academy of Sciences, Wuhan, 430071, China."/>
              </a:rPr>
              <a:t>3</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62"/>
              </a:rPr>
              <a:t>Zhengyuan</a:t>
            </a:r>
            <a:r>
              <a:rPr lang="en-GB" sz="1200" b="0" i="0" u="none" strike="noStrike" kern="1200" dirty="0" smtClean="0">
                <a:solidFill>
                  <a:schemeClr val="tx1"/>
                </a:solidFill>
                <a:effectLst/>
                <a:latin typeface="+mn-lt"/>
                <a:ea typeface="+mn-ea"/>
                <a:cs typeface="+mn-cs"/>
                <a:hlinkClick r:id="rId62"/>
              </a:rPr>
              <a:t> Su</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61" tooltip="State Key Laboratory of Virology, Wuhan Institute of Virology, Center for Biosafety Mega-Science, Chinese Academy of Sciences, Wuhan, 430071, China."/>
              </a:rPr>
              <a:t>3</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63"/>
              </a:rPr>
              <a:t>Fei</a:t>
            </a:r>
            <a:r>
              <a:rPr lang="en-GB" sz="1200" b="0" i="0" u="none" strike="noStrike" kern="1200" dirty="0" smtClean="0">
                <a:solidFill>
                  <a:schemeClr val="tx1"/>
                </a:solidFill>
                <a:effectLst/>
                <a:latin typeface="+mn-lt"/>
                <a:ea typeface="+mn-ea"/>
                <a:cs typeface="+mn-cs"/>
                <a:hlinkClick r:id="rId63"/>
              </a:rPr>
              <a:t> Deng</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61" tooltip="State Key Laboratory of Virology, Wuhan Institute of Virology, Center for Biosafety Mega-Science, Chinese Academy of Sciences, Wuhan, 430071, China."/>
              </a:rPr>
              <a:t>3</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64"/>
              </a:rPr>
              <a:t>Xinwen</a:t>
            </a:r>
            <a:r>
              <a:rPr lang="en-GB" sz="1200" b="0" i="0" u="none" strike="noStrike" kern="1200" dirty="0" smtClean="0">
                <a:solidFill>
                  <a:schemeClr val="tx1"/>
                </a:solidFill>
                <a:effectLst/>
                <a:latin typeface="+mn-lt"/>
                <a:ea typeface="+mn-ea"/>
                <a:cs typeface="+mn-cs"/>
                <a:hlinkClick r:id="rId64"/>
              </a:rPr>
              <a:t> Chen</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65" tooltip="Guangzhou Institutes of Biomedicine and Health, Chinese Academy of Sciences, Guangzhou, 510530, China."/>
              </a:rPr>
              <a:t>4</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66"/>
              </a:rPr>
              <a:t>Qi Yang</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67" tooltip="Department of Gastroenterology, Guangzhou Women and Children's Medical Center, Guangzhou, 510623, China."/>
              </a:rPr>
              <a:t>5</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68"/>
              </a:rPr>
              <a:t>Pan Li</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69" tooltip="State Key Laboratory of Pollution Control and Resource Reuse, School of Environmental Science and Engineering, Tongji University, Shanghai, 200092, China."/>
              </a:rPr>
              <a:t>6</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70"/>
              </a:rPr>
              <a:t>Quanjiao</a:t>
            </a:r>
            <a:r>
              <a:rPr lang="en-GB" sz="1200" b="0" i="0" u="none" strike="noStrike" kern="1200" dirty="0" smtClean="0">
                <a:solidFill>
                  <a:schemeClr val="tx1"/>
                </a:solidFill>
                <a:effectLst/>
                <a:latin typeface="+mn-lt"/>
                <a:ea typeface="+mn-ea"/>
                <a:cs typeface="+mn-cs"/>
                <a:hlinkClick r:id="rId70"/>
              </a:rPr>
              <a:t> Chen</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61" tooltip="State Key Laboratory of Virology, Wuhan Institute of Virology, Center for Biosafety Mega-Science, Chinese Academy of Sciences, Wuhan, 430071, China."/>
              </a:rPr>
              <a:t>3</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71"/>
              </a:rPr>
              <a:t>Jun Ma</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72" tooltip="State Key Laboratory of Urban Water Resource and Environment, School of Environment, Harbin Institute of Technology, Harbin, 150090, China. majun@jit.edu.cn."/>
              </a:rPr>
              <a:t>7</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73"/>
              </a:rPr>
              <a:t>Wuxiang</a:t>
            </a:r>
            <a:r>
              <a:rPr lang="en-GB" sz="1200" b="0" i="0" u="none" strike="noStrike" kern="1200" dirty="0" smtClean="0">
                <a:solidFill>
                  <a:schemeClr val="tx1"/>
                </a:solidFill>
                <a:effectLst/>
                <a:latin typeface="+mn-lt"/>
                <a:ea typeface="+mn-ea"/>
                <a:cs typeface="+mn-cs"/>
                <a:hlinkClick r:id="rId73"/>
              </a:rPr>
              <a:t> Guan</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74" tooltip="CAS Key Laboratory of Special Pathogens and Biosafety, Wuhan Institute of Virology, Center for Biosafety Mega-Science, Chinese Academy of Sciences, Wuhan, 430071, China. guanwx@wh.iov.cn."/>
              </a:rPr>
              <a:t>8</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75"/>
              </a:rPr>
              <a:t>Rongjuan</a:t>
            </a:r>
            <a:r>
              <a:rPr lang="en-GB" sz="1200" b="0" i="0" u="none" strike="noStrike" kern="1200" dirty="0" smtClean="0">
                <a:solidFill>
                  <a:schemeClr val="tx1"/>
                </a:solidFill>
                <a:effectLst/>
                <a:latin typeface="+mn-lt"/>
                <a:ea typeface="+mn-ea"/>
                <a:cs typeface="+mn-cs"/>
                <a:hlinkClick r:id="rId75"/>
              </a:rPr>
              <a:t> Pei</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57" tooltip="Contributed equally"/>
              </a:rPr>
              <a:t>#</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76" tooltip="State Key Laboratory of Virology, Wuhan Institute of Virology, Center for Biosafety Mega-Science, Chinese Academy of Sciences, Wuhan, 430071, China. rongjuan_pei@wh.iov.cn."/>
              </a:rPr>
              <a:t>9</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77"/>
              </a:rPr>
              <a:t>Yun Wang</a:t>
            </a:r>
            <a:r>
              <a:rPr lang="en-GB" sz="1200" b="0" i="0" kern="1200" baseline="300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78" tooltip="State Key Laboratory of Virology, Wuhan Institute of Virology, Center for Biosafety Mega-Science, Chinese Academy of Sciences, Wuhan, 430071, China. wangyun@wh.iov.cn."/>
              </a:rPr>
              <a:t>10</a:t>
            </a:r>
            <a:endParaRPr lang="en-GB" sz="1200" b="0" i="0" kern="1200" dirty="0" smtClean="0">
              <a:solidFill>
                <a:schemeClr val="tx1"/>
              </a:solidFill>
              <a:effectLst/>
              <a:latin typeface="+mn-lt"/>
              <a:ea typeface="+mn-ea"/>
              <a:cs typeface="+mn-cs"/>
            </a:endParaRPr>
          </a:p>
          <a:p>
            <a:r>
              <a:rPr lang="en-GB" dirty="0" smtClean="0"/>
              <a:t>https://pubmed.ncbi.nlm.nih.gov/33788169/</a:t>
            </a:r>
          </a:p>
          <a:p>
            <a:endParaRPr lang="en-GB" sz="1200" b="0" i="0" kern="1200" dirty="0" smtClean="0">
              <a:solidFill>
                <a:schemeClr val="tx1"/>
              </a:solidFill>
              <a:effectLst/>
              <a:latin typeface="+mn-lt"/>
              <a:ea typeface="+mn-ea"/>
              <a:cs typeface="+mn-cs"/>
            </a:endParaRPr>
          </a:p>
          <a:p>
            <a:r>
              <a:rPr lang="en-GB" sz="1200" b="1" i="0" kern="1200" dirty="0" smtClean="0">
                <a:solidFill>
                  <a:srgbClr val="FF0000"/>
                </a:solidFill>
                <a:effectLst/>
                <a:latin typeface="+mn-lt"/>
                <a:ea typeface="+mn-ea"/>
                <a:cs typeface="+mn-cs"/>
              </a:rPr>
              <a:t>UV LIGHNING</a:t>
            </a:r>
          </a:p>
          <a:p>
            <a:r>
              <a:rPr lang="en-GB" sz="1200" b="1" i="0" kern="1200" dirty="0" smtClean="0">
                <a:solidFill>
                  <a:schemeClr val="tx1"/>
                </a:solidFill>
                <a:effectLst/>
                <a:latin typeface="+mn-lt"/>
                <a:ea typeface="+mn-ea"/>
                <a:cs typeface="+mn-cs"/>
              </a:rPr>
              <a:t>Environmental Effects of Ultraviolet (UV) Filters</a:t>
            </a:r>
          </a:p>
          <a:p>
            <a:r>
              <a:rPr lang="en-GB" sz="1200" b="0" i="0" u="none" strike="noStrike" kern="1200" dirty="0" smtClean="0">
                <a:solidFill>
                  <a:schemeClr val="tx1"/>
                </a:solidFill>
                <a:effectLst/>
                <a:latin typeface="+mn-lt"/>
                <a:ea typeface="+mn-ea"/>
                <a:cs typeface="+mn-cs"/>
                <a:hlinkClick r:id="rId79"/>
              </a:rPr>
              <a:t>Jay </a:t>
            </a:r>
            <a:r>
              <a:rPr lang="en-GB" sz="1200" b="0" i="0" u="none" strike="noStrike" kern="1200" dirty="0" err="1" smtClean="0">
                <a:solidFill>
                  <a:schemeClr val="tx1"/>
                </a:solidFill>
                <a:effectLst/>
                <a:latin typeface="+mn-lt"/>
                <a:ea typeface="+mn-ea"/>
                <a:cs typeface="+mn-cs"/>
                <a:hlinkClick r:id="rId79"/>
              </a:rPr>
              <a:t>Sirois</a:t>
            </a:r>
            <a:endParaRPr lang="en-GB" sz="1200" b="0" i="0" kern="1200" dirty="0" smtClean="0">
              <a:solidFill>
                <a:schemeClr val="tx1"/>
              </a:solidFill>
              <a:effectLst/>
              <a:latin typeface="+mn-lt"/>
              <a:ea typeface="+mn-ea"/>
              <a:cs typeface="+mn-cs"/>
            </a:endParaRPr>
          </a:p>
          <a:p>
            <a:r>
              <a:rPr lang="en-GB" sz="1200" b="0" i="0" kern="1200" dirty="0" err="1" smtClean="0">
                <a:solidFill>
                  <a:schemeClr val="tx1"/>
                </a:solidFill>
                <a:effectLst/>
                <a:latin typeface="+mn-lt"/>
                <a:ea typeface="+mn-ea"/>
                <a:cs typeface="+mn-cs"/>
              </a:rPr>
              <a:t>Curr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Probl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Dermatol</a:t>
            </a:r>
            <a:r>
              <a:rPr lang="en-GB" sz="1200" b="0" i="0" kern="1200" dirty="0" smtClean="0">
                <a:solidFill>
                  <a:schemeClr val="tx1"/>
                </a:solidFill>
                <a:effectLst/>
                <a:latin typeface="+mn-lt"/>
                <a:ea typeface="+mn-ea"/>
                <a:cs typeface="+mn-cs"/>
              </a:rPr>
              <a:t> . 2021;55:236-258.  </a:t>
            </a:r>
            <a:r>
              <a:rPr lang="en-GB" sz="1200" b="0" i="0" kern="1200" dirty="0" err="1" smtClean="0">
                <a:solidFill>
                  <a:schemeClr val="tx1"/>
                </a:solidFill>
                <a:effectLst/>
                <a:latin typeface="+mn-lt"/>
                <a:ea typeface="+mn-ea"/>
                <a:cs typeface="+mn-cs"/>
              </a:rPr>
              <a:t>doi</a:t>
            </a:r>
            <a:r>
              <a:rPr lang="en-GB" sz="1200" b="0" i="0" kern="1200" dirty="0" smtClean="0">
                <a:solidFill>
                  <a:schemeClr val="tx1"/>
                </a:solidFill>
                <a:effectLst/>
                <a:latin typeface="+mn-lt"/>
                <a:ea typeface="+mn-ea"/>
                <a:cs typeface="+mn-cs"/>
              </a:rPr>
              <a:t>: 10.1159/000517635. </a:t>
            </a:r>
            <a:r>
              <a:rPr lang="en-GB" sz="1200" b="0" i="0" kern="1200" dirty="0" err="1" smtClean="0">
                <a:solidFill>
                  <a:schemeClr val="tx1"/>
                </a:solidFill>
                <a:effectLst/>
                <a:latin typeface="+mn-lt"/>
                <a:ea typeface="+mn-ea"/>
                <a:cs typeface="+mn-cs"/>
              </a:rPr>
              <a:t>Epub</a:t>
            </a:r>
            <a:r>
              <a:rPr lang="en-GB" sz="1200" b="0" i="0" kern="1200" dirty="0" smtClean="0">
                <a:solidFill>
                  <a:schemeClr val="tx1"/>
                </a:solidFill>
                <a:effectLst/>
                <a:latin typeface="+mn-lt"/>
                <a:ea typeface="+mn-ea"/>
                <a:cs typeface="+mn-cs"/>
              </a:rPr>
              <a:t> 2021 Oct 25.</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https://pubmed.ncbi.nlm.nih.gov/34698046/</a:t>
            </a:r>
            <a:endParaRPr lang="en-GB" sz="1200" b="0" i="0" kern="1200" dirty="0" smtClean="0">
              <a:solidFill>
                <a:schemeClr val="tx1"/>
              </a:solidFill>
              <a:effectLst/>
              <a:latin typeface="+mn-lt"/>
              <a:ea typeface="+mn-ea"/>
              <a:cs typeface="+mn-cs"/>
            </a:endParaRPr>
          </a:p>
          <a:p>
            <a:endParaRPr lang="en-GB" sz="1200" b="1" i="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E3F77861-2033-4920-86CB-303FF79302C2}" type="slidenum">
              <a:rPr lang="ru-RU" smtClean="0"/>
              <a:t>3</a:t>
            </a:fld>
            <a:endParaRPr lang="ru-RU"/>
          </a:p>
        </p:txBody>
      </p:sp>
    </p:spTree>
    <p:extLst>
      <p:ext uri="{BB962C8B-B14F-4D97-AF65-F5344CB8AC3E}">
        <p14:creationId xmlns:p14="http://schemas.microsoft.com/office/powerpoint/2010/main" val="3734886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1 внутри ультрафиолетовых установок проходят все необходимые стадии для обеззараживания сточных и питьевых вод;</a:t>
            </a:r>
          </a:p>
          <a:p>
            <a:r>
              <a:rPr lang="ru-RU" sz="1200" b="0" i="0" kern="1200" dirty="0" smtClean="0">
                <a:solidFill>
                  <a:schemeClr val="tx1"/>
                </a:solidFill>
                <a:effectLst/>
                <a:latin typeface="+mn-lt"/>
                <a:ea typeface="+mn-ea"/>
                <a:cs typeface="+mn-cs"/>
              </a:rPr>
              <a:t>2 не происходит вторичного загрязнения воды токсичными соединениями, образующимися при обеззараживание озоном и различными хлорными окислителями;</a:t>
            </a:r>
          </a:p>
          <a:p>
            <a:r>
              <a:rPr lang="ru-RU" sz="1200" b="0" i="0" kern="1200" dirty="0" smtClean="0">
                <a:solidFill>
                  <a:schemeClr val="tx1"/>
                </a:solidFill>
                <a:effectLst/>
                <a:latin typeface="+mn-lt"/>
                <a:ea typeface="+mn-ea"/>
                <a:cs typeface="+mn-cs"/>
              </a:rPr>
              <a:t>3 не требует строительства складских помещения для хранения обеззараживающего реагента, емкостей для приготовления, и оборудования для дозирования и смешения со сточной водой;</a:t>
            </a:r>
          </a:p>
          <a:p>
            <a:r>
              <a:rPr lang="ru-RU" sz="1200" b="0" i="0" kern="1200" dirty="0" smtClean="0">
                <a:solidFill>
                  <a:schemeClr val="tx1"/>
                </a:solidFill>
                <a:effectLst/>
                <a:latin typeface="+mn-lt"/>
                <a:ea typeface="+mn-ea"/>
                <a:cs typeface="+mn-cs"/>
              </a:rPr>
              <a:t>4 прямые эксплуатационные затраты включают в себя: затраты на содержание штата, на текущий ремонт, на электроэнергию, на отопление и освещение, на реагенты, прочие неучтенные затраты;</a:t>
            </a:r>
          </a:p>
          <a:p>
            <a:r>
              <a:rPr lang="ru-RU" sz="1200" b="0" i="0" kern="1200" dirty="0" smtClean="0">
                <a:solidFill>
                  <a:schemeClr val="tx1"/>
                </a:solidFill>
                <a:effectLst/>
                <a:latin typeface="+mn-lt"/>
                <a:ea typeface="+mn-ea"/>
                <a:cs typeface="+mn-cs"/>
              </a:rPr>
              <a:t>5 капитальные затраты включают в себя: затраты на строительство складского помещения, основного здания, на прокладку </a:t>
            </a:r>
            <a:r>
              <a:rPr lang="ru-RU" sz="1200" b="0" i="0" kern="1200" dirty="0" err="1" smtClean="0">
                <a:solidFill>
                  <a:schemeClr val="tx1"/>
                </a:solidFill>
                <a:effectLst/>
                <a:latin typeface="+mn-lt"/>
                <a:ea typeface="+mn-ea"/>
                <a:cs typeface="+mn-cs"/>
              </a:rPr>
              <a:t>реагентапровода</a:t>
            </a:r>
            <a:r>
              <a:rPr lang="ru-RU" sz="1200" b="0" i="0" kern="1200" dirty="0" smtClean="0">
                <a:solidFill>
                  <a:schemeClr val="tx1"/>
                </a:solidFill>
                <a:effectLst/>
                <a:latin typeface="+mn-lt"/>
                <a:ea typeface="+mn-ea"/>
                <a:cs typeface="+mn-cs"/>
              </a:rPr>
              <a:t> и пр.</a:t>
            </a:r>
          </a:p>
          <a:p>
            <a:endParaRPr lang="en-GB" sz="1200" b="1" i="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E3F77861-2033-4920-86CB-303FF79302C2}" type="slidenum">
              <a:rPr lang="ru-RU" smtClean="0"/>
              <a:t>4</a:t>
            </a:fld>
            <a:endParaRPr lang="ru-RU"/>
          </a:p>
        </p:txBody>
      </p:sp>
    </p:spTree>
    <p:extLst>
      <p:ext uri="{BB962C8B-B14F-4D97-AF65-F5344CB8AC3E}">
        <p14:creationId xmlns:p14="http://schemas.microsoft.com/office/powerpoint/2010/main" val="3734886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5</a:t>
            </a:fld>
            <a:endParaRPr lang="ru-RU"/>
          </a:p>
        </p:txBody>
      </p:sp>
    </p:spTree>
    <p:extLst>
      <p:ext uri="{BB962C8B-B14F-4D97-AF65-F5344CB8AC3E}">
        <p14:creationId xmlns:p14="http://schemas.microsoft.com/office/powerpoint/2010/main" val="3586006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crushing of external particles and conglomerates, inside which microorganisms can be located, as well as crushing of conglomerates of microorganisms</a:t>
            </a:r>
            <a:endParaRPr lang="ru-RU" dirty="0" smtClean="0"/>
          </a:p>
          <a:p>
            <a:endParaRPr lang="ru-RU" dirty="0" smtClean="0"/>
          </a:p>
          <a:p>
            <a:r>
              <a:rPr lang="en-US" dirty="0" smtClean="0"/>
              <a:t>violation of the cellular structure of microorganisms and their membranes - increasing their sensitivity to ultraviolet radiation</a:t>
            </a:r>
            <a:endParaRPr lang="ru-RU" dirty="0" smtClean="0"/>
          </a:p>
          <a:p>
            <a:endParaRPr lang="ru-RU" dirty="0" smtClean="0"/>
          </a:p>
          <a:p>
            <a:r>
              <a:rPr lang="en-US" dirty="0" smtClean="0"/>
              <a:t>intensive mixing of water - delivery of removed layers of water to the surfaces of lamp covers is ensured</a:t>
            </a:r>
            <a:endParaRPr lang="ru-RU" dirty="0" smtClean="0"/>
          </a:p>
          <a:p>
            <a:endParaRPr lang="ru-RU" dirty="0" smtClean="0"/>
          </a:p>
          <a:p>
            <a:r>
              <a:rPr lang="en-US" dirty="0" smtClean="0"/>
              <a:t>prevention of </a:t>
            </a:r>
            <a:r>
              <a:rPr lang="en-US" dirty="0" err="1" smtClean="0"/>
              <a:t>biogrowth</a:t>
            </a:r>
            <a:r>
              <a:rPr lang="en-US" dirty="0" smtClean="0"/>
              <a:t> and deposition of salts on the surface of the lamp covers, which ensures that the original intensity of the radiation of the lamps is maintained throughout the entire service life</a:t>
            </a:r>
            <a:endParaRPr lang="ru-RU" dirty="0" smtClean="0"/>
          </a:p>
          <a:p>
            <a:endParaRPr lang="ru-RU" dirty="0" smtClean="0"/>
          </a:p>
          <a:p>
            <a:r>
              <a:rPr lang="en-US" dirty="0" smtClean="0"/>
              <a:t>frequent breaks in work (week +) aimed at cleaning the quartz covers of the lamps are excluded</a:t>
            </a:r>
            <a:endParaRPr lang="ru-RU" dirty="0" smtClean="0"/>
          </a:p>
          <a:p>
            <a:endParaRPr lang="ru-RU" dirty="0" smtClean="0"/>
          </a:p>
          <a:p>
            <a:r>
              <a:rPr lang="en-US" dirty="0" smtClean="0"/>
              <a:t>reducing the cost of maintenance, storage and disposal of chemicals</a:t>
            </a:r>
            <a:endParaRPr lang="ru-RU" dirty="0" smtClean="0"/>
          </a:p>
          <a:p>
            <a:endParaRPr lang="ru-RU" dirty="0" smtClean="0"/>
          </a:p>
          <a:p>
            <a:r>
              <a:rPr lang="en-GB" dirty="0" smtClean="0"/>
              <a:t>https://nt-eco.ru/tehnologia/</a:t>
            </a:r>
            <a:endParaRPr lang="ru-RU" dirty="0" smtClean="0"/>
          </a:p>
          <a:p>
            <a:endParaRPr lang="ru-RU" dirty="0" smtClean="0"/>
          </a:p>
          <a:p>
            <a:r>
              <a:rPr lang="ru-RU" sz="1200" b="0" i="0" kern="1200" dirty="0" smtClean="0">
                <a:solidFill>
                  <a:schemeClr val="tx1"/>
                </a:solidFill>
                <a:effectLst/>
                <a:latin typeface="+mn-lt"/>
                <a:ea typeface="+mn-ea"/>
                <a:cs typeface="+mn-cs"/>
              </a:rPr>
              <a:t>Наше основное техническое решение — это использование резонансных частот колебаний самого корпуса установки в ультразвуковой области. Расположенные между узловыми точками колебаний на наружной поверхности корпуса специально подобранные пьезокерамические преобразователи настраиваются на собственную резонансную ультразвуковую частоту колебаний корпуса, имеющую максимальную интенсивность. Соответственно при этом вся внутренняя поверхность трубы корпуса установки превращается в ультразвуковой излучатель, который и образует </a:t>
            </a:r>
            <a:r>
              <a:rPr lang="ru-RU" sz="1200" b="1" i="0" kern="1200" dirty="0" smtClean="0">
                <a:solidFill>
                  <a:schemeClr val="tx1"/>
                </a:solidFill>
                <a:effectLst/>
                <a:latin typeface="+mn-lt"/>
                <a:ea typeface="+mn-ea"/>
                <a:cs typeface="+mn-cs"/>
              </a:rPr>
              <a:t>сплошное ультразвуковое поле переменной интенсивности</a:t>
            </a:r>
            <a:r>
              <a:rPr lang="ru-RU" sz="1200" b="0" i="0" kern="1200" dirty="0" smtClean="0">
                <a:solidFill>
                  <a:schemeClr val="tx1"/>
                </a:solidFill>
                <a:effectLst/>
                <a:latin typeface="+mn-lt"/>
                <a:ea typeface="+mn-ea"/>
                <a:cs typeface="+mn-cs"/>
              </a:rPr>
              <a:t>.</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И такие попытки уже есть и достаточно успешны. Так, например, фирма «</a:t>
            </a:r>
            <a:r>
              <a:rPr lang="ru-RU" sz="1200" b="0" i="0" u="none" strike="noStrike" kern="1200" dirty="0" err="1" smtClean="0">
                <a:solidFill>
                  <a:schemeClr val="tx1"/>
                </a:solidFill>
                <a:effectLst/>
                <a:latin typeface="+mn-lt"/>
                <a:ea typeface="+mn-ea"/>
                <a:cs typeface="+mn-cs"/>
                <a:hlinkClick r:id="rId3" tooltip="http://www.svarog-uv.ru/"/>
              </a:rPr>
              <a:t>Сварог</a:t>
            </a:r>
            <a:r>
              <a:rPr lang="ru-RU" sz="1200" b="0" i="0" kern="1200" dirty="0" smtClean="0">
                <a:solidFill>
                  <a:schemeClr val="tx1"/>
                </a:solidFill>
                <a:effectLst/>
                <a:latin typeface="+mn-lt"/>
                <a:ea typeface="+mn-ea"/>
                <a:cs typeface="+mn-cs"/>
              </a:rPr>
              <a:t>» выпускает установки проходного типа с ультрафиолетовыми лампами и вставленными в наружную трубу магнитострикционными ультразвуковыми излучателями. Эффективность таких установок существенно выше, чем у ультрафиолетовых, прежде всего из-за постоянной ультразвуковой очистки кварцевых чехлов ультрафиолетовых ламп. Но зоны ультразвуковой кавитации локальны и не перекрывают собой весь путь прохождения воды с микроорганизмами. Следовательно в этих установках всегда имеется вероятность «проскока» колоний микроорганизмов, которые могут уцелеть и впоследствии размножаться. Кроме этого, эти установки энергоемки и сложны в обслуживании.</a:t>
            </a:r>
          </a:p>
          <a:p>
            <a:r>
              <a:rPr lang="ru-RU" sz="1200" b="0" i="0" kern="1200" dirty="0" smtClean="0">
                <a:solidFill>
                  <a:schemeClr val="tx1"/>
                </a:solidFill>
                <a:effectLst/>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6</a:t>
            </a:fld>
            <a:endParaRPr lang="ru-RU"/>
          </a:p>
        </p:txBody>
      </p:sp>
    </p:spTree>
    <p:extLst>
      <p:ext uri="{BB962C8B-B14F-4D97-AF65-F5344CB8AC3E}">
        <p14:creationId xmlns:p14="http://schemas.microsoft.com/office/powerpoint/2010/main" val="151716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Все </a:t>
            </a:r>
            <a:r>
              <a:rPr lang="ru-RU" dirty="0" smtClean="0"/>
              <a:t>конкуренты делают ультрафиолетовой оборудование, которое в процессе эксплуатации требует периодических </a:t>
            </a:r>
            <a:r>
              <a:rPr lang="ru-RU" dirty="0" err="1" smtClean="0"/>
              <a:t>промымов</a:t>
            </a:r>
            <a:r>
              <a:rPr lang="ru-RU" dirty="0" smtClean="0"/>
              <a:t>. </a:t>
            </a:r>
          </a:p>
          <a:p>
            <a:endParaRPr lang="ru-RU" dirty="0" smtClean="0"/>
          </a:p>
          <a:p>
            <a:endParaRPr lang="ru-RU" dirty="0" smtClean="0"/>
          </a:p>
          <a:p>
            <a:r>
              <a:rPr lang="ru-RU" dirty="0" smtClean="0"/>
              <a:t>В зависимости от качества воды эти промывки могут быть до одного раза в неделю. Зачем промывки? </a:t>
            </a:r>
          </a:p>
          <a:p>
            <a:endParaRPr lang="ru-RU" dirty="0" smtClean="0"/>
          </a:p>
          <a:p>
            <a:r>
              <a:rPr lang="ru-RU" dirty="0" smtClean="0"/>
              <a:t>Дело в том, что ультрафиолетовые лампы в таком оборудовании располагаются в </a:t>
            </a:r>
            <a:r>
              <a:rPr lang="ru-RU" dirty="0" err="1" smtClean="0"/>
              <a:t>кварцех</a:t>
            </a:r>
            <a:r>
              <a:rPr lang="ru-RU" dirty="0" smtClean="0"/>
              <a:t> чехла - это трубки такие. </a:t>
            </a:r>
          </a:p>
          <a:p>
            <a:r>
              <a:rPr lang="ru-RU" dirty="0" smtClean="0"/>
              <a:t>Так вот эти чехлы от примесей в воде со временем мутнеют и перестают пропускать ультрафиолет. </a:t>
            </a:r>
          </a:p>
          <a:p>
            <a:endParaRPr lang="ru-RU" dirty="0" smtClean="0"/>
          </a:p>
          <a:p>
            <a:r>
              <a:rPr lang="ru-RU" dirty="0" smtClean="0"/>
              <a:t>Соответственно эффективность постепенно падает и установку надо останавливать и промывать. </a:t>
            </a:r>
          </a:p>
          <a:p>
            <a:r>
              <a:rPr lang="ru-RU" dirty="0" smtClean="0"/>
              <a:t>Как правило промывают кислотой либо соляной либо </a:t>
            </a:r>
            <a:r>
              <a:rPr lang="ru-RU" dirty="0" err="1" smtClean="0"/>
              <a:t>щавеливой</a:t>
            </a:r>
            <a:r>
              <a:rPr lang="ru-RU" dirty="0" smtClean="0"/>
              <a:t>. </a:t>
            </a:r>
          </a:p>
          <a:p>
            <a:endParaRPr lang="ru-RU" dirty="0" smtClean="0"/>
          </a:p>
          <a:p>
            <a:r>
              <a:rPr lang="ru-RU" dirty="0" smtClean="0"/>
              <a:t>Это все сопряжено во первых с тем, что эту кислоту надо где-то покупать и хранить. </a:t>
            </a:r>
          </a:p>
          <a:p>
            <a:endParaRPr lang="ru-RU" dirty="0" smtClean="0"/>
          </a:p>
          <a:p>
            <a:r>
              <a:rPr lang="ru-RU" dirty="0" smtClean="0"/>
              <a:t>Это деньги, потом надо делать промывки и промывные растворы утилизировать. Это геморрой с экологами. </a:t>
            </a:r>
          </a:p>
          <a:p>
            <a:endParaRPr lang="ru-RU" dirty="0" smtClean="0"/>
          </a:p>
          <a:p>
            <a:r>
              <a:rPr lang="ru-RU" dirty="0" smtClean="0"/>
              <a:t>А самое главное, что во время регенерации установок процесс обеззараживания остановить нельзя - вода ждать не будет, она течёт постоянно. </a:t>
            </a:r>
          </a:p>
          <a:p>
            <a:endParaRPr lang="ru-RU" dirty="0" smtClean="0"/>
          </a:p>
          <a:p>
            <a:r>
              <a:rPr lang="ru-RU" dirty="0" smtClean="0"/>
              <a:t>Поэтому такое оборудование нуждается в 100% резервировании. То есть одна установка в регенерации, а вторая в работе. А это тоже деньги.</a:t>
            </a:r>
          </a:p>
          <a:p>
            <a:endParaRPr lang="ru-RU" dirty="0" smtClean="0"/>
          </a:p>
          <a:p>
            <a:r>
              <a:rPr lang="ru-RU" dirty="0" smtClean="0"/>
              <a:t>Мы же в своих установках используем ультразвуковое очистку кварцевых чехлов. </a:t>
            </a:r>
            <a:endParaRPr lang="en-US" dirty="0" smtClean="0"/>
          </a:p>
          <a:p>
            <a:r>
              <a:rPr lang="ru-RU" dirty="0" smtClean="0"/>
              <a:t>В результате оборудование работает без остановок и промывок. </a:t>
            </a:r>
            <a:endParaRPr lang="en-US" dirty="0" smtClean="0"/>
          </a:p>
          <a:p>
            <a:r>
              <a:rPr lang="ru-RU" dirty="0" smtClean="0"/>
              <a:t>Нет нужды дублировать оборудование. </a:t>
            </a:r>
            <a:endParaRPr lang="en-US" dirty="0" smtClean="0"/>
          </a:p>
          <a:p>
            <a:r>
              <a:rPr lang="ru-RU" dirty="0" smtClean="0"/>
              <a:t>Экономия денег на эксплуатации и капитальных затратах</a:t>
            </a:r>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7</a:t>
            </a:fld>
            <a:endParaRPr lang="ru-RU"/>
          </a:p>
        </p:txBody>
      </p:sp>
    </p:spTree>
    <p:extLst>
      <p:ext uri="{BB962C8B-B14F-4D97-AF65-F5344CB8AC3E}">
        <p14:creationId xmlns:p14="http://schemas.microsoft.com/office/powerpoint/2010/main" val="3210397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sz="1200" b="0" i="0" kern="1200" dirty="0" smtClean="0">
                <a:solidFill>
                  <a:schemeClr val="tx1"/>
                </a:solidFill>
                <a:effectLst/>
                <a:latin typeface="+mn-lt"/>
                <a:ea typeface="+mn-ea"/>
                <a:cs typeface="+mn-cs"/>
              </a:rPr>
              <a:t>https://nt-eco.ru/tehnologia/</a:t>
            </a:r>
            <a:r>
              <a:rPr lang="ru-RU" sz="1200" b="0" i="0" kern="1200" dirty="0" smtClean="0">
                <a:solidFill>
                  <a:schemeClr val="tx1"/>
                </a:solidFill>
                <a:effectLst/>
                <a:latin typeface="+mn-lt"/>
                <a:ea typeface="+mn-ea"/>
                <a:cs typeface="+mn-cs"/>
              </a:rPr>
              <a:t> </a:t>
            </a:r>
          </a:p>
          <a:p>
            <a:r>
              <a:rPr lang="ru-RU" sz="1200" b="1" i="0" kern="1200" dirty="0" smtClean="0">
                <a:solidFill>
                  <a:schemeClr val="tx1"/>
                </a:solidFill>
                <a:effectLst/>
                <a:latin typeface="+mn-lt"/>
                <a:ea typeface="+mn-ea"/>
                <a:cs typeface="+mn-cs"/>
              </a:rPr>
              <a:t>Наша технология уникальна и не имеет аналогов в мире. </a:t>
            </a:r>
            <a:r>
              <a:rPr lang="ru-RU" sz="1200" b="0" i="0" kern="1200" dirty="0" smtClean="0">
                <a:solidFill>
                  <a:schemeClr val="tx1"/>
                </a:solidFill>
                <a:effectLst/>
                <a:latin typeface="+mn-lt"/>
                <a:ea typeface="+mn-ea"/>
                <a:cs typeface="+mn-cs"/>
              </a:rPr>
              <a:t>Ее особенность заключается в том, что наряду с традиционным применением ультрафиолета для обеззараживания воды используется еще и ультразвук. </a:t>
            </a:r>
            <a:r>
              <a:rPr lang="ru-RU" sz="1200" b="1" i="0" kern="1200" dirty="0" smtClean="0">
                <a:solidFill>
                  <a:schemeClr val="tx1"/>
                </a:solidFill>
                <a:effectLst/>
                <a:latin typeface="+mn-lt"/>
                <a:ea typeface="+mn-ea"/>
                <a:cs typeface="+mn-cs"/>
              </a:rPr>
              <a:t>Ультразвук подается непосредственно на корпус установки</a:t>
            </a:r>
            <a:r>
              <a:rPr lang="ru-RU" sz="1200" b="0" i="0" kern="1200" dirty="0" smtClean="0">
                <a:solidFill>
                  <a:schemeClr val="tx1"/>
                </a:solidFill>
                <a:effectLst/>
                <a:latin typeface="+mn-lt"/>
                <a:ea typeface="+mn-ea"/>
                <a:cs typeface="+mn-cs"/>
              </a:rPr>
              <a:t>, настраивается с ним в </a:t>
            </a:r>
            <a:r>
              <a:rPr lang="ru-RU" sz="1200" b="1" i="0" kern="1200" dirty="0" smtClean="0">
                <a:solidFill>
                  <a:schemeClr val="tx1"/>
                </a:solidFill>
                <a:effectLst/>
                <a:latin typeface="+mn-lt"/>
                <a:ea typeface="+mn-ea"/>
                <a:cs typeface="+mn-cs"/>
              </a:rPr>
              <a:t>резонанс</a:t>
            </a:r>
            <a:r>
              <a:rPr lang="ru-RU" sz="1200" b="0" i="0" kern="1200" dirty="0" smtClean="0">
                <a:solidFill>
                  <a:schemeClr val="tx1"/>
                </a:solidFill>
                <a:effectLst/>
                <a:latin typeface="+mn-lt"/>
                <a:ea typeface="+mn-ea"/>
                <a:cs typeface="+mn-cs"/>
              </a:rPr>
              <a:t> и в результате сам </a:t>
            </a:r>
            <a:r>
              <a:rPr lang="ru-RU" sz="1200" b="1" i="0" kern="1200" dirty="0" smtClean="0">
                <a:solidFill>
                  <a:schemeClr val="tx1"/>
                </a:solidFill>
                <a:effectLst/>
                <a:latin typeface="+mn-lt"/>
                <a:ea typeface="+mn-ea"/>
                <a:cs typeface="+mn-cs"/>
              </a:rPr>
              <a:t>корпус установки становится ультразвуковым излучателем.</a:t>
            </a:r>
            <a:r>
              <a:rPr lang="ru-RU" sz="1200" b="0" i="0" kern="1200" dirty="0" smtClean="0">
                <a:solidFill>
                  <a:schemeClr val="tx1"/>
                </a:solidFill>
                <a:effectLst/>
                <a:latin typeface="+mn-lt"/>
                <a:ea typeface="+mn-ea"/>
                <a:cs typeface="+mn-cs"/>
              </a:rPr>
              <a:t> Таким образом, вода протекает в едином поле ультразвука и ультрафиолета.</a:t>
            </a:r>
          </a:p>
          <a:p>
            <a:endParaRPr lang="ru-RU" sz="1200" b="0" i="0" kern="1200" dirty="0" smtClean="0">
              <a:solidFill>
                <a:schemeClr val="tx1"/>
              </a:solidFill>
              <a:effectLst/>
              <a:latin typeface="+mn-lt"/>
              <a:ea typeface="+mn-ea"/>
              <a:cs typeface="+mn-cs"/>
            </a:endParaRPr>
          </a:p>
          <a:p>
            <a:r>
              <a:rPr lang="ru-RU" sz="1200" b="1" i="0" kern="1200" dirty="0" smtClean="0">
                <a:solidFill>
                  <a:schemeClr val="tx1"/>
                </a:solidFill>
                <a:effectLst/>
                <a:latin typeface="+mn-lt"/>
                <a:ea typeface="+mn-ea"/>
                <a:cs typeface="+mn-cs"/>
              </a:rPr>
              <a:t>Наше основное техническое решение</a:t>
            </a:r>
            <a:r>
              <a:rPr lang="ru-RU" sz="1200" b="0" i="0" kern="1200" dirty="0" smtClean="0">
                <a:solidFill>
                  <a:schemeClr val="tx1"/>
                </a:solidFill>
                <a:effectLst/>
                <a:latin typeface="+mn-lt"/>
                <a:ea typeface="+mn-ea"/>
                <a:cs typeface="+mn-cs"/>
              </a:rPr>
              <a:t> — это использование </a:t>
            </a:r>
            <a:r>
              <a:rPr lang="ru-RU" sz="1200" b="1" i="0" kern="1200" dirty="0" smtClean="0">
                <a:solidFill>
                  <a:schemeClr val="tx1"/>
                </a:solidFill>
                <a:effectLst/>
                <a:latin typeface="+mn-lt"/>
                <a:ea typeface="+mn-ea"/>
                <a:cs typeface="+mn-cs"/>
              </a:rPr>
              <a:t>резонансных частот колебаний самого корпуса установки </a:t>
            </a:r>
            <a:r>
              <a:rPr lang="ru-RU" sz="1200" b="0" i="0" kern="1200" dirty="0" smtClean="0">
                <a:solidFill>
                  <a:schemeClr val="tx1"/>
                </a:solidFill>
                <a:effectLst/>
                <a:latin typeface="+mn-lt"/>
                <a:ea typeface="+mn-ea"/>
                <a:cs typeface="+mn-cs"/>
              </a:rPr>
              <a:t>в ультразвуковой области. Расположенные между узловыми точками колебаний на наружной поверхности корпуса специально подобранные </a:t>
            </a:r>
            <a:r>
              <a:rPr lang="ru-RU" sz="1200" b="1" i="0" kern="1200" dirty="0" smtClean="0">
                <a:solidFill>
                  <a:schemeClr val="tx1"/>
                </a:solidFill>
                <a:effectLst/>
                <a:latin typeface="+mn-lt"/>
                <a:ea typeface="+mn-ea"/>
                <a:cs typeface="+mn-cs"/>
              </a:rPr>
              <a:t>пьезокерамические преобразователи настраиваются на собственную резонансную ультразвуковую частоту колебаний </a:t>
            </a:r>
            <a:r>
              <a:rPr lang="ru-RU" sz="1200" b="0" i="0" kern="1200" dirty="0" smtClean="0">
                <a:solidFill>
                  <a:schemeClr val="tx1"/>
                </a:solidFill>
                <a:effectLst/>
                <a:latin typeface="+mn-lt"/>
                <a:ea typeface="+mn-ea"/>
                <a:cs typeface="+mn-cs"/>
              </a:rPr>
              <a:t>корпуса, имеющую максимальную интенсивность. Соответственно при этом вся внутренняя поверхность трубы корпуса установки превращается в ультразвуковой излучатель, который и образует </a:t>
            </a:r>
            <a:r>
              <a:rPr lang="ru-RU" sz="1200" b="1" i="0" kern="1200" dirty="0" smtClean="0">
                <a:solidFill>
                  <a:schemeClr val="tx1"/>
                </a:solidFill>
                <a:effectLst/>
                <a:latin typeface="+mn-lt"/>
                <a:ea typeface="+mn-ea"/>
                <a:cs typeface="+mn-cs"/>
              </a:rPr>
              <a:t>сплошное ультразвуковое поле переменной интенсивности.</a:t>
            </a:r>
          </a:p>
          <a:p>
            <a:endParaRPr lang="ru-RU"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Особое значение имеет именно </a:t>
            </a:r>
            <a:r>
              <a:rPr lang="ru-RU" sz="1200" b="1" i="0" kern="1200" dirty="0" smtClean="0">
                <a:solidFill>
                  <a:schemeClr val="tx1"/>
                </a:solidFill>
                <a:effectLst/>
                <a:latin typeface="+mn-lt"/>
                <a:ea typeface="+mn-ea"/>
                <a:cs typeface="+mn-cs"/>
              </a:rPr>
              <a:t>переменный характер уровня кавитации</a:t>
            </a:r>
            <a:r>
              <a:rPr lang="ru-RU" sz="1200" b="0" i="0" kern="1200" dirty="0" smtClean="0">
                <a:solidFill>
                  <a:schemeClr val="tx1"/>
                </a:solidFill>
                <a:effectLst/>
                <a:latin typeface="+mn-lt"/>
                <a:ea typeface="+mn-ea"/>
                <a:cs typeface="+mn-cs"/>
              </a:rPr>
              <a:t> (1) так как именно это обеспечивает высокие сдвиговые напряжения, которые разрушают конгломераты микроорганизмов и их оболочки. Причем переменная интенсивность ультразвукового поля обеспечивается </a:t>
            </a:r>
            <a:r>
              <a:rPr lang="ru-RU" sz="1200" b="1" i="0" kern="1200" dirty="0" smtClean="0">
                <a:solidFill>
                  <a:schemeClr val="tx1"/>
                </a:solidFill>
                <a:effectLst/>
                <a:latin typeface="+mn-lt"/>
                <a:ea typeface="+mn-ea"/>
                <a:cs typeface="+mn-cs"/>
              </a:rPr>
              <a:t>как в осевом, так и в радиальном направлениях</a:t>
            </a:r>
            <a:r>
              <a:rPr lang="ru-RU" sz="1200" b="0" i="0" kern="1200" dirty="0" smtClean="0">
                <a:solidFill>
                  <a:schemeClr val="tx1"/>
                </a:solidFill>
                <a:effectLst/>
                <a:latin typeface="+mn-lt"/>
                <a:ea typeface="+mn-ea"/>
                <a:cs typeface="+mn-cs"/>
              </a:rPr>
              <a:t>. </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(1)</a:t>
            </a:r>
            <a:r>
              <a:rPr lang="ru-RU" sz="1200" b="0" i="1" kern="1200" dirty="0" smtClean="0">
                <a:solidFill>
                  <a:schemeClr val="tx1"/>
                </a:solidFill>
                <a:effectLst/>
                <a:latin typeface="+mn-lt"/>
                <a:ea typeface="+mn-ea"/>
                <a:cs typeface="+mn-cs"/>
              </a:rPr>
              <a:t>образование и схлопывание микроскопических пузырьков (газовых каверн) под действием локальных сжатий и расширений жидкости, здесь их вызывают мощные ультразвуковые колебания</a:t>
            </a:r>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Очевидно, что такое ультразвуковое воздействие на конгломераты микроорганизмов успевает их разрушить за доли секунды, а ультрафиолетовое излучение их окончательно обезвредить.</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Таким образом можно говорить об </a:t>
            </a:r>
            <a:r>
              <a:rPr lang="ru-RU" sz="1200" b="0" i="1" kern="1200" dirty="0" smtClean="0">
                <a:solidFill>
                  <a:schemeClr val="tx1"/>
                </a:solidFill>
                <a:effectLst/>
                <a:latin typeface="+mn-lt"/>
                <a:ea typeface="+mn-ea"/>
                <a:cs typeface="+mn-cs"/>
              </a:rPr>
              <a:t>обеззараживании воды в </a:t>
            </a:r>
            <a:r>
              <a:rPr lang="ru-RU" sz="1200" b="1" i="1" kern="1200" dirty="0" smtClean="0">
                <a:solidFill>
                  <a:schemeClr val="tx1"/>
                </a:solidFill>
                <a:effectLst/>
                <a:latin typeface="+mn-lt"/>
                <a:ea typeface="+mn-ea"/>
                <a:cs typeface="+mn-cs"/>
              </a:rPr>
              <a:t>едином светозвуковом поле</a:t>
            </a:r>
            <a:r>
              <a:rPr lang="ru-RU" sz="1200" b="1" i="0" kern="1200" dirty="0" smtClean="0">
                <a:solidFill>
                  <a:schemeClr val="tx1"/>
                </a:solidFill>
                <a:effectLst/>
                <a:latin typeface="+mn-lt"/>
                <a:ea typeface="+mn-ea"/>
                <a:cs typeface="+mn-cs"/>
              </a:rPr>
              <a:t>.</a:t>
            </a:r>
          </a:p>
          <a:p>
            <a:endParaRPr lang="ru-RU" sz="1200" b="1" i="0" kern="1200" dirty="0" smtClean="0">
              <a:solidFill>
                <a:schemeClr val="tx1"/>
              </a:solidFill>
              <a:effectLst/>
              <a:latin typeface="+mn-lt"/>
              <a:ea typeface="+mn-ea"/>
              <a:cs typeface="+mn-cs"/>
            </a:endParaRPr>
          </a:p>
          <a:p>
            <a:endParaRPr lang="ru-RU" sz="1200" b="1" i="0" kern="1200" dirty="0" smtClean="0">
              <a:solidFill>
                <a:schemeClr val="tx1"/>
              </a:solidFill>
              <a:effectLst/>
              <a:latin typeface="+mn-lt"/>
              <a:ea typeface="+mn-ea"/>
              <a:cs typeface="+mn-cs"/>
            </a:endParaRPr>
          </a:p>
          <a:p>
            <a:r>
              <a:rPr lang="ru-RU" sz="1200" b="1" i="0" kern="1200" dirty="0" smtClean="0">
                <a:solidFill>
                  <a:schemeClr val="tx1"/>
                </a:solidFill>
                <a:effectLst/>
                <a:latin typeface="+mn-lt"/>
                <a:ea typeface="+mn-ea"/>
                <a:cs typeface="+mn-cs"/>
              </a:rPr>
              <a:t>Таким образом</a:t>
            </a:r>
          </a:p>
          <a:p>
            <a:r>
              <a:rPr lang="ru-RU" sz="1200" b="0" i="0" kern="1200" dirty="0" smtClean="0">
                <a:solidFill>
                  <a:schemeClr val="tx1"/>
                </a:solidFill>
                <a:effectLst/>
                <a:latin typeface="+mn-lt"/>
                <a:ea typeface="+mn-ea"/>
                <a:cs typeface="+mn-cs"/>
              </a:rPr>
              <a:t>Применение установок для обеззараживания воды в едином светозвуковом поле позволяет:</a:t>
            </a:r>
          </a:p>
          <a:p>
            <a:r>
              <a:rPr lang="ru-RU" sz="1200" b="0" i="0" kern="1200" dirty="0" smtClean="0">
                <a:solidFill>
                  <a:schemeClr val="tx1"/>
                </a:solidFill>
                <a:effectLst/>
                <a:latin typeface="+mn-lt"/>
                <a:ea typeface="+mn-ea"/>
                <a:cs typeface="+mn-cs"/>
              </a:rPr>
              <a:t>- отказаться от промывки защитных кварцевых чехлов химическими реагентами;</a:t>
            </a:r>
          </a:p>
          <a:p>
            <a:r>
              <a:rPr lang="ru-RU" sz="1200" b="0" i="0" kern="1200" dirty="0" smtClean="0">
                <a:solidFill>
                  <a:schemeClr val="tx1"/>
                </a:solidFill>
                <a:effectLst/>
                <a:latin typeface="+mn-lt"/>
                <a:ea typeface="+mn-ea"/>
                <a:cs typeface="+mn-cs"/>
              </a:rPr>
              <a:t>- исключить проблемы связанные с утилизацией отработанных химических реагентов после промывки;</a:t>
            </a:r>
          </a:p>
          <a:p>
            <a:r>
              <a:rPr lang="ru-RU" sz="1200" b="0" i="0" kern="1200" dirty="0" smtClean="0">
                <a:solidFill>
                  <a:schemeClr val="tx1"/>
                </a:solidFill>
                <a:effectLst/>
                <a:latin typeface="+mn-lt"/>
                <a:ea typeface="+mn-ea"/>
                <a:cs typeface="+mn-cs"/>
              </a:rPr>
              <a:t>- не прерывать процесс обеззараживания воды. Очистка защитных кварцевых чехлов идет постоянно;</a:t>
            </a:r>
          </a:p>
          <a:p>
            <a:r>
              <a:rPr lang="ru-RU" sz="1200" b="0" i="0" kern="1200" dirty="0" smtClean="0">
                <a:solidFill>
                  <a:schemeClr val="tx1"/>
                </a:solidFill>
                <a:effectLst/>
                <a:latin typeface="+mn-lt"/>
                <a:ea typeface="+mn-ea"/>
                <a:cs typeface="+mn-cs"/>
              </a:rPr>
              <a:t>- получить эффект обеззараживания на водах большой мутности и цветности;</a:t>
            </a:r>
          </a:p>
          <a:p>
            <a:endParaRPr lang="ru-RU" sz="1200" b="1" i="0" kern="1200" dirty="0" smtClean="0">
              <a:solidFill>
                <a:schemeClr val="tx1"/>
              </a:solidFill>
              <a:effectLst/>
              <a:latin typeface="+mn-lt"/>
              <a:ea typeface="+mn-ea"/>
              <a:cs typeface="+mn-cs"/>
            </a:endParaRPr>
          </a:p>
          <a:p>
            <a:endParaRPr lang="ru-RU" b="1" dirty="0"/>
          </a:p>
        </p:txBody>
      </p:sp>
      <p:sp>
        <p:nvSpPr>
          <p:cNvPr id="4" name="Номер слайда 3"/>
          <p:cNvSpPr>
            <a:spLocks noGrp="1"/>
          </p:cNvSpPr>
          <p:nvPr>
            <p:ph type="sldNum" sz="quarter" idx="10"/>
          </p:nvPr>
        </p:nvSpPr>
        <p:spPr/>
        <p:txBody>
          <a:bodyPr/>
          <a:lstStyle/>
          <a:p>
            <a:fld id="{E3F77861-2033-4920-86CB-303FF79302C2}" type="slidenum">
              <a:rPr lang="ru-RU" smtClean="0"/>
              <a:t>8</a:t>
            </a:fld>
            <a:endParaRPr lang="ru-RU"/>
          </a:p>
        </p:txBody>
      </p:sp>
    </p:spTree>
    <p:extLst>
      <p:ext uri="{BB962C8B-B14F-4D97-AF65-F5344CB8AC3E}">
        <p14:creationId xmlns:p14="http://schemas.microsoft.com/office/powerpoint/2010/main" val="3191486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dirty="0" smtClean="0"/>
              <a:t>https://nt-eco.ru/raschet_dozy</a:t>
            </a:r>
            <a:endParaRPr lang="ru-RU" dirty="0" smtClean="0"/>
          </a:p>
          <a:p>
            <a:endParaRPr lang="ru-RU" dirty="0" smtClean="0"/>
          </a:p>
          <a:p>
            <a:r>
              <a:rPr lang="ru-RU" sz="1200" b="0" i="0" kern="1200" dirty="0" smtClean="0">
                <a:solidFill>
                  <a:schemeClr val="tx1"/>
                </a:solidFill>
                <a:effectLst/>
                <a:latin typeface="+mn-lt"/>
                <a:ea typeface="+mn-ea"/>
                <a:cs typeface="+mn-cs"/>
              </a:rPr>
              <a:t>Расчёт УФ – установки сводится к нахождению </a:t>
            </a:r>
            <a:r>
              <a:rPr lang="ru-RU" sz="1200" b="1" i="0" kern="1200" dirty="0" smtClean="0">
                <a:solidFill>
                  <a:schemeClr val="tx1"/>
                </a:solidFill>
                <a:effectLst/>
                <a:latin typeface="+mn-lt"/>
                <a:ea typeface="+mn-ea"/>
                <a:cs typeface="+mn-cs"/>
              </a:rPr>
              <a:t>количества ультрафиолетовых ламп </a:t>
            </a:r>
            <a:r>
              <a:rPr lang="ru-RU" sz="1200" b="0" i="0" kern="1200" dirty="0" smtClean="0">
                <a:solidFill>
                  <a:schemeClr val="tx1"/>
                </a:solidFill>
                <a:effectLst/>
                <a:latin typeface="+mn-lt"/>
                <a:ea typeface="+mn-ea"/>
                <a:cs typeface="+mn-cs"/>
              </a:rPr>
              <a:t>в зависимости от их </a:t>
            </a:r>
          </a:p>
          <a:p>
            <a:pPr marL="171450" indent="-171450">
              <a:buFontTx/>
              <a:buChar char="-"/>
            </a:pPr>
            <a:r>
              <a:rPr lang="ru-RU" sz="1200" b="0" i="0" kern="1200" dirty="0" smtClean="0">
                <a:solidFill>
                  <a:schemeClr val="tx1"/>
                </a:solidFill>
                <a:effectLst/>
                <a:latin typeface="+mn-lt"/>
                <a:ea typeface="+mn-ea"/>
                <a:cs typeface="+mn-cs"/>
              </a:rPr>
              <a:t>мощности</a:t>
            </a:r>
          </a:p>
          <a:p>
            <a:pPr marL="171450" indent="-171450">
              <a:buFontTx/>
              <a:buChar char="-"/>
            </a:pPr>
            <a:r>
              <a:rPr lang="ru-RU" sz="1200" b="0" i="0" kern="1200" dirty="0" smtClean="0">
                <a:solidFill>
                  <a:schemeClr val="tx1"/>
                </a:solidFill>
                <a:effectLst/>
                <a:latin typeface="+mn-lt"/>
                <a:ea typeface="+mn-ea"/>
                <a:cs typeface="+mn-cs"/>
              </a:rPr>
              <a:t>способности покрывать расчётный расход воды</a:t>
            </a:r>
          </a:p>
          <a:p>
            <a:pPr marL="171450" indent="-171450">
              <a:buFontTx/>
              <a:buChar char="-"/>
            </a:pPr>
            <a:r>
              <a:rPr lang="ru-RU" sz="1200" b="0" i="0" kern="1200" dirty="0" smtClean="0">
                <a:solidFill>
                  <a:schemeClr val="tx1"/>
                </a:solidFill>
                <a:effectLst/>
                <a:latin typeface="+mn-lt"/>
                <a:ea typeface="+mn-ea"/>
                <a:cs typeface="+mn-cs"/>
              </a:rPr>
              <a:t>размеров камеры обеззараживания</a:t>
            </a:r>
          </a:p>
          <a:p>
            <a:pPr marL="171450" indent="-171450">
              <a:buFontTx/>
              <a:buChar char="-"/>
            </a:pPr>
            <a:r>
              <a:rPr lang="ru-RU" sz="1200" b="0" i="0" kern="1200" dirty="0" smtClean="0">
                <a:solidFill>
                  <a:schemeClr val="tx1"/>
                </a:solidFill>
                <a:effectLst/>
                <a:latin typeface="+mn-lt"/>
                <a:ea typeface="+mn-ea"/>
                <a:cs typeface="+mn-cs"/>
              </a:rPr>
              <a:t>мощности излучения.</a:t>
            </a:r>
          </a:p>
          <a:p>
            <a:pPr marL="0" indent="0">
              <a:buFontTx/>
              <a:buNone/>
            </a:pPr>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При расчетах постоянно необходимо соблюдать баланс между </a:t>
            </a:r>
            <a:r>
              <a:rPr lang="ru-RU" sz="1200" b="1" i="0" kern="1200" dirty="0" smtClean="0">
                <a:solidFill>
                  <a:schemeClr val="tx1"/>
                </a:solidFill>
                <a:effectLst/>
                <a:latin typeface="+mn-lt"/>
                <a:ea typeface="+mn-ea"/>
                <a:cs typeface="+mn-cs"/>
              </a:rPr>
              <a:t>предельно достаточными количеством и мощностью ультрафиолетовых ламп</a:t>
            </a:r>
            <a:r>
              <a:rPr lang="ru-RU" sz="1200" b="0" i="0" kern="1200" dirty="0" smtClean="0">
                <a:solidFill>
                  <a:schemeClr val="tx1"/>
                </a:solidFill>
                <a:effectLst/>
                <a:latin typeface="+mn-lt"/>
                <a:ea typeface="+mn-ea"/>
                <a:cs typeface="+mn-cs"/>
              </a:rPr>
              <a:t>, чтобы установка была </a:t>
            </a:r>
            <a:r>
              <a:rPr lang="ru-RU" sz="1200" b="0" i="0" u="sng" kern="1200" dirty="0" smtClean="0">
                <a:solidFill>
                  <a:schemeClr val="tx1"/>
                </a:solidFill>
                <a:effectLst/>
                <a:latin typeface="+mn-lt"/>
                <a:ea typeface="+mn-ea"/>
                <a:cs typeface="+mn-cs"/>
              </a:rPr>
              <a:t>не слишком дорогой </a:t>
            </a:r>
            <a:r>
              <a:rPr lang="ru-RU" sz="1200" b="0" i="0" kern="1200" dirty="0" smtClean="0">
                <a:solidFill>
                  <a:schemeClr val="tx1"/>
                </a:solidFill>
                <a:effectLst/>
                <a:latin typeface="+mn-lt"/>
                <a:ea typeface="+mn-ea"/>
                <a:cs typeface="+mn-cs"/>
              </a:rPr>
              <a:t>и </a:t>
            </a:r>
            <a:r>
              <a:rPr lang="ru-RU" sz="1200" b="0" i="0" u="sng" kern="1200" dirty="0" smtClean="0">
                <a:solidFill>
                  <a:schemeClr val="tx1"/>
                </a:solidFill>
                <a:effectLst/>
                <a:latin typeface="+mn-lt"/>
                <a:ea typeface="+mn-ea"/>
                <a:cs typeface="+mn-cs"/>
              </a:rPr>
              <a:t>пропускным объемом камеры обеззараживания</a:t>
            </a:r>
            <a:r>
              <a:rPr lang="ru-RU" sz="1200" b="0" i="0" kern="1200" dirty="0" smtClean="0">
                <a:solidFill>
                  <a:schemeClr val="tx1"/>
                </a:solidFill>
                <a:effectLst/>
                <a:latin typeface="+mn-lt"/>
                <a:ea typeface="+mn-ea"/>
                <a:cs typeface="+mn-cs"/>
              </a:rPr>
              <a:t>, чтобы установка была способна с </a:t>
            </a:r>
            <a:r>
              <a:rPr lang="ru-RU" sz="1200" b="0" i="0" u="sng" kern="1200" dirty="0" smtClean="0">
                <a:solidFill>
                  <a:schemeClr val="tx1"/>
                </a:solidFill>
                <a:effectLst/>
                <a:latin typeface="+mn-lt"/>
                <a:ea typeface="+mn-ea"/>
                <a:cs typeface="+mn-cs"/>
              </a:rPr>
              <a:t>достаточной экспозицией обеспечить заданную производительность</a:t>
            </a:r>
            <a:r>
              <a:rPr lang="ru-RU" sz="1200" b="0" i="0" kern="1200" dirty="0" smtClean="0">
                <a:solidFill>
                  <a:schemeClr val="tx1"/>
                </a:solidFill>
                <a:effectLst/>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E3F77861-2033-4920-86CB-303FF79302C2}" type="slidenum">
              <a:rPr lang="ru-RU" smtClean="0"/>
              <a:t>12</a:t>
            </a:fld>
            <a:endParaRPr lang="ru-RU"/>
          </a:p>
        </p:txBody>
      </p:sp>
    </p:spTree>
    <p:extLst>
      <p:ext uri="{BB962C8B-B14F-4D97-AF65-F5344CB8AC3E}">
        <p14:creationId xmlns:p14="http://schemas.microsoft.com/office/powerpoint/2010/main" val="3058398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2435" y="1005903"/>
            <a:ext cx="4900930" cy="68141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864870" y="1817116"/>
            <a:ext cx="4036060" cy="8112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8/9/2022</a:t>
            </a:fld>
            <a:endParaRPr lang="en-US"/>
          </a:p>
        </p:txBody>
      </p:sp>
      <p:sp>
        <p:nvSpPr>
          <p:cNvPr id="6" name="Holder 6"/>
          <p:cNvSpPr>
            <a:spLocks noGrp="1"/>
          </p:cNvSpPr>
          <p:nvPr>
            <p:ph type="sldNum" sz="quarter" idx="7"/>
          </p:nvPr>
        </p:nvSpPr>
        <p:spPr/>
        <p:txBody>
          <a:bodyPr lIns="0" tIns="0" rIns="0" bIns="0"/>
          <a:lstStyle>
            <a:lvl1pPr>
              <a:defRPr sz="900" b="0" i="0">
                <a:solidFill>
                  <a:schemeClr val="tx1"/>
                </a:solidFill>
                <a:latin typeface="Verdana"/>
                <a:cs typeface="Verdana"/>
              </a:defRPr>
            </a:lvl1pPr>
          </a:lstStyle>
          <a:p>
            <a:pPr marL="55244">
              <a:lnSpc>
                <a:spcPct val="100000"/>
              </a:lnSpc>
              <a:spcBef>
                <a:spcPts val="130"/>
              </a:spcBef>
            </a:pPr>
            <a:fld id="{81D60167-4931-47E6-BA6A-407CBD079E47}" type="slidenum">
              <a:rPr spc="-160" dirty="0"/>
              <a:t>‹#›</a:t>
            </a:fld>
            <a:endParaRPr spc="-16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00" b="1" i="0">
                <a:solidFill>
                  <a:srgbClr val="0094D9"/>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8/9/2022</a:t>
            </a:fld>
            <a:endParaRPr lang="en-US"/>
          </a:p>
        </p:txBody>
      </p:sp>
      <p:sp>
        <p:nvSpPr>
          <p:cNvPr id="6" name="Holder 6"/>
          <p:cNvSpPr>
            <a:spLocks noGrp="1"/>
          </p:cNvSpPr>
          <p:nvPr>
            <p:ph type="sldNum" sz="quarter" idx="7"/>
          </p:nvPr>
        </p:nvSpPr>
        <p:spPr/>
        <p:txBody>
          <a:bodyPr lIns="0" tIns="0" rIns="0" bIns="0"/>
          <a:lstStyle>
            <a:lvl1pPr>
              <a:defRPr sz="900" b="0" i="0">
                <a:solidFill>
                  <a:schemeClr val="tx1"/>
                </a:solidFill>
                <a:latin typeface="Verdana"/>
                <a:cs typeface="Verdana"/>
              </a:defRPr>
            </a:lvl1pPr>
          </a:lstStyle>
          <a:p>
            <a:pPr marL="55244">
              <a:lnSpc>
                <a:spcPct val="100000"/>
              </a:lnSpc>
              <a:spcBef>
                <a:spcPts val="130"/>
              </a:spcBef>
            </a:pPr>
            <a:fld id="{81D60167-4931-47E6-BA6A-407CBD079E47}" type="slidenum">
              <a:rPr spc="-160" dirty="0"/>
              <a:t>‹#›</a:t>
            </a:fld>
            <a:endParaRPr spc="-16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00" b="1" i="0">
                <a:solidFill>
                  <a:srgbClr val="0094D9"/>
                </a:solidFill>
                <a:latin typeface="Arial"/>
                <a:cs typeface="Arial"/>
              </a:defRPr>
            </a:lvl1pPr>
          </a:lstStyle>
          <a:p>
            <a:endParaRPr/>
          </a:p>
        </p:txBody>
      </p:sp>
      <p:sp>
        <p:nvSpPr>
          <p:cNvPr id="3" name="Holder 3"/>
          <p:cNvSpPr>
            <a:spLocks noGrp="1"/>
          </p:cNvSpPr>
          <p:nvPr>
            <p:ph sz="half" idx="2"/>
          </p:nvPr>
        </p:nvSpPr>
        <p:spPr>
          <a:xfrm>
            <a:off x="288290" y="746315"/>
            <a:ext cx="2508123" cy="214160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269190" y="939355"/>
            <a:ext cx="2199004" cy="1631314"/>
          </a:xfrm>
          <a:prstGeom prst="rect">
            <a:avLst/>
          </a:prstGeom>
        </p:spPr>
        <p:txBody>
          <a:bodyPr wrap="square" lIns="0" tIns="0" rIns="0" bIns="0">
            <a:spAutoFit/>
          </a:bodyPr>
          <a:lstStyle>
            <a:lvl1pPr>
              <a:defRPr sz="1200" b="0" i="0">
                <a:solidFill>
                  <a:schemeClr val="tx1"/>
                </a:solidFill>
                <a:latin typeface="Trebuchet MS"/>
                <a:cs typeface="Trebuchet M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8/9/2022</a:t>
            </a:fld>
            <a:endParaRPr lang="en-US"/>
          </a:p>
        </p:txBody>
      </p:sp>
      <p:sp>
        <p:nvSpPr>
          <p:cNvPr id="7" name="Holder 7"/>
          <p:cNvSpPr>
            <a:spLocks noGrp="1"/>
          </p:cNvSpPr>
          <p:nvPr>
            <p:ph type="sldNum" sz="quarter" idx="7"/>
          </p:nvPr>
        </p:nvSpPr>
        <p:spPr/>
        <p:txBody>
          <a:bodyPr lIns="0" tIns="0" rIns="0" bIns="0"/>
          <a:lstStyle>
            <a:lvl1pPr>
              <a:defRPr sz="900" b="0" i="0">
                <a:solidFill>
                  <a:schemeClr val="tx1"/>
                </a:solidFill>
                <a:latin typeface="Verdana"/>
                <a:cs typeface="Verdana"/>
              </a:defRPr>
            </a:lvl1pPr>
          </a:lstStyle>
          <a:p>
            <a:pPr marL="55244">
              <a:lnSpc>
                <a:spcPct val="100000"/>
              </a:lnSpc>
              <a:spcBef>
                <a:spcPts val="130"/>
              </a:spcBef>
            </a:pPr>
            <a:fld id="{81D60167-4931-47E6-BA6A-407CBD079E47}" type="slidenum">
              <a:rPr spc="-160" dirty="0"/>
              <a:t>‹#›</a:t>
            </a:fld>
            <a:endParaRPr spc="-16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089648"/>
            <a:ext cx="4779645" cy="12700"/>
          </a:xfrm>
          <a:custGeom>
            <a:avLst/>
            <a:gdLst/>
            <a:ahLst/>
            <a:cxnLst/>
            <a:rect l="l" t="t" r="r" b="b"/>
            <a:pathLst>
              <a:path w="4779645" h="12700">
                <a:moveTo>
                  <a:pt x="0" y="12699"/>
                </a:moveTo>
                <a:lnTo>
                  <a:pt x="4779084" y="12699"/>
                </a:lnTo>
                <a:lnTo>
                  <a:pt x="4779084" y="0"/>
                </a:lnTo>
                <a:lnTo>
                  <a:pt x="0" y="0"/>
                </a:lnTo>
                <a:lnTo>
                  <a:pt x="0" y="12699"/>
                </a:lnTo>
                <a:close/>
              </a:path>
            </a:pathLst>
          </a:custGeom>
          <a:solidFill>
            <a:srgbClr val="8DD7F7"/>
          </a:solidFill>
        </p:spPr>
        <p:txBody>
          <a:bodyPr wrap="square" lIns="0" tIns="0" rIns="0" bIns="0" rtlCol="0"/>
          <a:lstStyle/>
          <a:p>
            <a:endParaRPr/>
          </a:p>
        </p:txBody>
      </p:sp>
      <p:sp>
        <p:nvSpPr>
          <p:cNvPr id="17" name="bg object 17"/>
          <p:cNvSpPr/>
          <p:nvPr/>
        </p:nvSpPr>
        <p:spPr>
          <a:xfrm>
            <a:off x="5531311" y="3089648"/>
            <a:ext cx="229235" cy="12700"/>
          </a:xfrm>
          <a:custGeom>
            <a:avLst/>
            <a:gdLst/>
            <a:ahLst/>
            <a:cxnLst/>
            <a:rect l="l" t="t" r="r" b="b"/>
            <a:pathLst>
              <a:path w="229235" h="12700">
                <a:moveTo>
                  <a:pt x="0" y="12699"/>
                </a:moveTo>
                <a:lnTo>
                  <a:pt x="228684" y="12699"/>
                </a:lnTo>
                <a:lnTo>
                  <a:pt x="228684" y="0"/>
                </a:lnTo>
                <a:lnTo>
                  <a:pt x="0" y="0"/>
                </a:lnTo>
                <a:lnTo>
                  <a:pt x="0" y="12699"/>
                </a:lnTo>
                <a:close/>
              </a:path>
            </a:pathLst>
          </a:custGeom>
          <a:solidFill>
            <a:srgbClr val="8DD7F7"/>
          </a:solidFill>
        </p:spPr>
        <p:txBody>
          <a:bodyPr wrap="square" lIns="0" tIns="0" rIns="0" bIns="0" rtlCol="0"/>
          <a:lstStyle/>
          <a:p>
            <a:endParaRPr/>
          </a:p>
        </p:txBody>
      </p:sp>
      <p:sp>
        <p:nvSpPr>
          <p:cNvPr id="18" name="bg object 18"/>
          <p:cNvSpPr/>
          <p:nvPr/>
        </p:nvSpPr>
        <p:spPr>
          <a:xfrm>
            <a:off x="4857786" y="3084207"/>
            <a:ext cx="349250" cy="81915"/>
          </a:xfrm>
          <a:custGeom>
            <a:avLst/>
            <a:gdLst/>
            <a:ahLst/>
            <a:cxnLst/>
            <a:rect l="l" t="t" r="r" b="b"/>
            <a:pathLst>
              <a:path w="349250" h="81914">
                <a:moveTo>
                  <a:pt x="127633" y="0"/>
                </a:moveTo>
                <a:lnTo>
                  <a:pt x="75780" y="7831"/>
                </a:lnTo>
                <a:lnTo>
                  <a:pt x="33108" y="26627"/>
                </a:lnTo>
                <a:lnTo>
                  <a:pt x="0" y="54148"/>
                </a:lnTo>
                <a:lnTo>
                  <a:pt x="19395" y="44081"/>
                </a:lnTo>
                <a:lnTo>
                  <a:pt x="37084" y="33949"/>
                </a:lnTo>
                <a:lnTo>
                  <a:pt x="56496" y="24941"/>
                </a:lnTo>
                <a:lnTo>
                  <a:pt x="81064" y="18245"/>
                </a:lnTo>
                <a:lnTo>
                  <a:pt x="122767" y="17715"/>
                </a:lnTo>
                <a:lnTo>
                  <a:pt x="161163" y="28755"/>
                </a:lnTo>
                <a:lnTo>
                  <a:pt x="199602" y="46025"/>
                </a:lnTo>
                <a:lnTo>
                  <a:pt x="241439" y="64183"/>
                </a:lnTo>
                <a:lnTo>
                  <a:pt x="290026" y="77887"/>
                </a:lnTo>
                <a:lnTo>
                  <a:pt x="348716" y="81796"/>
                </a:lnTo>
                <a:lnTo>
                  <a:pt x="264490" y="44382"/>
                </a:lnTo>
                <a:lnTo>
                  <a:pt x="218180" y="22860"/>
                </a:lnTo>
                <a:lnTo>
                  <a:pt x="173831" y="6537"/>
                </a:lnTo>
                <a:lnTo>
                  <a:pt x="127633" y="0"/>
                </a:lnTo>
                <a:close/>
              </a:path>
            </a:pathLst>
          </a:custGeom>
          <a:solidFill>
            <a:srgbClr val="4B2E91"/>
          </a:solidFill>
        </p:spPr>
        <p:txBody>
          <a:bodyPr wrap="square" lIns="0" tIns="0" rIns="0" bIns="0" rtlCol="0"/>
          <a:lstStyle/>
          <a:p>
            <a:endParaRPr/>
          </a:p>
        </p:txBody>
      </p:sp>
      <p:sp>
        <p:nvSpPr>
          <p:cNvPr id="19" name="bg object 19"/>
          <p:cNvSpPr/>
          <p:nvPr/>
        </p:nvSpPr>
        <p:spPr>
          <a:xfrm>
            <a:off x="4849824" y="3033955"/>
            <a:ext cx="595630" cy="127000"/>
          </a:xfrm>
          <a:custGeom>
            <a:avLst/>
            <a:gdLst/>
            <a:ahLst/>
            <a:cxnLst/>
            <a:rect l="l" t="t" r="r" b="b"/>
            <a:pathLst>
              <a:path w="595629" h="127000">
                <a:moveTo>
                  <a:pt x="156171" y="0"/>
                </a:moveTo>
                <a:lnTo>
                  <a:pt x="106507" y="9897"/>
                </a:lnTo>
                <a:lnTo>
                  <a:pt x="55611" y="33667"/>
                </a:lnTo>
                <a:lnTo>
                  <a:pt x="15952" y="64200"/>
                </a:lnTo>
                <a:lnTo>
                  <a:pt x="0" y="94386"/>
                </a:lnTo>
                <a:lnTo>
                  <a:pt x="27887" y="68298"/>
                </a:lnTo>
                <a:lnTo>
                  <a:pt x="66848" y="49933"/>
                </a:lnTo>
                <a:lnTo>
                  <a:pt x="108783" y="39440"/>
                </a:lnTo>
                <a:lnTo>
                  <a:pt x="145592" y="36969"/>
                </a:lnTo>
                <a:lnTo>
                  <a:pt x="186587" y="43272"/>
                </a:lnTo>
                <a:lnTo>
                  <a:pt x="227865" y="56248"/>
                </a:lnTo>
                <a:lnTo>
                  <a:pt x="270101" y="73206"/>
                </a:lnTo>
                <a:lnTo>
                  <a:pt x="313968" y="91453"/>
                </a:lnTo>
                <a:lnTo>
                  <a:pt x="360142" y="108296"/>
                </a:lnTo>
                <a:lnTo>
                  <a:pt x="409295" y="121042"/>
                </a:lnTo>
                <a:lnTo>
                  <a:pt x="462102" y="127000"/>
                </a:lnTo>
                <a:lnTo>
                  <a:pt x="497929" y="124099"/>
                </a:lnTo>
                <a:lnTo>
                  <a:pt x="539084" y="112561"/>
                </a:lnTo>
                <a:lnTo>
                  <a:pt x="575118" y="90843"/>
                </a:lnTo>
                <a:lnTo>
                  <a:pt x="595579" y="57404"/>
                </a:lnTo>
                <a:lnTo>
                  <a:pt x="589508" y="59423"/>
                </a:lnTo>
                <a:lnTo>
                  <a:pt x="583171" y="64173"/>
                </a:lnTo>
                <a:lnTo>
                  <a:pt x="576287" y="67602"/>
                </a:lnTo>
                <a:lnTo>
                  <a:pt x="531517" y="84225"/>
                </a:lnTo>
                <a:lnTo>
                  <a:pt x="488844" y="89720"/>
                </a:lnTo>
                <a:lnTo>
                  <a:pt x="447714" y="86311"/>
                </a:lnTo>
                <a:lnTo>
                  <a:pt x="407567" y="76223"/>
                </a:lnTo>
                <a:lnTo>
                  <a:pt x="367849" y="61680"/>
                </a:lnTo>
                <a:lnTo>
                  <a:pt x="328000" y="44907"/>
                </a:lnTo>
                <a:lnTo>
                  <a:pt x="287466" y="28128"/>
                </a:lnTo>
                <a:lnTo>
                  <a:pt x="245687" y="13567"/>
                </a:lnTo>
                <a:lnTo>
                  <a:pt x="202108" y="3450"/>
                </a:lnTo>
                <a:lnTo>
                  <a:pt x="156171" y="0"/>
                </a:lnTo>
                <a:close/>
              </a:path>
            </a:pathLst>
          </a:custGeom>
          <a:solidFill>
            <a:srgbClr val="2E4EA1"/>
          </a:solidFill>
        </p:spPr>
        <p:txBody>
          <a:bodyPr wrap="square" lIns="0" tIns="0" rIns="0" bIns="0" rtlCol="0"/>
          <a:lstStyle/>
          <a:p>
            <a:endParaRPr/>
          </a:p>
        </p:txBody>
      </p:sp>
      <p:sp>
        <p:nvSpPr>
          <p:cNvPr id="20" name="bg object 20"/>
          <p:cNvSpPr/>
          <p:nvPr/>
        </p:nvSpPr>
        <p:spPr>
          <a:xfrm>
            <a:off x="5179570" y="3009715"/>
            <a:ext cx="293370" cy="97790"/>
          </a:xfrm>
          <a:custGeom>
            <a:avLst/>
            <a:gdLst/>
            <a:ahLst/>
            <a:cxnLst/>
            <a:rect l="l" t="t" r="r" b="b"/>
            <a:pathLst>
              <a:path w="293370" h="97789">
                <a:moveTo>
                  <a:pt x="293141" y="0"/>
                </a:moveTo>
                <a:lnTo>
                  <a:pt x="269338" y="28140"/>
                </a:lnTo>
                <a:lnTo>
                  <a:pt x="232465" y="50317"/>
                </a:lnTo>
                <a:lnTo>
                  <a:pt x="186351" y="65208"/>
                </a:lnTo>
                <a:lnTo>
                  <a:pt x="134823" y="71488"/>
                </a:lnTo>
                <a:lnTo>
                  <a:pt x="83972" y="69398"/>
                </a:lnTo>
                <a:lnTo>
                  <a:pt x="40936" y="62806"/>
                </a:lnTo>
                <a:lnTo>
                  <a:pt x="11138" y="55830"/>
                </a:lnTo>
                <a:lnTo>
                  <a:pt x="0" y="52590"/>
                </a:lnTo>
                <a:lnTo>
                  <a:pt x="58567" y="81602"/>
                </a:lnTo>
                <a:lnTo>
                  <a:pt x="96346" y="95329"/>
                </a:lnTo>
                <a:lnTo>
                  <a:pt x="129771" y="97421"/>
                </a:lnTo>
                <a:lnTo>
                  <a:pt x="175272" y="91528"/>
                </a:lnTo>
                <a:lnTo>
                  <a:pt x="225331" y="77715"/>
                </a:lnTo>
                <a:lnTo>
                  <a:pt x="261577" y="55722"/>
                </a:lnTo>
                <a:lnTo>
                  <a:pt x="284138" y="28751"/>
                </a:lnTo>
                <a:lnTo>
                  <a:pt x="293141" y="0"/>
                </a:lnTo>
                <a:close/>
              </a:path>
            </a:pathLst>
          </a:custGeom>
          <a:solidFill>
            <a:srgbClr val="90D7F7"/>
          </a:solidFill>
        </p:spPr>
        <p:txBody>
          <a:bodyPr wrap="square" lIns="0" tIns="0" rIns="0" bIns="0" rtlCol="0"/>
          <a:lstStyle/>
          <a:p>
            <a:endParaRPr/>
          </a:p>
        </p:txBody>
      </p:sp>
      <p:pic>
        <p:nvPicPr>
          <p:cNvPr id="21" name="bg object 21"/>
          <p:cNvPicPr/>
          <p:nvPr/>
        </p:nvPicPr>
        <p:blipFill>
          <a:blip r:embed="rId2" cstate="print"/>
          <a:stretch>
            <a:fillRect/>
          </a:stretch>
        </p:blipFill>
        <p:spPr>
          <a:xfrm>
            <a:off x="5057156" y="3008349"/>
            <a:ext cx="196088" cy="188899"/>
          </a:xfrm>
          <a:prstGeom prst="rect">
            <a:avLst/>
          </a:prstGeom>
        </p:spPr>
      </p:pic>
      <p:sp>
        <p:nvSpPr>
          <p:cNvPr id="22" name="bg object 22"/>
          <p:cNvSpPr/>
          <p:nvPr/>
        </p:nvSpPr>
        <p:spPr>
          <a:xfrm>
            <a:off x="295375" y="7419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23" name="bg object 23"/>
          <p:cNvSpPr/>
          <p:nvPr/>
        </p:nvSpPr>
        <p:spPr>
          <a:xfrm>
            <a:off x="291176" y="7154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24" name="bg object 24"/>
          <p:cNvSpPr/>
          <p:nvPr/>
        </p:nvSpPr>
        <p:spPr>
          <a:xfrm>
            <a:off x="465042" y="70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pic>
        <p:nvPicPr>
          <p:cNvPr id="25" name="bg object 25"/>
          <p:cNvPicPr/>
          <p:nvPr/>
        </p:nvPicPr>
        <p:blipFill>
          <a:blip r:embed="rId3" cstate="print"/>
          <a:stretch>
            <a:fillRect/>
          </a:stretch>
        </p:blipFill>
        <p:spPr>
          <a:xfrm>
            <a:off x="583209" y="743242"/>
            <a:ext cx="4760990" cy="2496756"/>
          </a:xfrm>
          <a:prstGeom prst="rect">
            <a:avLst/>
          </a:prstGeom>
        </p:spPr>
      </p:pic>
      <p:sp>
        <p:nvSpPr>
          <p:cNvPr id="2" name="Holder 2"/>
          <p:cNvSpPr>
            <a:spLocks noGrp="1"/>
          </p:cNvSpPr>
          <p:nvPr>
            <p:ph type="title"/>
          </p:nvPr>
        </p:nvSpPr>
        <p:spPr/>
        <p:txBody>
          <a:bodyPr lIns="0" tIns="0" rIns="0" bIns="0"/>
          <a:lstStyle>
            <a:lvl1pPr>
              <a:defRPr sz="1000" b="1" i="0">
                <a:solidFill>
                  <a:srgbClr val="0094D9"/>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8/9/2022</a:t>
            </a:fld>
            <a:endParaRPr lang="en-US"/>
          </a:p>
        </p:txBody>
      </p:sp>
      <p:sp>
        <p:nvSpPr>
          <p:cNvPr id="5" name="Holder 5"/>
          <p:cNvSpPr>
            <a:spLocks noGrp="1"/>
          </p:cNvSpPr>
          <p:nvPr>
            <p:ph type="sldNum" sz="quarter" idx="7"/>
          </p:nvPr>
        </p:nvSpPr>
        <p:spPr/>
        <p:txBody>
          <a:bodyPr lIns="0" tIns="0" rIns="0" bIns="0"/>
          <a:lstStyle>
            <a:lvl1pPr>
              <a:defRPr sz="900" b="0" i="0">
                <a:solidFill>
                  <a:schemeClr val="tx1"/>
                </a:solidFill>
                <a:latin typeface="Verdana"/>
                <a:cs typeface="Verdana"/>
              </a:defRPr>
            </a:lvl1pPr>
          </a:lstStyle>
          <a:p>
            <a:pPr marL="55244">
              <a:lnSpc>
                <a:spcPct val="100000"/>
              </a:lnSpc>
              <a:spcBef>
                <a:spcPts val="130"/>
              </a:spcBef>
            </a:pPr>
            <a:fld id="{81D60167-4931-47E6-BA6A-407CBD079E47}" type="slidenum">
              <a:rPr spc="-160" dirty="0"/>
              <a:t>‹#›</a:t>
            </a:fld>
            <a:endParaRPr spc="-16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8/9/2022</a:t>
            </a:fld>
            <a:endParaRPr lang="en-US"/>
          </a:p>
        </p:txBody>
      </p:sp>
      <p:sp>
        <p:nvSpPr>
          <p:cNvPr id="4" name="Holder 4"/>
          <p:cNvSpPr>
            <a:spLocks noGrp="1"/>
          </p:cNvSpPr>
          <p:nvPr>
            <p:ph type="sldNum" sz="quarter" idx="7"/>
          </p:nvPr>
        </p:nvSpPr>
        <p:spPr/>
        <p:txBody>
          <a:bodyPr lIns="0" tIns="0" rIns="0" bIns="0"/>
          <a:lstStyle>
            <a:lvl1pPr>
              <a:defRPr sz="900" b="0" i="0">
                <a:solidFill>
                  <a:schemeClr val="tx1"/>
                </a:solidFill>
                <a:latin typeface="Verdana"/>
                <a:cs typeface="Verdana"/>
              </a:defRPr>
            </a:lvl1pPr>
          </a:lstStyle>
          <a:p>
            <a:pPr marL="55244">
              <a:lnSpc>
                <a:spcPct val="100000"/>
              </a:lnSpc>
              <a:spcBef>
                <a:spcPts val="130"/>
              </a:spcBef>
            </a:pPr>
            <a:fld id="{81D60167-4931-47E6-BA6A-407CBD079E47}" type="slidenum">
              <a:rPr spc="-160" dirty="0"/>
              <a:t>‹#›</a:t>
            </a:fld>
            <a:endParaRPr spc="-16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089648"/>
            <a:ext cx="4779645" cy="12700"/>
          </a:xfrm>
          <a:custGeom>
            <a:avLst/>
            <a:gdLst/>
            <a:ahLst/>
            <a:cxnLst/>
            <a:rect l="l" t="t" r="r" b="b"/>
            <a:pathLst>
              <a:path w="4779645" h="12700">
                <a:moveTo>
                  <a:pt x="0" y="12699"/>
                </a:moveTo>
                <a:lnTo>
                  <a:pt x="4779084" y="12699"/>
                </a:lnTo>
                <a:lnTo>
                  <a:pt x="4779084" y="0"/>
                </a:lnTo>
                <a:lnTo>
                  <a:pt x="0" y="0"/>
                </a:lnTo>
                <a:lnTo>
                  <a:pt x="0" y="12699"/>
                </a:lnTo>
                <a:close/>
              </a:path>
            </a:pathLst>
          </a:custGeom>
          <a:solidFill>
            <a:srgbClr val="8DD7F7"/>
          </a:solidFill>
        </p:spPr>
        <p:txBody>
          <a:bodyPr wrap="square" lIns="0" tIns="0" rIns="0" bIns="0" rtlCol="0"/>
          <a:lstStyle/>
          <a:p>
            <a:endParaRPr/>
          </a:p>
        </p:txBody>
      </p:sp>
      <p:sp>
        <p:nvSpPr>
          <p:cNvPr id="17" name="bg object 17"/>
          <p:cNvSpPr/>
          <p:nvPr/>
        </p:nvSpPr>
        <p:spPr>
          <a:xfrm>
            <a:off x="5531311" y="3089648"/>
            <a:ext cx="229235" cy="12700"/>
          </a:xfrm>
          <a:custGeom>
            <a:avLst/>
            <a:gdLst/>
            <a:ahLst/>
            <a:cxnLst/>
            <a:rect l="l" t="t" r="r" b="b"/>
            <a:pathLst>
              <a:path w="229235" h="12700">
                <a:moveTo>
                  <a:pt x="0" y="12699"/>
                </a:moveTo>
                <a:lnTo>
                  <a:pt x="228684" y="12699"/>
                </a:lnTo>
                <a:lnTo>
                  <a:pt x="228684" y="0"/>
                </a:lnTo>
                <a:lnTo>
                  <a:pt x="0" y="0"/>
                </a:lnTo>
                <a:lnTo>
                  <a:pt x="0" y="12699"/>
                </a:lnTo>
                <a:close/>
              </a:path>
            </a:pathLst>
          </a:custGeom>
          <a:solidFill>
            <a:srgbClr val="8DD7F7"/>
          </a:solidFill>
        </p:spPr>
        <p:txBody>
          <a:bodyPr wrap="square" lIns="0" tIns="0" rIns="0" bIns="0" rtlCol="0"/>
          <a:lstStyle/>
          <a:p>
            <a:endParaRPr/>
          </a:p>
        </p:txBody>
      </p:sp>
      <p:sp>
        <p:nvSpPr>
          <p:cNvPr id="18" name="bg object 18"/>
          <p:cNvSpPr/>
          <p:nvPr/>
        </p:nvSpPr>
        <p:spPr>
          <a:xfrm>
            <a:off x="4857786" y="3084208"/>
            <a:ext cx="349250" cy="81915"/>
          </a:xfrm>
          <a:custGeom>
            <a:avLst/>
            <a:gdLst/>
            <a:ahLst/>
            <a:cxnLst/>
            <a:rect l="l" t="t" r="r" b="b"/>
            <a:pathLst>
              <a:path w="349250" h="81914">
                <a:moveTo>
                  <a:pt x="127633" y="0"/>
                </a:moveTo>
                <a:lnTo>
                  <a:pt x="75780" y="7831"/>
                </a:lnTo>
                <a:lnTo>
                  <a:pt x="33108" y="26627"/>
                </a:lnTo>
                <a:lnTo>
                  <a:pt x="0" y="54148"/>
                </a:lnTo>
                <a:lnTo>
                  <a:pt x="19395" y="44081"/>
                </a:lnTo>
                <a:lnTo>
                  <a:pt x="37084" y="33949"/>
                </a:lnTo>
                <a:lnTo>
                  <a:pt x="56496" y="24941"/>
                </a:lnTo>
                <a:lnTo>
                  <a:pt x="81064" y="18245"/>
                </a:lnTo>
                <a:lnTo>
                  <a:pt x="122767" y="17715"/>
                </a:lnTo>
                <a:lnTo>
                  <a:pt x="161163" y="28755"/>
                </a:lnTo>
                <a:lnTo>
                  <a:pt x="199602" y="46025"/>
                </a:lnTo>
                <a:lnTo>
                  <a:pt x="241439" y="64183"/>
                </a:lnTo>
                <a:lnTo>
                  <a:pt x="290026" y="77887"/>
                </a:lnTo>
                <a:lnTo>
                  <a:pt x="348716" y="81796"/>
                </a:lnTo>
                <a:lnTo>
                  <a:pt x="264490" y="44382"/>
                </a:lnTo>
                <a:lnTo>
                  <a:pt x="218180" y="22860"/>
                </a:lnTo>
                <a:lnTo>
                  <a:pt x="173831" y="6537"/>
                </a:lnTo>
                <a:lnTo>
                  <a:pt x="127633" y="0"/>
                </a:lnTo>
                <a:close/>
              </a:path>
            </a:pathLst>
          </a:custGeom>
          <a:solidFill>
            <a:srgbClr val="4B2E91"/>
          </a:solidFill>
        </p:spPr>
        <p:txBody>
          <a:bodyPr wrap="square" lIns="0" tIns="0" rIns="0" bIns="0" rtlCol="0"/>
          <a:lstStyle/>
          <a:p>
            <a:endParaRPr/>
          </a:p>
        </p:txBody>
      </p:sp>
      <p:sp>
        <p:nvSpPr>
          <p:cNvPr id="19" name="bg object 19"/>
          <p:cNvSpPr/>
          <p:nvPr/>
        </p:nvSpPr>
        <p:spPr>
          <a:xfrm>
            <a:off x="4849823" y="3033955"/>
            <a:ext cx="595630" cy="127000"/>
          </a:xfrm>
          <a:custGeom>
            <a:avLst/>
            <a:gdLst/>
            <a:ahLst/>
            <a:cxnLst/>
            <a:rect l="l" t="t" r="r" b="b"/>
            <a:pathLst>
              <a:path w="595629" h="127000">
                <a:moveTo>
                  <a:pt x="156171" y="0"/>
                </a:moveTo>
                <a:lnTo>
                  <a:pt x="106507" y="9897"/>
                </a:lnTo>
                <a:lnTo>
                  <a:pt x="55611" y="33667"/>
                </a:lnTo>
                <a:lnTo>
                  <a:pt x="15952" y="64200"/>
                </a:lnTo>
                <a:lnTo>
                  <a:pt x="0" y="94386"/>
                </a:lnTo>
                <a:lnTo>
                  <a:pt x="27887" y="68298"/>
                </a:lnTo>
                <a:lnTo>
                  <a:pt x="66848" y="49933"/>
                </a:lnTo>
                <a:lnTo>
                  <a:pt x="108783" y="39440"/>
                </a:lnTo>
                <a:lnTo>
                  <a:pt x="145592" y="36969"/>
                </a:lnTo>
                <a:lnTo>
                  <a:pt x="186587" y="43272"/>
                </a:lnTo>
                <a:lnTo>
                  <a:pt x="227865" y="56248"/>
                </a:lnTo>
                <a:lnTo>
                  <a:pt x="270101" y="73206"/>
                </a:lnTo>
                <a:lnTo>
                  <a:pt x="313968" y="91453"/>
                </a:lnTo>
                <a:lnTo>
                  <a:pt x="360142" y="108296"/>
                </a:lnTo>
                <a:lnTo>
                  <a:pt x="409295" y="121042"/>
                </a:lnTo>
                <a:lnTo>
                  <a:pt x="462102" y="127000"/>
                </a:lnTo>
                <a:lnTo>
                  <a:pt x="497929" y="124099"/>
                </a:lnTo>
                <a:lnTo>
                  <a:pt x="539084" y="112561"/>
                </a:lnTo>
                <a:lnTo>
                  <a:pt x="575118" y="90843"/>
                </a:lnTo>
                <a:lnTo>
                  <a:pt x="595579" y="57404"/>
                </a:lnTo>
                <a:lnTo>
                  <a:pt x="589508" y="59423"/>
                </a:lnTo>
                <a:lnTo>
                  <a:pt x="583171" y="64173"/>
                </a:lnTo>
                <a:lnTo>
                  <a:pt x="576287" y="67602"/>
                </a:lnTo>
                <a:lnTo>
                  <a:pt x="531517" y="84225"/>
                </a:lnTo>
                <a:lnTo>
                  <a:pt x="488844" y="89720"/>
                </a:lnTo>
                <a:lnTo>
                  <a:pt x="447714" y="86311"/>
                </a:lnTo>
                <a:lnTo>
                  <a:pt x="407567" y="76223"/>
                </a:lnTo>
                <a:lnTo>
                  <a:pt x="367849" y="61680"/>
                </a:lnTo>
                <a:lnTo>
                  <a:pt x="328000" y="44907"/>
                </a:lnTo>
                <a:lnTo>
                  <a:pt x="287466" y="28128"/>
                </a:lnTo>
                <a:lnTo>
                  <a:pt x="245687" y="13567"/>
                </a:lnTo>
                <a:lnTo>
                  <a:pt x="202108" y="3450"/>
                </a:lnTo>
                <a:lnTo>
                  <a:pt x="156171" y="0"/>
                </a:lnTo>
                <a:close/>
              </a:path>
            </a:pathLst>
          </a:custGeom>
          <a:solidFill>
            <a:srgbClr val="2E4EA1"/>
          </a:solidFill>
        </p:spPr>
        <p:txBody>
          <a:bodyPr wrap="square" lIns="0" tIns="0" rIns="0" bIns="0" rtlCol="0"/>
          <a:lstStyle/>
          <a:p>
            <a:endParaRPr/>
          </a:p>
        </p:txBody>
      </p:sp>
      <p:sp>
        <p:nvSpPr>
          <p:cNvPr id="20" name="bg object 20"/>
          <p:cNvSpPr/>
          <p:nvPr/>
        </p:nvSpPr>
        <p:spPr>
          <a:xfrm>
            <a:off x="5179570" y="3009715"/>
            <a:ext cx="293370" cy="97790"/>
          </a:xfrm>
          <a:custGeom>
            <a:avLst/>
            <a:gdLst/>
            <a:ahLst/>
            <a:cxnLst/>
            <a:rect l="l" t="t" r="r" b="b"/>
            <a:pathLst>
              <a:path w="293370" h="97789">
                <a:moveTo>
                  <a:pt x="293141" y="0"/>
                </a:moveTo>
                <a:lnTo>
                  <a:pt x="269338" y="28140"/>
                </a:lnTo>
                <a:lnTo>
                  <a:pt x="232465" y="50317"/>
                </a:lnTo>
                <a:lnTo>
                  <a:pt x="186351" y="65208"/>
                </a:lnTo>
                <a:lnTo>
                  <a:pt x="134823" y="71488"/>
                </a:lnTo>
                <a:lnTo>
                  <a:pt x="83972" y="69398"/>
                </a:lnTo>
                <a:lnTo>
                  <a:pt x="40936" y="62806"/>
                </a:lnTo>
                <a:lnTo>
                  <a:pt x="11138" y="55830"/>
                </a:lnTo>
                <a:lnTo>
                  <a:pt x="0" y="52590"/>
                </a:lnTo>
                <a:lnTo>
                  <a:pt x="58567" y="81602"/>
                </a:lnTo>
                <a:lnTo>
                  <a:pt x="96346" y="95329"/>
                </a:lnTo>
                <a:lnTo>
                  <a:pt x="129771" y="97421"/>
                </a:lnTo>
                <a:lnTo>
                  <a:pt x="175272" y="91528"/>
                </a:lnTo>
                <a:lnTo>
                  <a:pt x="225331" y="77715"/>
                </a:lnTo>
                <a:lnTo>
                  <a:pt x="261577" y="55722"/>
                </a:lnTo>
                <a:lnTo>
                  <a:pt x="284138" y="28751"/>
                </a:lnTo>
                <a:lnTo>
                  <a:pt x="293141" y="0"/>
                </a:lnTo>
                <a:close/>
              </a:path>
            </a:pathLst>
          </a:custGeom>
          <a:solidFill>
            <a:srgbClr val="90D7F7"/>
          </a:solidFill>
        </p:spPr>
        <p:txBody>
          <a:bodyPr wrap="square" lIns="0" tIns="0" rIns="0" bIns="0" rtlCol="0"/>
          <a:lstStyle/>
          <a:p>
            <a:endParaRPr/>
          </a:p>
        </p:txBody>
      </p:sp>
      <p:pic>
        <p:nvPicPr>
          <p:cNvPr id="21" name="bg object 21"/>
          <p:cNvPicPr/>
          <p:nvPr/>
        </p:nvPicPr>
        <p:blipFill>
          <a:blip r:embed="rId7" cstate="print"/>
          <a:stretch>
            <a:fillRect/>
          </a:stretch>
        </p:blipFill>
        <p:spPr>
          <a:xfrm>
            <a:off x="5057156" y="3008349"/>
            <a:ext cx="196088" cy="188899"/>
          </a:xfrm>
          <a:prstGeom prst="rect">
            <a:avLst/>
          </a:prstGeom>
        </p:spPr>
      </p:pic>
      <p:sp>
        <p:nvSpPr>
          <p:cNvPr id="2" name="Holder 2"/>
          <p:cNvSpPr>
            <a:spLocks noGrp="1"/>
          </p:cNvSpPr>
          <p:nvPr>
            <p:ph type="title"/>
          </p:nvPr>
        </p:nvSpPr>
        <p:spPr>
          <a:xfrm>
            <a:off x="1842632" y="240938"/>
            <a:ext cx="2080534" cy="183515"/>
          </a:xfrm>
          <a:prstGeom prst="rect">
            <a:avLst/>
          </a:prstGeom>
        </p:spPr>
        <p:txBody>
          <a:bodyPr wrap="square" lIns="0" tIns="0" rIns="0" bIns="0">
            <a:spAutoFit/>
          </a:bodyPr>
          <a:lstStyle>
            <a:lvl1pPr>
              <a:defRPr sz="1000" b="1" i="0">
                <a:solidFill>
                  <a:srgbClr val="0094D9"/>
                </a:solidFill>
                <a:latin typeface="Arial"/>
                <a:cs typeface="Arial"/>
              </a:defRPr>
            </a:lvl1pPr>
          </a:lstStyle>
          <a:p>
            <a:endParaRPr/>
          </a:p>
        </p:txBody>
      </p:sp>
      <p:sp>
        <p:nvSpPr>
          <p:cNvPr id="3" name="Holder 3"/>
          <p:cNvSpPr>
            <a:spLocks noGrp="1"/>
          </p:cNvSpPr>
          <p:nvPr>
            <p:ph type="body" idx="1"/>
          </p:nvPr>
        </p:nvSpPr>
        <p:spPr>
          <a:xfrm>
            <a:off x="288290" y="746315"/>
            <a:ext cx="5189220" cy="214160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1960372" y="3017710"/>
            <a:ext cx="1845056" cy="1622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288290" y="3017710"/>
            <a:ext cx="1326134" cy="1622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8/9/2022</a:t>
            </a:fld>
            <a:endParaRPr lang="en-US"/>
          </a:p>
        </p:txBody>
      </p:sp>
      <p:sp>
        <p:nvSpPr>
          <p:cNvPr id="6" name="Holder 6"/>
          <p:cNvSpPr>
            <a:spLocks noGrp="1"/>
          </p:cNvSpPr>
          <p:nvPr>
            <p:ph type="sldNum" sz="quarter" idx="7"/>
          </p:nvPr>
        </p:nvSpPr>
        <p:spPr>
          <a:xfrm>
            <a:off x="5047550" y="3008754"/>
            <a:ext cx="215264" cy="173989"/>
          </a:xfrm>
          <a:prstGeom prst="rect">
            <a:avLst/>
          </a:prstGeom>
        </p:spPr>
        <p:txBody>
          <a:bodyPr wrap="square" lIns="0" tIns="0" rIns="0" bIns="0">
            <a:spAutoFit/>
          </a:bodyPr>
          <a:lstStyle>
            <a:lvl1pPr>
              <a:defRPr sz="900" b="0" i="0">
                <a:solidFill>
                  <a:schemeClr val="tx1"/>
                </a:solidFill>
                <a:latin typeface="Verdana"/>
                <a:cs typeface="Verdana"/>
              </a:defRPr>
            </a:lvl1pPr>
          </a:lstStyle>
          <a:p>
            <a:pPr marL="55244">
              <a:lnSpc>
                <a:spcPct val="100000"/>
              </a:lnSpc>
              <a:spcBef>
                <a:spcPts val="130"/>
              </a:spcBef>
            </a:pPr>
            <a:fld id="{81D60167-4931-47E6-BA6A-407CBD079E47}" type="slidenum">
              <a:rPr spc="-160" dirty="0"/>
              <a:t>‹#›</a:t>
            </a:fld>
            <a:endParaRPr spc="-16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comments" Target="../comments/comment6.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8" Type="http://schemas.openxmlformats.org/officeDocument/2006/relationships/image" Target="../media/image73.jpg"/><Relationship Id="rId13" Type="http://schemas.openxmlformats.org/officeDocument/2006/relationships/comments" Target="../comments/comment7.xml"/><Relationship Id="rId3" Type="http://schemas.openxmlformats.org/officeDocument/2006/relationships/image" Target="../media/image68.png"/><Relationship Id="rId7" Type="http://schemas.openxmlformats.org/officeDocument/2006/relationships/image" Target="../media/image72.jpg"/><Relationship Id="rId12" Type="http://schemas.openxmlformats.org/officeDocument/2006/relationships/image" Target="../media/image77.jpeg"/><Relationship Id="rId2"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image" Target="../media/image71.jp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jp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omments" Target="../comments/commen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omments" Target="../comments/comment11.xml"/><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comments" Target="../comments/comment12.xml"/><Relationship Id="rId5" Type="http://schemas.openxmlformats.org/officeDocument/2006/relationships/image" Target="../media/image110.png"/><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w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comments" Target="../comments/commen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 name="Группа 20"/>
          <p:cNvGrpSpPr/>
          <p:nvPr/>
        </p:nvGrpSpPr>
        <p:grpSpPr>
          <a:xfrm>
            <a:off x="5930900" y="1470025"/>
            <a:ext cx="1444941" cy="766762"/>
            <a:chOff x="398776" y="622579"/>
            <a:chExt cx="1444941" cy="766762"/>
          </a:xfrm>
        </p:grpSpPr>
        <p:grpSp>
          <p:nvGrpSpPr>
            <p:cNvPr id="3" name="object 3"/>
            <p:cNvGrpSpPr/>
            <p:nvPr/>
          </p:nvGrpSpPr>
          <p:grpSpPr>
            <a:xfrm>
              <a:off x="398776" y="870751"/>
              <a:ext cx="1444941" cy="518590"/>
              <a:chOff x="398776" y="870751"/>
              <a:chExt cx="1444941" cy="518590"/>
            </a:xfrm>
          </p:grpSpPr>
          <p:sp>
            <p:nvSpPr>
              <p:cNvPr id="4"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6"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7"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8"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pic>
        <p:nvPicPr>
          <p:cNvPr id="9" name="object 9"/>
          <p:cNvPicPr/>
          <p:nvPr/>
        </p:nvPicPr>
        <p:blipFill>
          <a:blip r:embed="rId3" cstate="print"/>
          <a:stretch>
            <a:fillRect/>
          </a:stretch>
        </p:blipFill>
        <p:spPr>
          <a:xfrm>
            <a:off x="0" y="2100271"/>
            <a:ext cx="5765800" cy="1030254"/>
          </a:xfrm>
          <a:prstGeom prst="rect">
            <a:avLst/>
          </a:prstGeom>
        </p:spPr>
      </p:pic>
      <p:grpSp>
        <p:nvGrpSpPr>
          <p:cNvPr id="22" name="Группа 21"/>
          <p:cNvGrpSpPr/>
          <p:nvPr/>
        </p:nvGrpSpPr>
        <p:grpSpPr>
          <a:xfrm>
            <a:off x="103084" y="115547"/>
            <a:ext cx="1269189" cy="1125878"/>
            <a:chOff x="-206276" y="365476"/>
            <a:chExt cx="748787" cy="785586"/>
          </a:xfrm>
        </p:grpSpPr>
        <p:sp>
          <p:nvSpPr>
            <p:cNvPr id="23" name="Овал 22"/>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4" name="Группа 23"/>
            <p:cNvGrpSpPr/>
            <p:nvPr/>
          </p:nvGrpSpPr>
          <p:grpSpPr>
            <a:xfrm>
              <a:off x="-133068" y="598587"/>
              <a:ext cx="602368" cy="360974"/>
              <a:chOff x="398776" y="622579"/>
              <a:chExt cx="1444625" cy="766331"/>
            </a:xfrm>
          </p:grpSpPr>
          <p:grpSp>
            <p:nvGrpSpPr>
              <p:cNvPr id="25" name="object 3"/>
              <p:cNvGrpSpPr/>
              <p:nvPr/>
            </p:nvGrpSpPr>
            <p:grpSpPr>
              <a:xfrm>
                <a:off x="398776" y="870751"/>
                <a:ext cx="1444625" cy="518159"/>
                <a:chOff x="398776" y="870751"/>
                <a:chExt cx="1444625" cy="518159"/>
              </a:xfrm>
            </p:grpSpPr>
            <p:sp>
              <p:nvSpPr>
                <p:cNvPr id="27"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8"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9"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0"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26"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31" name="object 2"/>
          <p:cNvSpPr txBox="1"/>
          <p:nvPr/>
        </p:nvSpPr>
        <p:spPr>
          <a:xfrm>
            <a:off x="508382" y="921507"/>
            <a:ext cx="5749568" cy="1099083"/>
          </a:xfrm>
          <a:prstGeom prst="rect">
            <a:avLst/>
          </a:prstGeom>
        </p:spPr>
        <p:txBody>
          <a:bodyPr vert="horz" wrap="square" lIns="0" tIns="12700" rIns="0" bIns="0" rtlCol="0">
            <a:spAutoFit/>
          </a:bodyPr>
          <a:lstStyle/>
          <a:p>
            <a:pPr marL="12700" marR="5080" algn="ctr">
              <a:lnSpc>
                <a:spcPct val="150000"/>
              </a:lnSpc>
              <a:spcBef>
                <a:spcPts val="100"/>
              </a:spcBef>
            </a:pPr>
            <a:r>
              <a:rPr lang="en-GB" sz="2000" b="1" spc="75" dirty="0" smtClean="0">
                <a:solidFill>
                  <a:schemeClr val="tx2"/>
                </a:solidFill>
                <a:latin typeface="Arial"/>
                <a:cs typeface="Arial"/>
              </a:rPr>
              <a:t> </a:t>
            </a:r>
            <a:r>
              <a:rPr lang="en-GB" b="1" spc="75" dirty="0" smtClean="0">
                <a:solidFill>
                  <a:schemeClr val="tx2"/>
                </a:solidFill>
                <a:latin typeface="Arial"/>
                <a:cs typeface="Arial"/>
              </a:rPr>
              <a:t>UNIFIED </a:t>
            </a:r>
            <a:r>
              <a:rPr lang="en-GB" b="1" spc="75" dirty="0">
                <a:solidFill>
                  <a:schemeClr val="tx2"/>
                </a:solidFill>
                <a:latin typeface="Arial"/>
                <a:cs typeface="Arial"/>
              </a:rPr>
              <a:t>LIGHT-SOUND </a:t>
            </a:r>
            <a:r>
              <a:rPr lang="en-GB" b="1" spc="75" dirty="0" smtClean="0">
                <a:solidFill>
                  <a:schemeClr val="tx2"/>
                </a:solidFill>
                <a:latin typeface="Arial"/>
                <a:cs typeface="Arial"/>
              </a:rPr>
              <a:t>FIELD (ULSF): </a:t>
            </a:r>
          </a:p>
          <a:p>
            <a:pPr marL="12700" marR="5080" algn="ctr">
              <a:lnSpc>
                <a:spcPct val="150000"/>
              </a:lnSpc>
              <a:spcBef>
                <a:spcPts val="100"/>
              </a:spcBef>
            </a:pPr>
            <a:r>
              <a:rPr lang="en-GB" sz="1400" b="1" spc="75" dirty="0" smtClean="0">
                <a:solidFill>
                  <a:schemeClr val="tx2"/>
                </a:solidFill>
                <a:latin typeface="Arial"/>
                <a:cs typeface="Arial"/>
              </a:rPr>
              <a:t>INNOVATIVE TECHNOLOGY</a:t>
            </a:r>
            <a:r>
              <a:rPr lang="en-US" sz="1400" b="1" spc="75" dirty="0" smtClean="0">
                <a:solidFill>
                  <a:schemeClr val="tx2"/>
                </a:solidFill>
                <a:latin typeface="Arial"/>
                <a:cs typeface="Arial"/>
              </a:rPr>
              <a:t> </a:t>
            </a:r>
            <a:r>
              <a:rPr lang="en-US" sz="1400" b="1" spc="75" dirty="0" smtClean="0">
                <a:solidFill>
                  <a:schemeClr val="tx2"/>
                </a:solidFill>
                <a:latin typeface="Arial"/>
                <a:cs typeface="Arial"/>
              </a:rPr>
              <a:t>FOR </a:t>
            </a:r>
          </a:p>
          <a:p>
            <a:pPr marL="12700" marR="5080" algn="ctr">
              <a:lnSpc>
                <a:spcPct val="127899"/>
              </a:lnSpc>
              <a:spcBef>
                <a:spcPts val="100"/>
              </a:spcBef>
            </a:pPr>
            <a:r>
              <a:rPr lang="en-US" sz="1400" b="1" spc="75" dirty="0" smtClean="0">
                <a:solidFill>
                  <a:schemeClr val="tx2"/>
                </a:solidFill>
                <a:latin typeface="Arial"/>
                <a:cs typeface="Arial"/>
              </a:rPr>
              <a:t>WATER DISINFECTION </a:t>
            </a:r>
            <a:r>
              <a:rPr lang="en-GB" sz="1400" spc="50" dirty="0" smtClean="0">
                <a:solidFill>
                  <a:schemeClr val="tx2"/>
                </a:solidFill>
              </a:rPr>
              <a:t> </a:t>
            </a:r>
            <a:endParaRPr sz="1400" dirty="0">
              <a:solidFill>
                <a:schemeClr val="tx2"/>
              </a:solidFill>
              <a:latin typeface="Arial"/>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4598" y="152860"/>
            <a:ext cx="4420901" cy="197490"/>
          </a:xfrm>
          <a:prstGeom prst="rect">
            <a:avLst/>
          </a:prstGeom>
        </p:spPr>
        <p:txBody>
          <a:bodyPr vert="horz" wrap="square" lIns="0" tIns="12700" rIns="0" bIns="0" rtlCol="0">
            <a:spAutoFit/>
          </a:bodyPr>
          <a:lstStyle/>
          <a:p>
            <a:pPr marL="12700">
              <a:lnSpc>
                <a:spcPct val="100000"/>
              </a:lnSpc>
              <a:spcBef>
                <a:spcPts val="100"/>
              </a:spcBef>
            </a:pPr>
            <a:r>
              <a:rPr lang="en-GB" sz="1200" dirty="0">
                <a:solidFill>
                  <a:schemeClr val="tx2"/>
                </a:solidFill>
              </a:rPr>
              <a:t>APPLICATIONS OF </a:t>
            </a:r>
            <a:r>
              <a:rPr lang="en-GB" sz="1200" dirty="0" smtClean="0">
                <a:solidFill>
                  <a:schemeClr val="tx2"/>
                </a:solidFill>
              </a:rPr>
              <a:t>USLF </a:t>
            </a:r>
            <a:r>
              <a:rPr lang="en-GB" sz="1200" dirty="0">
                <a:solidFill>
                  <a:schemeClr val="tx2"/>
                </a:solidFill>
              </a:rPr>
              <a:t>TECHNOLOGY IN WATER</a:t>
            </a:r>
          </a:p>
        </p:txBody>
      </p:sp>
      <p:grpSp>
        <p:nvGrpSpPr>
          <p:cNvPr id="3" name="object 3"/>
          <p:cNvGrpSpPr/>
          <p:nvPr/>
        </p:nvGrpSpPr>
        <p:grpSpPr>
          <a:xfrm>
            <a:off x="250536" y="375391"/>
            <a:ext cx="328930" cy="82550"/>
            <a:chOff x="291176" y="522711"/>
            <a:chExt cx="328930" cy="82550"/>
          </a:xfrm>
        </p:grpSpPr>
        <p:sp>
          <p:nvSpPr>
            <p:cNvPr id="4" name="object 4"/>
            <p:cNvSpPr/>
            <p:nvPr/>
          </p:nvSpPr>
          <p:spPr>
            <a:xfrm>
              <a:off x="295375" y="561995"/>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5" name="object 5"/>
            <p:cNvSpPr/>
            <p:nvPr/>
          </p:nvSpPr>
          <p:spPr>
            <a:xfrm>
              <a:off x="291176" y="535495"/>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6" name="object 6"/>
            <p:cNvSpPr/>
            <p:nvPr/>
          </p:nvSpPr>
          <p:spPr>
            <a:xfrm>
              <a:off x="465042" y="52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7" name="object 7"/>
          <p:cNvSpPr txBox="1"/>
          <p:nvPr/>
        </p:nvSpPr>
        <p:spPr>
          <a:xfrm>
            <a:off x="720339" y="814196"/>
            <a:ext cx="2086351" cy="665567"/>
          </a:xfrm>
          <a:prstGeom prst="rect">
            <a:avLst/>
          </a:prstGeom>
        </p:spPr>
        <p:txBody>
          <a:bodyPr vert="horz" wrap="square" lIns="0" tIns="11430" rIns="0" bIns="0" rtlCol="0">
            <a:spAutoFit/>
          </a:bodyPr>
          <a:lstStyle/>
          <a:p>
            <a:pPr marL="12700">
              <a:lnSpc>
                <a:spcPct val="100000"/>
              </a:lnSpc>
              <a:spcBef>
                <a:spcPts val="90"/>
              </a:spcBef>
            </a:pPr>
            <a:endParaRPr lang="en-GB" sz="700" b="1" spc="135" dirty="0" smtClean="0">
              <a:solidFill>
                <a:srgbClr val="005A9E"/>
              </a:solidFill>
              <a:latin typeface="Cambria"/>
              <a:cs typeface="Cambria"/>
            </a:endParaRPr>
          </a:p>
          <a:p>
            <a:pPr marL="12700">
              <a:lnSpc>
                <a:spcPct val="100000"/>
              </a:lnSpc>
              <a:spcBef>
                <a:spcPts val="90"/>
              </a:spcBef>
            </a:pPr>
            <a:r>
              <a:rPr lang="en-US" sz="1100" dirty="0">
                <a:solidFill>
                  <a:schemeClr val="tx2"/>
                </a:solidFill>
                <a:latin typeface="Arial"/>
                <a:ea typeface="+mj-ea"/>
                <a:cs typeface="Arial"/>
              </a:rPr>
              <a:t>Plants for the disinfection of</a:t>
            </a:r>
          </a:p>
          <a:p>
            <a:pPr marL="12700">
              <a:lnSpc>
                <a:spcPct val="100000"/>
              </a:lnSpc>
              <a:spcBef>
                <a:spcPts val="90"/>
              </a:spcBef>
            </a:pPr>
            <a:r>
              <a:rPr lang="en-US" sz="1100" b="1" dirty="0">
                <a:solidFill>
                  <a:schemeClr val="tx2"/>
                </a:solidFill>
                <a:latin typeface="Arial"/>
                <a:ea typeface="+mj-ea"/>
                <a:cs typeface="Arial"/>
              </a:rPr>
              <a:t>drinking water </a:t>
            </a:r>
            <a:r>
              <a:rPr lang="en-US" sz="1100" dirty="0">
                <a:solidFill>
                  <a:schemeClr val="tx2"/>
                </a:solidFill>
                <a:latin typeface="Arial"/>
                <a:ea typeface="+mj-ea"/>
                <a:cs typeface="Arial"/>
              </a:rPr>
              <a:t>with a </a:t>
            </a:r>
          </a:p>
          <a:p>
            <a:pPr marL="12700">
              <a:lnSpc>
                <a:spcPct val="100000"/>
              </a:lnSpc>
              <a:spcBef>
                <a:spcPts val="90"/>
              </a:spcBef>
            </a:pPr>
            <a:r>
              <a:rPr lang="en-US" sz="1100" dirty="0">
                <a:solidFill>
                  <a:schemeClr val="tx2"/>
                </a:solidFill>
                <a:latin typeface="Arial"/>
                <a:ea typeface="+mj-ea"/>
                <a:cs typeface="Arial"/>
              </a:rPr>
              <a:t>capacity of 1 to 2500  m3/hour</a:t>
            </a:r>
            <a:endParaRPr sz="1100" dirty="0">
              <a:solidFill>
                <a:schemeClr val="tx2"/>
              </a:solidFill>
              <a:latin typeface="Arial"/>
              <a:ea typeface="+mj-ea"/>
              <a:cs typeface="Arial"/>
            </a:endParaRPr>
          </a:p>
        </p:txBody>
      </p:sp>
      <p:sp>
        <p:nvSpPr>
          <p:cNvPr id="8" name="object 8"/>
          <p:cNvSpPr txBox="1"/>
          <p:nvPr/>
        </p:nvSpPr>
        <p:spPr>
          <a:xfrm>
            <a:off x="3259495" y="774612"/>
            <a:ext cx="2823803" cy="668757"/>
          </a:xfrm>
          <a:prstGeom prst="rect">
            <a:avLst/>
          </a:prstGeom>
        </p:spPr>
        <p:txBody>
          <a:bodyPr vert="horz" wrap="square" lIns="0" tIns="11430" rIns="0" bIns="0" rtlCol="0">
            <a:spAutoFit/>
          </a:bodyPr>
          <a:lstStyle/>
          <a:p>
            <a:pPr marL="12700" marR="362585">
              <a:lnSpc>
                <a:spcPct val="100000"/>
              </a:lnSpc>
              <a:spcBef>
                <a:spcPts val="90"/>
              </a:spcBef>
            </a:pPr>
            <a:endParaRPr lang="en-GB" sz="700" b="1" spc="135" dirty="0" smtClean="0">
              <a:solidFill>
                <a:srgbClr val="005A9E"/>
              </a:solidFill>
              <a:latin typeface="Cambria"/>
              <a:cs typeface="Cambria"/>
            </a:endParaRPr>
          </a:p>
          <a:p>
            <a:pPr marL="12700" marR="362585">
              <a:spcBef>
                <a:spcPts val="90"/>
              </a:spcBef>
            </a:pPr>
            <a:r>
              <a:rPr lang="en-US" sz="1100" dirty="0">
                <a:solidFill>
                  <a:schemeClr val="tx2"/>
                </a:solidFill>
                <a:latin typeface="Arial"/>
                <a:ea typeface="+mj-ea"/>
                <a:cs typeface="Arial"/>
              </a:rPr>
              <a:t>Used for disinfection of </a:t>
            </a:r>
            <a:r>
              <a:rPr lang="en-US" sz="1100" b="1" dirty="0" smtClean="0">
                <a:solidFill>
                  <a:schemeClr val="tx2"/>
                </a:solidFill>
                <a:latin typeface="Arial"/>
                <a:ea typeface="+mj-ea"/>
                <a:cs typeface="Arial"/>
              </a:rPr>
              <a:t>large</a:t>
            </a:r>
            <a:r>
              <a:rPr lang="ru-RU" sz="1100" dirty="0">
                <a:solidFill>
                  <a:schemeClr val="tx2"/>
                </a:solidFill>
                <a:latin typeface="Arial"/>
                <a:ea typeface="+mj-ea"/>
                <a:cs typeface="Arial"/>
              </a:rPr>
              <a:t> </a:t>
            </a:r>
            <a:r>
              <a:rPr lang="en-US" sz="1100" b="1" dirty="0" smtClean="0">
                <a:solidFill>
                  <a:schemeClr val="tx2"/>
                </a:solidFill>
                <a:latin typeface="Arial"/>
                <a:ea typeface="+mj-ea"/>
                <a:cs typeface="Arial"/>
              </a:rPr>
              <a:t>volumes</a:t>
            </a:r>
            <a:r>
              <a:rPr lang="en-US" sz="1100" dirty="0" smtClean="0">
                <a:solidFill>
                  <a:schemeClr val="tx2"/>
                </a:solidFill>
                <a:latin typeface="Arial"/>
                <a:ea typeface="+mj-ea"/>
                <a:cs typeface="Arial"/>
              </a:rPr>
              <a:t> </a:t>
            </a:r>
            <a:r>
              <a:rPr lang="en-US" sz="1100" dirty="0">
                <a:solidFill>
                  <a:schemeClr val="tx2"/>
                </a:solidFill>
                <a:latin typeface="Arial"/>
                <a:ea typeface="+mj-ea"/>
                <a:cs typeface="Arial"/>
              </a:rPr>
              <a:t>of wastewater at large </a:t>
            </a:r>
            <a:r>
              <a:rPr lang="en-US" sz="1100" b="1" dirty="0">
                <a:solidFill>
                  <a:schemeClr val="tx2"/>
                </a:solidFill>
                <a:latin typeface="Arial"/>
                <a:ea typeface="+mj-ea"/>
                <a:cs typeface="Arial"/>
              </a:rPr>
              <a:t>wastewater </a:t>
            </a:r>
            <a:r>
              <a:rPr lang="en-US" sz="1100" dirty="0">
                <a:solidFill>
                  <a:schemeClr val="tx2"/>
                </a:solidFill>
                <a:latin typeface="Arial"/>
                <a:ea typeface="+mj-ea"/>
                <a:cs typeface="Arial"/>
              </a:rPr>
              <a:t>facilities in cities and industrial enterprises</a:t>
            </a:r>
            <a:endParaRPr sz="1100" dirty="0">
              <a:solidFill>
                <a:schemeClr val="tx2"/>
              </a:solidFill>
              <a:latin typeface="Arial"/>
              <a:ea typeface="+mj-ea"/>
              <a:cs typeface="Arial"/>
            </a:endParaRPr>
          </a:p>
        </p:txBody>
      </p:sp>
      <p:sp>
        <p:nvSpPr>
          <p:cNvPr id="10" name="object 10"/>
          <p:cNvSpPr txBox="1"/>
          <p:nvPr/>
        </p:nvSpPr>
        <p:spPr>
          <a:xfrm>
            <a:off x="214066" y="2125668"/>
            <a:ext cx="2786346" cy="860492"/>
          </a:xfrm>
          <a:prstGeom prst="rect">
            <a:avLst/>
          </a:prstGeom>
        </p:spPr>
        <p:txBody>
          <a:bodyPr vert="horz" wrap="square" lIns="0" tIns="11430" rIns="0" bIns="0" rtlCol="0">
            <a:spAutoFit/>
          </a:bodyPr>
          <a:lstStyle/>
          <a:p>
            <a:pPr marL="12700">
              <a:spcBef>
                <a:spcPts val="90"/>
              </a:spcBef>
            </a:pPr>
            <a:r>
              <a:rPr lang="en-GB" sz="950" b="1" spc="135" dirty="0" smtClean="0">
                <a:solidFill>
                  <a:srgbClr val="005A9E"/>
                </a:solidFill>
                <a:latin typeface="Cambria"/>
                <a:cs typeface="Cambria"/>
              </a:rPr>
              <a:t>          </a:t>
            </a:r>
            <a:endParaRPr lang="en-GB" sz="700" b="1" spc="135" dirty="0">
              <a:solidFill>
                <a:srgbClr val="005A9E"/>
              </a:solidFill>
              <a:latin typeface="Cambria"/>
              <a:cs typeface="Cambria"/>
            </a:endParaRPr>
          </a:p>
          <a:p>
            <a:pPr marL="432434">
              <a:lnSpc>
                <a:spcPct val="100000"/>
              </a:lnSpc>
              <a:spcBef>
                <a:spcPts val="90"/>
              </a:spcBef>
            </a:pPr>
            <a:r>
              <a:rPr lang="en-US" sz="1100" dirty="0">
                <a:solidFill>
                  <a:schemeClr val="tx2"/>
                </a:solidFill>
                <a:latin typeface="Arial"/>
                <a:ea typeface="+mj-ea"/>
                <a:cs typeface="Arial"/>
              </a:rPr>
              <a:t>Decontamination plants  </a:t>
            </a:r>
            <a:endParaRPr lang="ru-RU" sz="1100" dirty="0" smtClean="0">
              <a:solidFill>
                <a:schemeClr val="tx2"/>
              </a:solidFill>
              <a:latin typeface="Arial"/>
              <a:ea typeface="+mj-ea"/>
              <a:cs typeface="Arial"/>
            </a:endParaRPr>
          </a:p>
          <a:p>
            <a:pPr marL="432434">
              <a:lnSpc>
                <a:spcPct val="100000"/>
              </a:lnSpc>
              <a:spcBef>
                <a:spcPts val="90"/>
              </a:spcBef>
            </a:pPr>
            <a:r>
              <a:rPr lang="en-US" sz="1100" dirty="0" smtClean="0">
                <a:solidFill>
                  <a:schemeClr val="tx2"/>
                </a:solidFill>
                <a:latin typeface="Arial"/>
                <a:ea typeface="+mj-ea"/>
                <a:cs typeface="Arial"/>
              </a:rPr>
              <a:t>wastewater </a:t>
            </a:r>
            <a:r>
              <a:rPr lang="en-US" sz="1100" dirty="0">
                <a:solidFill>
                  <a:schemeClr val="tx2"/>
                </a:solidFill>
                <a:latin typeface="Arial"/>
                <a:ea typeface="+mj-ea"/>
                <a:cs typeface="Arial"/>
              </a:rPr>
              <a:t>for </a:t>
            </a:r>
            <a:r>
              <a:rPr lang="en-US" sz="1100" b="1" dirty="0" smtClean="0">
                <a:solidFill>
                  <a:schemeClr val="tx2"/>
                </a:solidFill>
                <a:latin typeface="Arial"/>
                <a:ea typeface="+mj-ea"/>
                <a:cs typeface="Arial"/>
              </a:rPr>
              <a:t>sewage </a:t>
            </a:r>
            <a:r>
              <a:rPr lang="en-US" sz="1100" b="1" dirty="0">
                <a:solidFill>
                  <a:schemeClr val="tx2"/>
                </a:solidFill>
                <a:latin typeface="Arial"/>
                <a:ea typeface="+mj-ea"/>
                <a:cs typeface="Arial"/>
              </a:rPr>
              <a:t>treatment </a:t>
            </a:r>
            <a:r>
              <a:rPr lang="en-US" sz="1100" dirty="0">
                <a:solidFill>
                  <a:schemeClr val="tx2"/>
                </a:solidFill>
                <a:latin typeface="Arial"/>
                <a:ea typeface="+mj-ea"/>
                <a:cs typeface="Arial"/>
              </a:rPr>
              <a:t>plants of settlements and industrial enterprises</a:t>
            </a:r>
            <a:endParaRPr sz="1100" dirty="0">
              <a:solidFill>
                <a:schemeClr val="tx2"/>
              </a:solidFill>
              <a:latin typeface="Arial"/>
              <a:ea typeface="+mj-ea"/>
              <a:cs typeface="Arial"/>
            </a:endParaRPr>
          </a:p>
        </p:txBody>
      </p:sp>
      <p:sp>
        <p:nvSpPr>
          <p:cNvPr id="11" name="object 11"/>
          <p:cNvSpPr txBox="1"/>
          <p:nvPr/>
        </p:nvSpPr>
        <p:spPr>
          <a:xfrm>
            <a:off x="3173341" y="2167141"/>
            <a:ext cx="2722732" cy="639919"/>
          </a:xfrm>
          <a:prstGeom prst="rect">
            <a:avLst/>
          </a:prstGeom>
        </p:spPr>
        <p:txBody>
          <a:bodyPr vert="horz" wrap="square" lIns="0" tIns="11430" rIns="0" bIns="0" rtlCol="0">
            <a:spAutoFit/>
          </a:bodyPr>
          <a:lstStyle/>
          <a:p>
            <a:pPr marL="12700">
              <a:lnSpc>
                <a:spcPct val="100000"/>
              </a:lnSpc>
              <a:spcBef>
                <a:spcPts val="90"/>
              </a:spcBef>
            </a:pPr>
            <a:endParaRPr lang="en-GB" sz="700" b="1" spc="135" dirty="0">
              <a:solidFill>
                <a:srgbClr val="005A9E"/>
              </a:solidFill>
              <a:latin typeface="Cambria"/>
              <a:cs typeface="Cambria"/>
            </a:endParaRPr>
          </a:p>
          <a:p>
            <a:pPr marL="12700">
              <a:lnSpc>
                <a:spcPct val="100000"/>
              </a:lnSpc>
              <a:spcBef>
                <a:spcPts val="90"/>
              </a:spcBef>
            </a:pPr>
            <a:r>
              <a:rPr lang="en-US" sz="1100" dirty="0">
                <a:solidFill>
                  <a:schemeClr val="tx2"/>
                </a:solidFill>
                <a:latin typeface="Arial"/>
                <a:ea typeface="+mj-ea"/>
                <a:cs typeface="Arial"/>
              </a:rPr>
              <a:t>Disinfection of water with our installations can significantly </a:t>
            </a:r>
            <a:r>
              <a:rPr lang="en-US" sz="1100" b="1" dirty="0">
                <a:solidFill>
                  <a:schemeClr val="tx2"/>
                </a:solidFill>
                <a:latin typeface="Arial"/>
                <a:ea typeface="+mj-ea"/>
                <a:cs typeface="Arial"/>
              </a:rPr>
              <a:t>reduce </a:t>
            </a:r>
            <a:r>
              <a:rPr lang="en-US" sz="1100" dirty="0">
                <a:solidFill>
                  <a:schemeClr val="tx2"/>
                </a:solidFill>
                <a:latin typeface="Arial"/>
                <a:ea typeface="+mj-ea"/>
                <a:cs typeface="Arial"/>
              </a:rPr>
              <a:t>the use of </a:t>
            </a:r>
            <a:r>
              <a:rPr lang="en-US" sz="1100" b="1" dirty="0" smtClean="0">
                <a:solidFill>
                  <a:schemeClr val="tx2"/>
                </a:solidFill>
                <a:latin typeface="Arial"/>
                <a:ea typeface="+mj-ea"/>
                <a:cs typeface="Arial"/>
              </a:rPr>
              <a:t>chlorine-containing </a:t>
            </a:r>
            <a:r>
              <a:rPr lang="en-US" sz="1100" b="1" dirty="0">
                <a:solidFill>
                  <a:schemeClr val="tx2"/>
                </a:solidFill>
                <a:latin typeface="Arial"/>
                <a:ea typeface="+mj-ea"/>
                <a:cs typeface="Arial"/>
              </a:rPr>
              <a:t>reagents</a:t>
            </a:r>
            <a:endParaRPr lang="ru-RU" sz="1100" b="1" dirty="0">
              <a:solidFill>
                <a:schemeClr val="tx2"/>
              </a:solidFill>
              <a:latin typeface="Arial"/>
              <a:ea typeface="+mj-ea"/>
              <a:cs typeface="Arial"/>
            </a:endParaRPr>
          </a:p>
        </p:txBody>
      </p:sp>
      <p:grpSp>
        <p:nvGrpSpPr>
          <p:cNvPr id="13" name="object 13"/>
          <p:cNvGrpSpPr/>
          <p:nvPr/>
        </p:nvGrpSpPr>
        <p:grpSpPr>
          <a:xfrm>
            <a:off x="2730063" y="2045363"/>
            <a:ext cx="381371" cy="454650"/>
            <a:chOff x="2066936" y="2015985"/>
            <a:chExt cx="371475" cy="317500"/>
          </a:xfrm>
        </p:grpSpPr>
        <p:sp>
          <p:nvSpPr>
            <p:cNvPr id="14" name="object 14"/>
            <p:cNvSpPr/>
            <p:nvPr/>
          </p:nvSpPr>
          <p:spPr>
            <a:xfrm>
              <a:off x="2066941" y="2015985"/>
              <a:ext cx="371475" cy="230504"/>
            </a:xfrm>
            <a:custGeom>
              <a:avLst/>
              <a:gdLst/>
              <a:ahLst/>
              <a:cxnLst/>
              <a:rect l="l" t="t" r="r" b="b"/>
              <a:pathLst>
                <a:path w="371475" h="230505">
                  <a:moveTo>
                    <a:pt x="346259" y="210210"/>
                  </a:moveTo>
                  <a:lnTo>
                    <a:pt x="323481" y="210210"/>
                  </a:lnTo>
                  <a:lnTo>
                    <a:pt x="334314" y="218770"/>
                  </a:lnTo>
                  <a:lnTo>
                    <a:pt x="368287" y="230479"/>
                  </a:lnTo>
                  <a:lnTo>
                    <a:pt x="371271" y="227228"/>
                  </a:lnTo>
                  <a:lnTo>
                    <a:pt x="371271" y="215531"/>
                  </a:lnTo>
                  <a:lnTo>
                    <a:pt x="357136" y="215531"/>
                  </a:lnTo>
                  <a:lnTo>
                    <a:pt x="351320" y="214210"/>
                  </a:lnTo>
                  <a:lnTo>
                    <a:pt x="346259" y="210210"/>
                  </a:lnTo>
                  <a:close/>
                </a:path>
                <a:path w="371475" h="230505">
                  <a:moveTo>
                    <a:pt x="368109" y="75450"/>
                  </a:moveTo>
                  <a:lnTo>
                    <a:pt x="3162" y="75450"/>
                  </a:lnTo>
                  <a:lnTo>
                    <a:pt x="0" y="78613"/>
                  </a:lnTo>
                  <a:lnTo>
                    <a:pt x="72" y="204812"/>
                  </a:lnTo>
                  <a:lnTo>
                    <a:pt x="215" y="207264"/>
                  </a:lnTo>
                  <a:lnTo>
                    <a:pt x="3302" y="210210"/>
                  </a:lnTo>
                  <a:lnTo>
                    <a:pt x="17360" y="210210"/>
                  </a:lnTo>
                  <a:lnTo>
                    <a:pt x="28194" y="218770"/>
                  </a:lnTo>
                  <a:lnTo>
                    <a:pt x="33622" y="222884"/>
                  </a:lnTo>
                  <a:lnTo>
                    <a:pt x="40006" y="226623"/>
                  </a:lnTo>
                  <a:lnTo>
                    <a:pt x="47955" y="229341"/>
                  </a:lnTo>
                  <a:lnTo>
                    <a:pt x="58077" y="230390"/>
                  </a:lnTo>
                  <a:lnTo>
                    <a:pt x="68198" y="229341"/>
                  </a:lnTo>
                  <a:lnTo>
                    <a:pt x="76149" y="226623"/>
                  </a:lnTo>
                  <a:lnTo>
                    <a:pt x="82605" y="222832"/>
                  </a:lnTo>
                  <a:lnTo>
                    <a:pt x="87972" y="218770"/>
                  </a:lnTo>
                  <a:lnTo>
                    <a:pt x="91151" y="216255"/>
                  </a:lnTo>
                  <a:lnTo>
                    <a:pt x="47777" y="216255"/>
                  </a:lnTo>
                  <a:lnTo>
                    <a:pt x="29362" y="201714"/>
                  </a:lnTo>
                  <a:lnTo>
                    <a:pt x="14122" y="196583"/>
                  </a:lnTo>
                  <a:lnTo>
                    <a:pt x="14122" y="89573"/>
                  </a:lnTo>
                  <a:lnTo>
                    <a:pt x="371271" y="89573"/>
                  </a:lnTo>
                  <a:lnTo>
                    <a:pt x="371271" y="78613"/>
                  </a:lnTo>
                  <a:lnTo>
                    <a:pt x="368109" y="75450"/>
                  </a:lnTo>
                  <a:close/>
                </a:path>
                <a:path w="371475" h="230505">
                  <a:moveTo>
                    <a:pt x="142171" y="210210"/>
                  </a:moveTo>
                  <a:lnTo>
                    <a:pt x="119392" y="210210"/>
                  </a:lnTo>
                  <a:lnTo>
                    <a:pt x="130225" y="218770"/>
                  </a:lnTo>
                  <a:lnTo>
                    <a:pt x="135661" y="222884"/>
                  </a:lnTo>
                  <a:lnTo>
                    <a:pt x="142049" y="226623"/>
                  </a:lnTo>
                  <a:lnTo>
                    <a:pt x="149999" y="229341"/>
                  </a:lnTo>
                  <a:lnTo>
                    <a:pt x="160121" y="230390"/>
                  </a:lnTo>
                  <a:lnTo>
                    <a:pt x="170236" y="229341"/>
                  </a:lnTo>
                  <a:lnTo>
                    <a:pt x="178182" y="226623"/>
                  </a:lnTo>
                  <a:lnTo>
                    <a:pt x="184637" y="222832"/>
                  </a:lnTo>
                  <a:lnTo>
                    <a:pt x="190004" y="218770"/>
                  </a:lnTo>
                  <a:lnTo>
                    <a:pt x="193187" y="216255"/>
                  </a:lnTo>
                  <a:lnTo>
                    <a:pt x="149821" y="216255"/>
                  </a:lnTo>
                  <a:lnTo>
                    <a:pt x="142171" y="210210"/>
                  </a:lnTo>
                  <a:close/>
                </a:path>
                <a:path w="371475" h="230505">
                  <a:moveTo>
                    <a:pt x="244211" y="210210"/>
                  </a:moveTo>
                  <a:lnTo>
                    <a:pt x="221437" y="210210"/>
                  </a:lnTo>
                  <a:lnTo>
                    <a:pt x="232270" y="218770"/>
                  </a:lnTo>
                  <a:lnTo>
                    <a:pt x="237705" y="222884"/>
                  </a:lnTo>
                  <a:lnTo>
                    <a:pt x="244092" y="226623"/>
                  </a:lnTo>
                  <a:lnTo>
                    <a:pt x="252038" y="229341"/>
                  </a:lnTo>
                  <a:lnTo>
                    <a:pt x="262153" y="230390"/>
                  </a:lnTo>
                  <a:lnTo>
                    <a:pt x="272275" y="229341"/>
                  </a:lnTo>
                  <a:lnTo>
                    <a:pt x="280225" y="226623"/>
                  </a:lnTo>
                  <a:lnTo>
                    <a:pt x="286682" y="222832"/>
                  </a:lnTo>
                  <a:lnTo>
                    <a:pt x="292049" y="218770"/>
                  </a:lnTo>
                  <a:lnTo>
                    <a:pt x="295231" y="216255"/>
                  </a:lnTo>
                  <a:lnTo>
                    <a:pt x="251853" y="216255"/>
                  </a:lnTo>
                  <a:lnTo>
                    <a:pt x="244211" y="210210"/>
                  </a:lnTo>
                  <a:close/>
                </a:path>
                <a:path w="371475" h="230505">
                  <a:moveTo>
                    <a:pt x="109093" y="196075"/>
                  </a:moveTo>
                  <a:lnTo>
                    <a:pt x="68376" y="216255"/>
                  </a:lnTo>
                  <a:lnTo>
                    <a:pt x="91151" y="216255"/>
                  </a:lnTo>
                  <a:lnTo>
                    <a:pt x="98793" y="210210"/>
                  </a:lnTo>
                  <a:lnTo>
                    <a:pt x="142171" y="210210"/>
                  </a:lnTo>
                  <a:lnTo>
                    <a:pt x="138988" y="207695"/>
                  </a:lnTo>
                  <a:lnTo>
                    <a:pt x="133530" y="203568"/>
                  </a:lnTo>
                  <a:lnTo>
                    <a:pt x="127165" y="199842"/>
                  </a:lnTo>
                  <a:lnTo>
                    <a:pt x="119214" y="197124"/>
                  </a:lnTo>
                  <a:lnTo>
                    <a:pt x="109093" y="196075"/>
                  </a:lnTo>
                  <a:close/>
                </a:path>
                <a:path w="371475" h="230505">
                  <a:moveTo>
                    <a:pt x="201053" y="89573"/>
                  </a:moveTo>
                  <a:lnTo>
                    <a:pt x="186918" y="89573"/>
                  </a:lnTo>
                  <a:lnTo>
                    <a:pt x="186918" y="203415"/>
                  </a:lnTo>
                  <a:lnTo>
                    <a:pt x="184886" y="204812"/>
                  </a:lnTo>
                  <a:lnTo>
                    <a:pt x="170408" y="216255"/>
                  </a:lnTo>
                  <a:lnTo>
                    <a:pt x="193187" y="216255"/>
                  </a:lnTo>
                  <a:lnTo>
                    <a:pt x="200837" y="210210"/>
                  </a:lnTo>
                  <a:lnTo>
                    <a:pt x="244211" y="210210"/>
                  </a:lnTo>
                  <a:lnTo>
                    <a:pt x="221180" y="197116"/>
                  </a:lnTo>
                  <a:lnTo>
                    <a:pt x="201053" y="197116"/>
                  </a:lnTo>
                  <a:lnTo>
                    <a:pt x="201053" y="179654"/>
                  </a:lnTo>
                  <a:lnTo>
                    <a:pt x="311200" y="179654"/>
                  </a:lnTo>
                  <a:lnTo>
                    <a:pt x="311200" y="165531"/>
                  </a:lnTo>
                  <a:lnTo>
                    <a:pt x="201053" y="165531"/>
                  </a:lnTo>
                  <a:lnTo>
                    <a:pt x="201053" y="134683"/>
                  </a:lnTo>
                  <a:lnTo>
                    <a:pt x="311200" y="134683"/>
                  </a:lnTo>
                  <a:lnTo>
                    <a:pt x="311200" y="120548"/>
                  </a:lnTo>
                  <a:lnTo>
                    <a:pt x="201053" y="120548"/>
                  </a:lnTo>
                  <a:lnTo>
                    <a:pt x="201053" y="89573"/>
                  </a:lnTo>
                  <a:close/>
                </a:path>
                <a:path w="371475" h="230505">
                  <a:moveTo>
                    <a:pt x="311200" y="179654"/>
                  </a:moveTo>
                  <a:lnTo>
                    <a:pt x="297078" y="179654"/>
                  </a:lnTo>
                  <a:lnTo>
                    <a:pt x="297078" y="198983"/>
                  </a:lnTo>
                  <a:lnTo>
                    <a:pt x="291388" y="201282"/>
                  </a:lnTo>
                  <a:lnTo>
                    <a:pt x="272453" y="216255"/>
                  </a:lnTo>
                  <a:lnTo>
                    <a:pt x="295231" y="216255"/>
                  </a:lnTo>
                  <a:lnTo>
                    <a:pt x="302882" y="210210"/>
                  </a:lnTo>
                  <a:lnTo>
                    <a:pt x="346259" y="210210"/>
                  </a:lnTo>
                  <a:lnTo>
                    <a:pt x="313671" y="196126"/>
                  </a:lnTo>
                  <a:lnTo>
                    <a:pt x="311200" y="196126"/>
                  </a:lnTo>
                  <a:lnTo>
                    <a:pt x="311200" y="179654"/>
                  </a:lnTo>
                  <a:close/>
                </a:path>
                <a:path w="371475" h="230505">
                  <a:moveTo>
                    <a:pt x="371271" y="89573"/>
                  </a:moveTo>
                  <a:lnTo>
                    <a:pt x="357136" y="89573"/>
                  </a:lnTo>
                  <a:lnTo>
                    <a:pt x="357136" y="215531"/>
                  </a:lnTo>
                  <a:lnTo>
                    <a:pt x="371271" y="215531"/>
                  </a:lnTo>
                  <a:lnTo>
                    <a:pt x="371271" y="89573"/>
                  </a:lnTo>
                  <a:close/>
                </a:path>
                <a:path w="371475" h="230505">
                  <a:moveTo>
                    <a:pt x="211137" y="196075"/>
                  </a:moveTo>
                  <a:lnTo>
                    <a:pt x="207352" y="196075"/>
                  </a:lnTo>
                  <a:lnTo>
                    <a:pt x="204012" y="196456"/>
                  </a:lnTo>
                  <a:lnTo>
                    <a:pt x="201053" y="197116"/>
                  </a:lnTo>
                  <a:lnTo>
                    <a:pt x="221180" y="197116"/>
                  </a:lnTo>
                  <a:lnTo>
                    <a:pt x="211137" y="196075"/>
                  </a:lnTo>
                  <a:close/>
                </a:path>
                <a:path w="371475" h="230505">
                  <a:moveTo>
                    <a:pt x="313182" y="196075"/>
                  </a:moveTo>
                  <a:lnTo>
                    <a:pt x="312496" y="196075"/>
                  </a:lnTo>
                  <a:lnTo>
                    <a:pt x="311200" y="196126"/>
                  </a:lnTo>
                  <a:lnTo>
                    <a:pt x="313671" y="196126"/>
                  </a:lnTo>
                  <a:lnTo>
                    <a:pt x="313182" y="196075"/>
                  </a:lnTo>
                  <a:close/>
                </a:path>
                <a:path w="371475" h="230505">
                  <a:moveTo>
                    <a:pt x="311200" y="134683"/>
                  </a:moveTo>
                  <a:lnTo>
                    <a:pt x="297078" y="134683"/>
                  </a:lnTo>
                  <a:lnTo>
                    <a:pt x="297078" y="165531"/>
                  </a:lnTo>
                  <a:lnTo>
                    <a:pt x="311200" y="165531"/>
                  </a:lnTo>
                  <a:lnTo>
                    <a:pt x="311200" y="134683"/>
                  </a:lnTo>
                  <a:close/>
                </a:path>
                <a:path w="371475" h="230505">
                  <a:moveTo>
                    <a:pt x="311200" y="89573"/>
                  </a:moveTo>
                  <a:lnTo>
                    <a:pt x="297078" y="89573"/>
                  </a:lnTo>
                  <a:lnTo>
                    <a:pt x="297078" y="120548"/>
                  </a:lnTo>
                  <a:lnTo>
                    <a:pt x="311200" y="120548"/>
                  </a:lnTo>
                  <a:lnTo>
                    <a:pt x="311200" y="89573"/>
                  </a:lnTo>
                  <a:close/>
                </a:path>
                <a:path w="371475" h="230505">
                  <a:moveTo>
                    <a:pt x="226275" y="0"/>
                  </a:moveTo>
                  <a:lnTo>
                    <a:pt x="187337" y="25412"/>
                  </a:lnTo>
                  <a:lnTo>
                    <a:pt x="186918" y="75450"/>
                  </a:lnTo>
                  <a:lnTo>
                    <a:pt x="201053" y="75450"/>
                  </a:lnTo>
                  <a:lnTo>
                    <a:pt x="201141" y="33680"/>
                  </a:lnTo>
                  <a:lnTo>
                    <a:pt x="201549" y="28854"/>
                  </a:lnTo>
                  <a:lnTo>
                    <a:pt x="208813" y="17005"/>
                  </a:lnTo>
                  <a:lnTo>
                    <a:pt x="215760" y="13843"/>
                  </a:lnTo>
                  <a:lnTo>
                    <a:pt x="255096" y="13843"/>
                  </a:lnTo>
                  <a:lnTo>
                    <a:pt x="253365" y="11480"/>
                  </a:lnTo>
                  <a:lnTo>
                    <a:pt x="248666" y="6672"/>
                  </a:lnTo>
                  <a:lnTo>
                    <a:pt x="242568" y="3149"/>
                  </a:lnTo>
                  <a:lnTo>
                    <a:pt x="235096" y="922"/>
                  </a:lnTo>
                  <a:lnTo>
                    <a:pt x="226275" y="0"/>
                  </a:lnTo>
                  <a:close/>
                </a:path>
                <a:path w="371475" h="230505">
                  <a:moveTo>
                    <a:pt x="336423" y="0"/>
                  </a:moveTo>
                  <a:lnTo>
                    <a:pt x="297484" y="25412"/>
                  </a:lnTo>
                  <a:lnTo>
                    <a:pt x="297078" y="75450"/>
                  </a:lnTo>
                  <a:lnTo>
                    <a:pt x="311200" y="75450"/>
                  </a:lnTo>
                  <a:lnTo>
                    <a:pt x="311306" y="33680"/>
                  </a:lnTo>
                  <a:lnTo>
                    <a:pt x="311696" y="28854"/>
                  </a:lnTo>
                  <a:lnTo>
                    <a:pt x="318960" y="17005"/>
                  </a:lnTo>
                  <a:lnTo>
                    <a:pt x="325894" y="13843"/>
                  </a:lnTo>
                  <a:lnTo>
                    <a:pt x="365243" y="13843"/>
                  </a:lnTo>
                  <a:lnTo>
                    <a:pt x="363512" y="11480"/>
                  </a:lnTo>
                  <a:lnTo>
                    <a:pt x="358813" y="6672"/>
                  </a:lnTo>
                  <a:lnTo>
                    <a:pt x="352715" y="3149"/>
                  </a:lnTo>
                  <a:lnTo>
                    <a:pt x="345243" y="922"/>
                  </a:lnTo>
                  <a:lnTo>
                    <a:pt x="336423" y="0"/>
                  </a:lnTo>
                  <a:close/>
                </a:path>
                <a:path w="371475" h="230505">
                  <a:moveTo>
                    <a:pt x="255096" y="13843"/>
                  </a:moveTo>
                  <a:lnTo>
                    <a:pt x="215760" y="13843"/>
                  </a:lnTo>
                  <a:lnTo>
                    <a:pt x="231394" y="14274"/>
                  </a:lnTo>
                  <a:lnTo>
                    <a:pt x="238645" y="15379"/>
                  </a:lnTo>
                  <a:lnTo>
                    <a:pt x="245160" y="24091"/>
                  </a:lnTo>
                  <a:lnTo>
                    <a:pt x="243573" y="30276"/>
                  </a:lnTo>
                  <a:lnTo>
                    <a:pt x="242493" y="34023"/>
                  </a:lnTo>
                  <a:lnTo>
                    <a:pt x="244665" y="37934"/>
                  </a:lnTo>
                  <a:lnTo>
                    <a:pt x="252171" y="40081"/>
                  </a:lnTo>
                  <a:lnTo>
                    <a:pt x="256082" y="37909"/>
                  </a:lnTo>
                  <a:lnTo>
                    <a:pt x="257517" y="32867"/>
                  </a:lnTo>
                  <a:lnTo>
                    <a:pt x="260540" y="21272"/>
                  </a:lnTo>
                  <a:lnTo>
                    <a:pt x="255096" y="13843"/>
                  </a:lnTo>
                  <a:close/>
                </a:path>
                <a:path w="371475" h="230505">
                  <a:moveTo>
                    <a:pt x="365243" y="13843"/>
                  </a:moveTo>
                  <a:lnTo>
                    <a:pt x="325894" y="13843"/>
                  </a:lnTo>
                  <a:lnTo>
                    <a:pt x="341528" y="14274"/>
                  </a:lnTo>
                  <a:lnTo>
                    <a:pt x="348792" y="15379"/>
                  </a:lnTo>
                  <a:lnTo>
                    <a:pt x="355295" y="24091"/>
                  </a:lnTo>
                  <a:lnTo>
                    <a:pt x="353707" y="30276"/>
                  </a:lnTo>
                  <a:lnTo>
                    <a:pt x="352640" y="34023"/>
                  </a:lnTo>
                  <a:lnTo>
                    <a:pt x="354812" y="37934"/>
                  </a:lnTo>
                  <a:lnTo>
                    <a:pt x="362318" y="40081"/>
                  </a:lnTo>
                  <a:lnTo>
                    <a:pt x="366229" y="37909"/>
                  </a:lnTo>
                  <a:lnTo>
                    <a:pt x="367665" y="32867"/>
                  </a:lnTo>
                  <a:lnTo>
                    <a:pt x="370687" y="21272"/>
                  </a:lnTo>
                  <a:lnTo>
                    <a:pt x="365243" y="13843"/>
                  </a:lnTo>
                  <a:close/>
                </a:path>
              </a:pathLst>
            </a:custGeom>
            <a:solidFill>
              <a:srgbClr val="4B2E91"/>
            </a:solidFill>
          </p:spPr>
          <p:txBody>
            <a:bodyPr wrap="square" lIns="0" tIns="0" rIns="0" bIns="0" rtlCol="0"/>
            <a:lstStyle/>
            <a:p>
              <a:endParaRPr/>
            </a:p>
          </p:txBody>
        </p:sp>
        <p:sp>
          <p:nvSpPr>
            <p:cNvPr id="15" name="object 15"/>
            <p:cNvSpPr/>
            <p:nvPr/>
          </p:nvSpPr>
          <p:spPr>
            <a:xfrm>
              <a:off x="2066936" y="2255455"/>
              <a:ext cx="371475" cy="34925"/>
            </a:xfrm>
            <a:custGeom>
              <a:avLst/>
              <a:gdLst/>
              <a:ahLst/>
              <a:cxnLst/>
              <a:rect l="l" t="t" r="r" b="b"/>
              <a:pathLst>
                <a:path w="371475" h="34925">
                  <a:moveTo>
                    <a:pt x="313181" y="0"/>
                  </a:moveTo>
                  <a:lnTo>
                    <a:pt x="303060" y="1049"/>
                  </a:lnTo>
                  <a:lnTo>
                    <a:pt x="295109" y="3765"/>
                  </a:lnTo>
                  <a:lnTo>
                    <a:pt x="288721" y="7500"/>
                  </a:lnTo>
                  <a:lnTo>
                    <a:pt x="272465" y="20180"/>
                  </a:lnTo>
                  <a:lnTo>
                    <a:pt x="251866" y="20180"/>
                  </a:lnTo>
                  <a:lnTo>
                    <a:pt x="235597" y="7500"/>
                  </a:lnTo>
                  <a:lnTo>
                    <a:pt x="229209" y="3765"/>
                  </a:lnTo>
                  <a:lnTo>
                    <a:pt x="221259" y="1049"/>
                  </a:lnTo>
                  <a:lnTo>
                    <a:pt x="211137" y="0"/>
                  </a:lnTo>
                  <a:lnTo>
                    <a:pt x="201015" y="1049"/>
                  </a:lnTo>
                  <a:lnTo>
                    <a:pt x="193066" y="3765"/>
                  </a:lnTo>
                  <a:lnTo>
                    <a:pt x="186682" y="7500"/>
                  </a:lnTo>
                  <a:lnTo>
                    <a:pt x="170421" y="20180"/>
                  </a:lnTo>
                  <a:lnTo>
                    <a:pt x="149821" y="20180"/>
                  </a:lnTo>
                  <a:lnTo>
                    <a:pt x="133564" y="7506"/>
                  </a:lnTo>
                  <a:lnTo>
                    <a:pt x="127173" y="3767"/>
                  </a:lnTo>
                  <a:lnTo>
                    <a:pt x="119222" y="1049"/>
                  </a:lnTo>
                  <a:lnTo>
                    <a:pt x="109105" y="0"/>
                  </a:lnTo>
                  <a:lnTo>
                    <a:pt x="98983" y="1049"/>
                  </a:lnTo>
                  <a:lnTo>
                    <a:pt x="91033" y="3765"/>
                  </a:lnTo>
                  <a:lnTo>
                    <a:pt x="84645" y="7500"/>
                  </a:lnTo>
                  <a:lnTo>
                    <a:pt x="68376" y="20180"/>
                  </a:lnTo>
                  <a:lnTo>
                    <a:pt x="47790" y="20180"/>
                  </a:lnTo>
                  <a:lnTo>
                    <a:pt x="31521" y="7500"/>
                  </a:lnTo>
                  <a:lnTo>
                    <a:pt x="25133" y="3765"/>
                  </a:lnTo>
                  <a:lnTo>
                    <a:pt x="17183" y="1049"/>
                  </a:lnTo>
                  <a:lnTo>
                    <a:pt x="7061" y="0"/>
                  </a:lnTo>
                  <a:lnTo>
                    <a:pt x="3162" y="0"/>
                  </a:lnTo>
                  <a:lnTo>
                    <a:pt x="0" y="3162"/>
                  </a:lnTo>
                  <a:lnTo>
                    <a:pt x="0" y="10960"/>
                  </a:lnTo>
                  <a:lnTo>
                    <a:pt x="3162" y="14122"/>
                  </a:lnTo>
                  <a:lnTo>
                    <a:pt x="17360" y="14122"/>
                  </a:lnTo>
                  <a:lnTo>
                    <a:pt x="33629" y="26803"/>
                  </a:lnTo>
                  <a:lnTo>
                    <a:pt x="40017" y="30543"/>
                  </a:lnTo>
                  <a:lnTo>
                    <a:pt x="47967" y="33264"/>
                  </a:lnTo>
                  <a:lnTo>
                    <a:pt x="58089" y="34315"/>
                  </a:lnTo>
                  <a:lnTo>
                    <a:pt x="68204" y="33264"/>
                  </a:lnTo>
                  <a:lnTo>
                    <a:pt x="76150" y="30543"/>
                  </a:lnTo>
                  <a:lnTo>
                    <a:pt x="82537" y="26803"/>
                  </a:lnTo>
                  <a:lnTo>
                    <a:pt x="98805" y="14122"/>
                  </a:lnTo>
                  <a:lnTo>
                    <a:pt x="119405" y="14122"/>
                  </a:lnTo>
                  <a:lnTo>
                    <a:pt x="135661" y="26809"/>
                  </a:lnTo>
                  <a:lnTo>
                    <a:pt x="142049" y="30548"/>
                  </a:lnTo>
                  <a:lnTo>
                    <a:pt x="149999" y="33265"/>
                  </a:lnTo>
                  <a:lnTo>
                    <a:pt x="160121" y="34315"/>
                  </a:lnTo>
                  <a:lnTo>
                    <a:pt x="170243" y="33265"/>
                  </a:lnTo>
                  <a:lnTo>
                    <a:pt x="178193" y="30548"/>
                  </a:lnTo>
                  <a:lnTo>
                    <a:pt x="184581" y="26809"/>
                  </a:lnTo>
                  <a:lnTo>
                    <a:pt x="200837" y="14122"/>
                  </a:lnTo>
                  <a:lnTo>
                    <a:pt x="221437" y="14122"/>
                  </a:lnTo>
                  <a:lnTo>
                    <a:pt x="237705" y="26809"/>
                  </a:lnTo>
                  <a:lnTo>
                    <a:pt x="244094" y="30548"/>
                  </a:lnTo>
                  <a:lnTo>
                    <a:pt x="252044" y="33265"/>
                  </a:lnTo>
                  <a:lnTo>
                    <a:pt x="262166" y="34315"/>
                  </a:lnTo>
                  <a:lnTo>
                    <a:pt x="272282" y="33265"/>
                  </a:lnTo>
                  <a:lnTo>
                    <a:pt x="280233" y="30548"/>
                  </a:lnTo>
                  <a:lnTo>
                    <a:pt x="286624" y="26809"/>
                  </a:lnTo>
                  <a:lnTo>
                    <a:pt x="302882" y="14122"/>
                  </a:lnTo>
                  <a:lnTo>
                    <a:pt x="323481" y="14122"/>
                  </a:lnTo>
                  <a:lnTo>
                    <a:pt x="339750" y="26809"/>
                  </a:lnTo>
                  <a:lnTo>
                    <a:pt x="346138" y="30548"/>
                  </a:lnTo>
                  <a:lnTo>
                    <a:pt x="354088" y="33265"/>
                  </a:lnTo>
                  <a:lnTo>
                    <a:pt x="364210" y="34315"/>
                  </a:lnTo>
                  <a:lnTo>
                    <a:pt x="368109" y="34315"/>
                  </a:lnTo>
                  <a:lnTo>
                    <a:pt x="371271" y="31140"/>
                  </a:lnTo>
                  <a:lnTo>
                    <a:pt x="371271" y="23342"/>
                  </a:lnTo>
                  <a:lnTo>
                    <a:pt x="368109" y="20180"/>
                  </a:lnTo>
                  <a:lnTo>
                    <a:pt x="364210" y="20180"/>
                  </a:lnTo>
                  <a:lnTo>
                    <a:pt x="353910" y="20180"/>
                  </a:lnTo>
                  <a:lnTo>
                    <a:pt x="337642" y="7500"/>
                  </a:lnTo>
                  <a:lnTo>
                    <a:pt x="331254" y="3765"/>
                  </a:lnTo>
                  <a:lnTo>
                    <a:pt x="323303" y="1049"/>
                  </a:lnTo>
                  <a:lnTo>
                    <a:pt x="313181" y="0"/>
                  </a:lnTo>
                  <a:close/>
                </a:path>
              </a:pathLst>
            </a:custGeom>
            <a:solidFill>
              <a:srgbClr val="2E4EA1"/>
            </a:solidFill>
          </p:spPr>
          <p:txBody>
            <a:bodyPr wrap="square" lIns="0" tIns="0" rIns="0" bIns="0" rtlCol="0"/>
            <a:lstStyle/>
            <a:p>
              <a:endParaRPr/>
            </a:p>
          </p:txBody>
        </p:sp>
        <p:sp>
          <p:nvSpPr>
            <p:cNvPr id="16" name="object 16"/>
            <p:cNvSpPr/>
            <p:nvPr/>
          </p:nvSpPr>
          <p:spPr>
            <a:xfrm>
              <a:off x="2066936" y="2298847"/>
              <a:ext cx="371475" cy="34925"/>
            </a:xfrm>
            <a:custGeom>
              <a:avLst/>
              <a:gdLst/>
              <a:ahLst/>
              <a:cxnLst/>
              <a:rect l="l" t="t" r="r" b="b"/>
              <a:pathLst>
                <a:path w="371475" h="34925">
                  <a:moveTo>
                    <a:pt x="313181" y="0"/>
                  </a:moveTo>
                  <a:lnTo>
                    <a:pt x="303060" y="1049"/>
                  </a:lnTo>
                  <a:lnTo>
                    <a:pt x="295109" y="3765"/>
                  </a:lnTo>
                  <a:lnTo>
                    <a:pt x="288721" y="7500"/>
                  </a:lnTo>
                  <a:lnTo>
                    <a:pt x="272465" y="20180"/>
                  </a:lnTo>
                  <a:lnTo>
                    <a:pt x="251866" y="20180"/>
                  </a:lnTo>
                  <a:lnTo>
                    <a:pt x="235597" y="7500"/>
                  </a:lnTo>
                  <a:lnTo>
                    <a:pt x="229209" y="3765"/>
                  </a:lnTo>
                  <a:lnTo>
                    <a:pt x="221259" y="1049"/>
                  </a:lnTo>
                  <a:lnTo>
                    <a:pt x="211137" y="0"/>
                  </a:lnTo>
                  <a:lnTo>
                    <a:pt x="201015" y="1049"/>
                  </a:lnTo>
                  <a:lnTo>
                    <a:pt x="193066" y="3765"/>
                  </a:lnTo>
                  <a:lnTo>
                    <a:pt x="186682" y="7500"/>
                  </a:lnTo>
                  <a:lnTo>
                    <a:pt x="170421" y="20180"/>
                  </a:lnTo>
                  <a:lnTo>
                    <a:pt x="149821" y="20180"/>
                  </a:lnTo>
                  <a:lnTo>
                    <a:pt x="133564" y="7500"/>
                  </a:lnTo>
                  <a:lnTo>
                    <a:pt x="127173" y="3765"/>
                  </a:lnTo>
                  <a:lnTo>
                    <a:pt x="119222" y="1049"/>
                  </a:lnTo>
                  <a:lnTo>
                    <a:pt x="109105" y="0"/>
                  </a:lnTo>
                  <a:lnTo>
                    <a:pt x="98983" y="1049"/>
                  </a:lnTo>
                  <a:lnTo>
                    <a:pt x="91033" y="3765"/>
                  </a:lnTo>
                  <a:lnTo>
                    <a:pt x="84645" y="7500"/>
                  </a:lnTo>
                  <a:lnTo>
                    <a:pt x="68376" y="20180"/>
                  </a:lnTo>
                  <a:lnTo>
                    <a:pt x="47790" y="20180"/>
                  </a:lnTo>
                  <a:lnTo>
                    <a:pt x="31521" y="7500"/>
                  </a:lnTo>
                  <a:lnTo>
                    <a:pt x="25133" y="3765"/>
                  </a:lnTo>
                  <a:lnTo>
                    <a:pt x="17183" y="1049"/>
                  </a:lnTo>
                  <a:lnTo>
                    <a:pt x="7061" y="0"/>
                  </a:lnTo>
                  <a:lnTo>
                    <a:pt x="3162" y="0"/>
                  </a:lnTo>
                  <a:lnTo>
                    <a:pt x="0" y="3162"/>
                  </a:lnTo>
                  <a:lnTo>
                    <a:pt x="0" y="10960"/>
                  </a:lnTo>
                  <a:lnTo>
                    <a:pt x="3162" y="14122"/>
                  </a:lnTo>
                  <a:lnTo>
                    <a:pt x="17360" y="14122"/>
                  </a:lnTo>
                  <a:lnTo>
                    <a:pt x="33629" y="26801"/>
                  </a:lnTo>
                  <a:lnTo>
                    <a:pt x="40017" y="30537"/>
                  </a:lnTo>
                  <a:lnTo>
                    <a:pt x="47967" y="33253"/>
                  </a:lnTo>
                  <a:lnTo>
                    <a:pt x="58089" y="34302"/>
                  </a:lnTo>
                  <a:lnTo>
                    <a:pt x="68204" y="33253"/>
                  </a:lnTo>
                  <a:lnTo>
                    <a:pt x="76150" y="30537"/>
                  </a:lnTo>
                  <a:lnTo>
                    <a:pt x="82537" y="26801"/>
                  </a:lnTo>
                  <a:lnTo>
                    <a:pt x="98805" y="14122"/>
                  </a:lnTo>
                  <a:lnTo>
                    <a:pt x="119405" y="14122"/>
                  </a:lnTo>
                  <a:lnTo>
                    <a:pt x="135661" y="26801"/>
                  </a:lnTo>
                  <a:lnTo>
                    <a:pt x="142049" y="30537"/>
                  </a:lnTo>
                  <a:lnTo>
                    <a:pt x="149999" y="33253"/>
                  </a:lnTo>
                  <a:lnTo>
                    <a:pt x="160121" y="34302"/>
                  </a:lnTo>
                  <a:lnTo>
                    <a:pt x="170243" y="33253"/>
                  </a:lnTo>
                  <a:lnTo>
                    <a:pt x="178193" y="30537"/>
                  </a:lnTo>
                  <a:lnTo>
                    <a:pt x="184581" y="26801"/>
                  </a:lnTo>
                  <a:lnTo>
                    <a:pt x="200837" y="14122"/>
                  </a:lnTo>
                  <a:lnTo>
                    <a:pt x="221437" y="14122"/>
                  </a:lnTo>
                  <a:lnTo>
                    <a:pt x="237705" y="26801"/>
                  </a:lnTo>
                  <a:lnTo>
                    <a:pt x="244094" y="30537"/>
                  </a:lnTo>
                  <a:lnTo>
                    <a:pt x="252044" y="33253"/>
                  </a:lnTo>
                  <a:lnTo>
                    <a:pt x="262166" y="34302"/>
                  </a:lnTo>
                  <a:lnTo>
                    <a:pt x="272282" y="33253"/>
                  </a:lnTo>
                  <a:lnTo>
                    <a:pt x="280233" y="30537"/>
                  </a:lnTo>
                  <a:lnTo>
                    <a:pt x="286624" y="26801"/>
                  </a:lnTo>
                  <a:lnTo>
                    <a:pt x="302882" y="14122"/>
                  </a:lnTo>
                  <a:lnTo>
                    <a:pt x="323481" y="14122"/>
                  </a:lnTo>
                  <a:lnTo>
                    <a:pt x="339750" y="26801"/>
                  </a:lnTo>
                  <a:lnTo>
                    <a:pt x="346138" y="30537"/>
                  </a:lnTo>
                  <a:lnTo>
                    <a:pt x="354088" y="33253"/>
                  </a:lnTo>
                  <a:lnTo>
                    <a:pt x="364210" y="34302"/>
                  </a:lnTo>
                  <a:lnTo>
                    <a:pt x="368109" y="34302"/>
                  </a:lnTo>
                  <a:lnTo>
                    <a:pt x="371271" y="31140"/>
                  </a:lnTo>
                  <a:lnTo>
                    <a:pt x="371271" y="23342"/>
                  </a:lnTo>
                  <a:lnTo>
                    <a:pt x="368109" y="20180"/>
                  </a:lnTo>
                  <a:lnTo>
                    <a:pt x="364210" y="20180"/>
                  </a:lnTo>
                  <a:lnTo>
                    <a:pt x="353910" y="20180"/>
                  </a:lnTo>
                  <a:lnTo>
                    <a:pt x="337642" y="7500"/>
                  </a:lnTo>
                  <a:lnTo>
                    <a:pt x="331254" y="3765"/>
                  </a:lnTo>
                  <a:lnTo>
                    <a:pt x="323303" y="1049"/>
                  </a:lnTo>
                  <a:lnTo>
                    <a:pt x="313181" y="0"/>
                  </a:lnTo>
                  <a:close/>
                </a:path>
              </a:pathLst>
            </a:custGeom>
            <a:solidFill>
              <a:srgbClr val="8DD7F7"/>
            </a:solidFill>
          </p:spPr>
          <p:txBody>
            <a:bodyPr wrap="square" lIns="0" tIns="0" rIns="0" bIns="0" rtlCol="0"/>
            <a:lstStyle/>
            <a:p>
              <a:endParaRPr/>
            </a:p>
          </p:txBody>
        </p:sp>
      </p:grpSp>
      <p:grpSp>
        <p:nvGrpSpPr>
          <p:cNvPr id="22" name="object 22"/>
          <p:cNvGrpSpPr/>
          <p:nvPr/>
        </p:nvGrpSpPr>
        <p:grpSpPr>
          <a:xfrm>
            <a:off x="215900" y="1902305"/>
            <a:ext cx="423936" cy="482120"/>
            <a:chOff x="286481" y="2013681"/>
            <a:chExt cx="374650" cy="370840"/>
          </a:xfrm>
        </p:grpSpPr>
        <p:sp>
          <p:nvSpPr>
            <p:cNvPr id="23" name="object 23"/>
            <p:cNvSpPr/>
            <p:nvPr/>
          </p:nvSpPr>
          <p:spPr>
            <a:xfrm>
              <a:off x="286481" y="2013681"/>
              <a:ext cx="374650" cy="370840"/>
            </a:xfrm>
            <a:custGeom>
              <a:avLst/>
              <a:gdLst/>
              <a:ahLst/>
              <a:cxnLst/>
              <a:rect l="l" t="t" r="r" b="b"/>
              <a:pathLst>
                <a:path w="374650" h="370839">
                  <a:moveTo>
                    <a:pt x="11391" y="0"/>
                  </a:moveTo>
                  <a:lnTo>
                    <a:pt x="0" y="0"/>
                  </a:lnTo>
                  <a:lnTo>
                    <a:pt x="0" y="370636"/>
                  </a:lnTo>
                  <a:lnTo>
                    <a:pt x="11391" y="370636"/>
                  </a:lnTo>
                  <a:lnTo>
                    <a:pt x="11391" y="155587"/>
                  </a:lnTo>
                  <a:lnTo>
                    <a:pt x="175287" y="155587"/>
                  </a:lnTo>
                  <a:lnTo>
                    <a:pt x="173304" y="149263"/>
                  </a:lnTo>
                  <a:lnTo>
                    <a:pt x="173304" y="144208"/>
                  </a:lnTo>
                  <a:lnTo>
                    <a:pt x="11391" y="144208"/>
                  </a:lnTo>
                  <a:lnTo>
                    <a:pt x="11391" y="63246"/>
                  </a:lnTo>
                  <a:lnTo>
                    <a:pt x="173304" y="63246"/>
                  </a:lnTo>
                  <a:lnTo>
                    <a:pt x="173304" y="51866"/>
                  </a:lnTo>
                  <a:lnTo>
                    <a:pt x="11391" y="51866"/>
                  </a:lnTo>
                  <a:lnTo>
                    <a:pt x="11391" y="0"/>
                  </a:lnTo>
                  <a:close/>
                </a:path>
                <a:path w="374650" h="370839">
                  <a:moveTo>
                    <a:pt x="26568" y="278282"/>
                  </a:moveTo>
                  <a:lnTo>
                    <a:pt x="26568" y="289674"/>
                  </a:lnTo>
                  <a:lnTo>
                    <a:pt x="46388" y="292440"/>
                  </a:lnTo>
                  <a:lnTo>
                    <a:pt x="60694" y="298526"/>
                  </a:lnTo>
                  <a:lnTo>
                    <a:pt x="75965" y="304611"/>
                  </a:lnTo>
                  <a:lnTo>
                    <a:pt x="98679" y="307378"/>
                  </a:lnTo>
                  <a:lnTo>
                    <a:pt x="117846" y="304611"/>
                  </a:lnTo>
                  <a:lnTo>
                    <a:pt x="138454" y="295998"/>
                  </a:lnTo>
                  <a:lnTo>
                    <a:pt x="96139" y="295998"/>
                  </a:lnTo>
                  <a:lnTo>
                    <a:pt x="77971" y="293230"/>
                  </a:lnTo>
                  <a:lnTo>
                    <a:pt x="64258" y="287140"/>
                  </a:lnTo>
                  <a:lnTo>
                    <a:pt x="49093" y="281050"/>
                  </a:lnTo>
                  <a:lnTo>
                    <a:pt x="26568" y="278282"/>
                  </a:lnTo>
                  <a:close/>
                </a:path>
                <a:path w="374650" h="370839">
                  <a:moveTo>
                    <a:pt x="208797" y="289674"/>
                  </a:moveTo>
                  <a:lnTo>
                    <a:pt x="165722" y="289674"/>
                  </a:lnTo>
                  <a:lnTo>
                    <a:pt x="185408" y="292440"/>
                  </a:lnTo>
                  <a:lnTo>
                    <a:pt x="199137" y="298526"/>
                  </a:lnTo>
                  <a:lnTo>
                    <a:pt x="214498" y="304611"/>
                  </a:lnTo>
                  <a:lnTo>
                    <a:pt x="239077" y="307378"/>
                  </a:lnTo>
                  <a:lnTo>
                    <a:pt x="257082" y="304611"/>
                  </a:lnTo>
                  <a:lnTo>
                    <a:pt x="277739" y="295998"/>
                  </a:lnTo>
                  <a:lnTo>
                    <a:pt x="235280" y="295998"/>
                  </a:lnTo>
                  <a:lnTo>
                    <a:pt x="216492" y="293230"/>
                  </a:lnTo>
                  <a:lnTo>
                    <a:pt x="208797" y="289674"/>
                  </a:lnTo>
                  <a:close/>
                </a:path>
                <a:path w="374650" h="370839">
                  <a:moveTo>
                    <a:pt x="351683" y="289674"/>
                  </a:moveTo>
                  <a:lnTo>
                    <a:pt x="304863" y="289674"/>
                  </a:lnTo>
                  <a:lnTo>
                    <a:pt x="323690" y="292440"/>
                  </a:lnTo>
                  <a:lnTo>
                    <a:pt x="337881" y="298526"/>
                  </a:lnTo>
                  <a:lnTo>
                    <a:pt x="352957" y="304611"/>
                  </a:lnTo>
                  <a:lnTo>
                    <a:pt x="374434" y="307378"/>
                  </a:lnTo>
                  <a:lnTo>
                    <a:pt x="374434" y="295998"/>
                  </a:lnTo>
                  <a:lnTo>
                    <a:pt x="366776" y="295998"/>
                  </a:lnTo>
                  <a:lnTo>
                    <a:pt x="357974" y="293674"/>
                  </a:lnTo>
                  <a:lnTo>
                    <a:pt x="351663" y="292201"/>
                  </a:lnTo>
                  <a:lnTo>
                    <a:pt x="351683" y="289674"/>
                  </a:lnTo>
                  <a:close/>
                </a:path>
                <a:path w="374650" h="370839">
                  <a:moveTo>
                    <a:pt x="160655" y="278282"/>
                  </a:moveTo>
                  <a:lnTo>
                    <a:pt x="143550" y="281050"/>
                  </a:lnTo>
                  <a:lnTo>
                    <a:pt x="129211" y="287140"/>
                  </a:lnTo>
                  <a:lnTo>
                    <a:pt x="114465" y="293230"/>
                  </a:lnTo>
                  <a:lnTo>
                    <a:pt x="96139" y="295998"/>
                  </a:lnTo>
                  <a:lnTo>
                    <a:pt x="138454" y="295998"/>
                  </a:lnTo>
                  <a:lnTo>
                    <a:pt x="146918" y="292440"/>
                  </a:lnTo>
                  <a:lnTo>
                    <a:pt x="165722" y="289674"/>
                  </a:lnTo>
                  <a:lnTo>
                    <a:pt x="208797" y="289674"/>
                  </a:lnTo>
                  <a:lnTo>
                    <a:pt x="203315" y="287140"/>
                  </a:lnTo>
                  <a:lnTo>
                    <a:pt x="187465" y="281050"/>
                  </a:lnTo>
                  <a:lnTo>
                    <a:pt x="160655" y="278282"/>
                  </a:lnTo>
                  <a:close/>
                </a:path>
                <a:path w="374650" h="370839">
                  <a:moveTo>
                    <a:pt x="273043" y="136298"/>
                  </a:moveTo>
                  <a:lnTo>
                    <a:pt x="249058" y="136298"/>
                  </a:lnTo>
                  <a:lnTo>
                    <a:pt x="263691" y="141466"/>
                  </a:lnTo>
                  <a:lnTo>
                    <a:pt x="267287" y="161286"/>
                  </a:lnTo>
                  <a:lnTo>
                    <a:pt x="266915" y="204927"/>
                  </a:lnTo>
                  <a:lnTo>
                    <a:pt x="266915" y="288404"/>
                  </a:lnTo>
                  <a:lnTo>
                    <a:pt x="261626" y="290233"/>
                  </a:lnTo>
                  <a:lnTo>
                    <a:pt x="255060" y="292773"/>
                  </a:lnTo>
                  <a:lnTo>
                    <a:pt x="246513" y="295026"/>
                  </a:lnTo>
                  <a:lnTo>
                    <a:pt x="235280" y="295998"/>
                  </a:lnTo>
                  <a:lnTo>
                    <a:pt x="277739" y="295998"/>
                  </a:lnTo>
                  <a:lnTo>
                    <a:pt x="286344" y="292440"/>
                  </a:lnTo>
                  <a:lnTo>
                    <a:pt x="304863" y="289674"/>
                  </a:lnTo>
                  <a:lnTo>
                    <a:pt x="351683" y="289674"/>
                  </a:lnTo>
                  <a:lnTo>
                    <a:pt x="351715" y="285877"/>
                  </a:lnTo>
                  <a:lnTo>
                    <a:pt x="340283" y="285877"/>
                  </a:lnTo>
                  <a:lnTo>
                    <a:pt x="336080" y="284899"/>
                  </a:lnTo>
                  <a:lnTo>
                    <a:pt x="330530" y="282295"/>
                  </a:lnTo>
                  <a:lnTo>
                    <a:pt x="329841" y="282079"/>
                  </a:lnTo>
                  <a:lnTo>
                    <a:pt x="278295" y="282079"/>
                  </a:lnTo>
                  <a:lnTo>
                    <a:pt x="278180" y="146850"/>
                  </a:lnTo>
                  <a:lnTo>
                    <a:pt x="273043" y="136298"/>
                  </a:lnTo>
                  <a:close/>
                </a:path>
                <a:path w="374650" h="370839">
                  <a:moveTo>
                    <a:pt x="299274" y="63070"/>
                  </a:moveTo>
                  <a:lnTo>
                    <a:pt x="241838" y="63070"/>
                  </a:lnTo>
                  <a:lnTo>
                    <a:pt x="266228" y="64489"/>
                  </a:lnTo>
                  <a:lnTo>
                    <a:pt x="288987" y="70420"/>
                  </a:lnTo>
                  <a:lnTo>
                    <a:pt x="330784" y="110447"/>
                  </a:lnTo>
                  <a:lnTo>
                    <a:pt x="340745" y="165025"/>
                  </a:lnTo>
                  <a:lnTo>
                    <a:pt x="340860" y="174673"/>
                  </a:lnTo>
                  <a:lnTo>
                    <a:pt x="340328" y="204927"/>
                  </a:lnTo>
                  <a:lnTo>
                    <a:pt x="340283" y="285877"/>
                  </a:lnTo>
                  <a:lnTo>
                    <a:pt x="351715" y="285877"/>
                  </a:lnTo>
                  <a:lnTo>
                    <a:pt x="351956" y="256710"/>
                  </a:lnTo>
                  <a:lnTo>
                    <a:pt x="352251" y="207454"/>
                  </a:lnTo>
                  <a:lnTo>
                    <a:pt x="352247" y="204927"/>
                  </a:lnTo>
                  <a:lnTo>
                    <a:pt x="351705" y="157240"/>
                  </a:lnTo>
                  <a:lnTo>
                    <a:pt x="344474" y="111788"/>
                  </a:lnTo>
                  <a:lnTo>
                    <a:pt x="317855" y="75552"/>
                  </a:lnTo>
                  <a:lnTo>
                    <a:pt x="299274" y="63070"/>
                  </a:lnTo>
                  <a:close/>
                </a:path>
                <a:path w="374650" h="370839">
                  <a:moveTo>
                    <a:pt x="283743" y="281635"/>
                  </a:moveTo>
                  <a:lnTo>
                    <a:pt x="278295" y="282079"/>
                  </a:lnTo>
                  <a:lnTo>
                    <a:pt x="329841" y="282079"/>
                  </a:lnTo>
                  <a:lnTo>
                    <a:pt x="328748" y="281736"/>
                  </a:lnTo>
                  <a:lnTo>
                    <a:pt x="284403" y="281736"/>
                  </a:lnTo>
                  <a:lnTo>
                    <a:pt x="283743" y="281635"/>
                  </a:lnTo>
                  <a:close/>
                </a:path>
                <a:path w="374650" h="370839">
                  <a:moveTo>
                    <a:pt x="295998" y="239077"/>
                  </a:moveTo>
                  <a:lnTo>
                    <a:pt x="284619" y="239077"/>
                  </a:lnTo>
                  <a:lnTo>
                    <a:pt x="284772" y="275907"/>
                  </a:lnTo>
                  <a:lnTo>
                    <a:pt x="284403" y="281736"/>
                  </a:lnTo>
                  <a:lnTo>
                    <a:pt x="328748" y="281736"/>
                  </a:lnTo>
                  <a:lnTo>
                    <a:pt x="326237" y="280949"/>
                  </a:lnTo>
                  <a:lnTo>
                    <a:pt x="318496" y="279080"/>
                  </a:lnTo>
                  <a:lnTo>
                    <a:pt x="311342" y="278325"/>
                  </a:lnTo>
                  <a:lnTo>
                    <a:pt x="308514" y="278282"/>
                  </a:lnTo>
                  <a:lnTo>
                    <a:pt x="295998" y="278282"/>
                  </a:lnTo>
                  <a:lnTo>
                    <a:pt x="295998" y="239077"/>
                  </a:lnTo>
                  <a:close/>
                </a:path>
                <a:path w="374650" h="370839">
                  <a:moveTo>
                    <a:pt x="304075" y="278215"/>
                  </a:moveTo>
                  <a:lnTo>
                    <a:pt x="295998" y="278282"/>
                  </a:lnTo>
                  <a:lnTo>
                    <a:pt x="308514" y="278282"/>
                  </a:lnTo>
                  <a:lnTo>
                    <a:pt x="304075" y="278215"/>
                  </a:lnTo>
                  <a:close/>
                </a:path>
                <a:path w="374650" h="370839">
                  <a:moveTo>
                    <a:pt x="175287" y="155587"/>
                  </a:moveTo>
                  <a:lnTo>
                    <a:pt x="161925" y="155587"/>
                  </a:lnTo>
                  <a:lnTo>
                    <a:pt x="171624" y="174673"/>
                  </a:lnTo>
                  <a:lnTo>
                    <a:pt x="190188" y="180497"/>
                  </a:lnTo>
                  <a:lnTo>
                    <a:pt x="208220" y="172916"/>
                  </a:lnTo>
                  <a:lnTo>
                    <a:pt x="209798" y="168798"/>
                  </a:lnTo>
                  <a:lnTo>
                    <a:pt x="188480" y="168798"/>
                  </a:lnTo>
                  <a:lnTo>
                    <a:pt x="178046" y="164385"/>
                  </a:lnTo>
                  <a:lnTo>
                    <a:pt x="175287" y="155587"/>
                  </a:lnTo>
                  <a:close/>
                </a:path>
                <a:path w="374650" h="370839">
                  <a:moveTo>
                    <a:pt x="209125" y="30395"/>
                  </a:moveTo>
                  <a:lnTo>
                    <a:pt x="188480" y="30395"/>
                  </a:lnTo>
                  <a:lnTo>
                    <a:pt x="198914" y="33723"/>
                  </a:lnTo>
                  <a:lnTo>
                    <a:pt x="203657" y="43002"/>
                  </a:lnTo>
                  <a:lnTo>
                    <a:pt x="203657" y="155587"/>
                  </a:lnTo>
                  <a:lnTo>
                    <a:pt x="198914" y="165025"/>
                  </a:lnTo>
                  <a:lnTo>
                    <a:pt x="188480" y="168798"/>
                  </a:lnTo>
                  <a:lnTo>
                    <a:pt x="209798" y="168798"/>
                  </a:lnTo>
                  <a:lnTo>
                    <a:pt x="216319" y="151790"/>
                  </a:lnTo>
                  <a:lnTo>
                    <a:pt x="216319" y="136613"/>
                  </a:lnTo>
                  <a:lnTo>
                    <a:pt x="273043" y="136298"/>
                  </a:lnTo>
                  <a:lnTo>
                    <a:pt x="270872" y="131840"/>
                  </a:lnTo>
                  <a:lnTo>
                    <a:pt x="255946" y="125703"/>
                  </a:lnTo>
                  <a:lnTo>
                    <a:pt x="246623" y="125234"/>
                  </a:lnTo>
                  <a:lnTo>
                    <a:pt x="216319" y="125234"/>
                  </a:lnTo>
                  <a:lnTo>
                    <a:pt x="216319" y="63246"/>
                  </a:lnTo>
                  <a:lnTo>
                    <a:pt x="299274" y="63070"/>
                  </a:lnTo>
                  <a:lnTo>
                    <a:pt x="295062" y="60241"/>
                  </a:lnTo>
                  <a:lnTo>
                    <a:pt x="269997" y="53389"/>
                  </a:lnTo>
                  <a:lnTo>
                    <a:pt x="246130" y="51866"/>
                  </a:lnTo>
                  <a:lnTo>
                    <a:pt x="216319" y="51866"/>
                  </a:lnTo>
                  <a:lnTo>
                    <a:pt x="209125" y="30395"/>
                  </a:lnTo>
                  <a:close/>
                </a:path>
                <a:path w="374650" h="370839">
                  <a:moveTo>
                    <a:pt x="173304" y="63246"/>
                  </a:moveTo>
                  <a:lnTo>
                    <a:pt x="161925" y="63246"/>
                  </a:lnTo>
                  <a:lnTo>
                    <a:pt x="161925" y="144208"/>
                  </a:lnTo>
                  <a:lnTo>
                    <a:pt x="173304" y="144208"/>
                  </a:lnTo>
                  <a:lnTo>
                    <a:pt x="173304" y="63246"/>
                  </a:lnTo>
                  <a:close/>
                </a:path>
                <a:path w="374650" h="370839">
                  <a:moveTo>
                    <a:pt x="236672" y="124734"/>
                  </a:moveTo>
                  <a:lnTo>
                    <a:pt x="216319" y="125234"/>
                  </a:lnTo>
                  <a:lnTo>
                    <a:pt x="246623" y="125234"/>
                  </a:lnTo>
                  <a:lnTo>
                    <a:pt x="236672" y="124734"/>
                  </a:lnTo>
                  <a:close/>
                </a:path>
                <a:path w="374650" h="370839">
                  <a:moveTo>
                    <a:pt x="189122" y="18772"/>
                  </a:moveTo>
                  <a:lnTo>
                    <a:pt x="170424" y="26326"/>
                  </a:lnTo>
                  <a:lnTo>
                    <a:pt x="161925" y="46799"/>
                  </a:lnTo>
                  <a:lnTo>
                    <a:pt x="161925" y="51866"/>
                  </a:lnTo>
                  <a:lnTo>
                    <a:pt x="173304" y="51866"/>
                  </a:lnTo>
                  <a:lnTo>
                    <a:pt x="173304" y="48069"/>
                  </a:lnTo>
                  <a:lnTo>
                    <a:pt x="178046" y="34638"/>
                  </a:lnTo>
                  <a:lnTo>
                    <a:pt x="188480" y="30395"/>
                  </a:lnTo>
                  <a:lnTo>
                    <a:pt x="209125" y="30395"/>
                  </a:lnTo>
                  <a:lnTo>
                    <a:pt x="207820" y="26498"/>
                  </a:lnTo>
                  <a:lnTo>
                    <a:pt x="189122" y="18772"/>
                  </a:lnTo>
                  <a:close/>
                </a:path>
                <a:path w="374650" h="370839">
                  <a:moveTo>
                    <a:pt x="243476" y="51697"/>
                  </a:moveTo>
                  <a:lnTo>
                    <a:pt x="216319" y="51866"/>
                  </a:lnTo>
                  <a:lnTo>
                    <a:pt x="246130" y="51866"/>
                  </a:lnTo>
                  <a:lnTo>
                    <a:pt x="243476" y="51697"/>
                  </a:lnTo>
                  <a:close/>
                </a:path>
              </a:pathLst>
            </a:custGeom>
            <a:solidFill>
              <a:srgbClr val="4B2E91"/>
            </a:solidFill>
          </p:spPr>
          <p:txBody>
            <a:bodyPr wrap="square" lIns="0" tIns="0" rIns="0" bIns="0" rtlCol="0"/>
            <a:lstStyle/>
            <a:p>
              <a:endParaRPr/>
            </a:p>
          </p:txBody>
        </p:sp>
        <p:sp>
          <p:nvSpPr>
            <p:cNvPr id="24" name="object 24"/>
            <p:cNvSpPr/>
            <p:nvPr/>
          </p:nvSpPr>
          <p:spPr>
            <a:xfrm>
              <a:off x="349732" y="2133854"/>
              <a:ext cx="85090" cy="12700"/>
            </a:xfrm>
            <a:custGeom>
              <a:avLst/>
              <a:gdLst/>
              <a:ahLst/>
              <a:cxnLst/>
              <a:rect l="l" t="t" r="r" b="b"/>
              <a:pathLst>
                <a:path w="85090" h="12700">
                  <a:moveTo>
                    <a:pt x="84747" y="0"/>
                  </a:moveTo>
                  <a:lnTo>
                    <a:pt x="0" y="0"/>
                  </a:lnTo>
                  <a:lnTo>
                    <a:pt x="0" y="12649"/>
                  </a:lnTo>
                  <a:lnTo>
                    <a:pt x="84747" y="12649"/>
                  </a:lnTo>
                  <a:lnTo>
                    <a:pt x="84747" y="0"/>
                  </a:lnTo>
                  <a:close/>
                </a:path>
              </a:pathLst>
            </a:custGeom>
            <a:solidFill>
              <a:srgbClr val="2E4EA1"/>
            </a:solidFill>
          </p:spPr>
          <p:txBody>
            <a:bodyPr wrap="square" lIns="0" tIns="0" rIns="0" bIns="0" rtlCol="0"/>
            <a:lstStyle/>
            <a:p>
              <a:endParaRPr/>
            </a:p>
          </p:txBody>
        </p:sp>
        <p:pic>
          <p:nvPicPr>
            <p:cNvPr id="25" name="object 25"/>
            <p:cNvPicPr/>
            <p:nvPr/>
          </p:nvPicPr>
          <p:blipFill>
            <a:blip r:embed="rId2" cstate="print"/>
            <a:stretch>
              <a:fillRect/>
            </a:stretch>
          </p:blipFill>
          <p:spPr>
            <a:xfrm>
              <a:off x="510172" y="2088311"/>
              <a:ext cx="100620" cy="173319"/>
            </a:xfrm>
            <a:prstGeom prst="rect">
              <a:avLst/>
            </a:prstGeom>
          </p:spPr>
        </p:pic>
        <p:sp>
          <p:nvSpPr>
            <p:cNvPr id="26" name="object 26"/>
            <p:cNvSpPr/>
            <p:nvPr/>
          </p:nvSpPr>
          <p:spPr>
            <a:xfrm>
              <a:off x="307987" y="2116150"/>
              <a:ext cx="32384" cy="29209"/>
            </a:xfrm>
            <a:custGeom>
              <a:avLst/>
              <a:gdLst/>
              <a:ahLst/>
              <a:cxnLst/>
              <a:rect l="l" t="t" r="r" b="b"/>
              <a:pathLst>
                <a:path w="32385" h="29210">
                  <a:moveTo>
                    <a:pt x="11379" y="18961"/>
                  </a:moveTo>
                  <a:lnTo>
                    <a:pt x="0" y="18961"/>
                  </a:lnTo>
                  <a:lnTo>
                    <a:pt x="0" y="29083"/>
                  </a:lnTo>
                  <a:lnTo>
                    <a:pt x="11379" y="29083"/>
                  </a:lnTo>
                  <a:lnTo>
                    <a:pt x="11379" y="18961"/>
                  </a:lnTo>
                  <a:close/>
                </a:path>
                <a:path w="32385" h="29210">
                  <a:moveTo>
                    <a:pt x="11379" y="0"/>
                  </a:moveTo>
                  <a:lnTo>
                    <a:pt x="0" y="0"/>
                  </a:lnTo>
                  <a:lnTo>
                    <a:pt x="0" y="11379"/>
                  </a:lnTo>
                  <a:lnTo>
                    <a:pt x="11379" y="11379"/>
                  </a:lnTo>
                  <a:lnTo>
                    <a:pt x="11379" y="0"/>
                  </a:lnTo>
                  <a:close/>
                </a:path>
                <a:path w="32385" h="29210">
                  <a:moveTo>
                    <a:pt x="32258" y="18961"/>
                  </a:moveTo>
                  <a:lnTo>
                    <a:pt x="20878" y="18961"/>
                  </a:lnTo>
                  <a:lnTo>
                    <a:pt x="20878" y="29083"/>
                  </a:lnTo>
                  <a:lnTo>
                    <a:pt x="32258" y="29083"/>
                  </a:lnTo>
                  <a:lnTo>
                    <a:pt x="32258" y="18961"/>
                  </a:lnTo>
                  <a:close/>
                </a:path>
              </a:pathLst>
            </a:custGeom>
            <a:solidFill>
              <a:srgbClr val="8DD7F7"/>
            </a:solidFill>
          </p:spPr>
          <p:txBody>
            <a:bodyPr wrap="square" lIns="0" tIns="0" rIns="0" bIns="0" rtlCol="0"/>
            <a:lstStyle/>
            <a:p>
              <a:endParaRPr/>
            </a:p>
          </p:txBody>
        </p:sp>
      </p:grpSp>
      <p:grpSp>
        <p:nvGrpSpPr>
          <p:cNvPr id="27" name="object 27"/>
          <p:cNvGrpSpPr/>
          <p:nvPr/>
        </p:nvGrpSpPr>
        <p:grpSpPr>
          <a:xfrm>
            <a:off x="227418" y="742243"/>
            <a:ext cx="362585" cy="464820"/>
            <a:chOff x="304176" y="802344"/>
            <a:chExt cx="362585" cy="464820"/>
          </a:xfrm>
        </p:grpSpPr>
        <p:sp>
          <p:nvSpPr>
            <p:cNvPr id="28" name="object 28"/>
            <p:cNvSpPr/>
            <p:nvPr/>
          </p:nvSpPr>
          <p:spPr>
            <a:xfrm>
              <a:off x="491005" y="802344"/>
              <a:ext cx="175895" cy="444500"/>
            </a:xfrm>
            <a:custGeom>
              <a:avLst/>
              <a:gdLst/>
              <a:ahLst/>
              <a:cxnLst/>
              <a:rect l="l" t="t" r="r" b="b"/>
              <a:pathLst>
                <a:path w="175895" h="444500">
                  <a:moveTo>
                    <a:pt x="161784" y="425264"/>
                  </a:moveTo>
                  <a:lnTo>
                    <a:pt x="89012" y="425264"/>
                  </a:lnTo>
                  <a:lnTo>
                    <a:pt x="95807" y="428375"/>
                  </a:lnTo>
                  <a:lnTo>
                    <a:pt x="102131" y="437773"/>
                  </a:lnTo>
                  <a:lnTo>
                    <a:pt x="101915" y="442993"/>
                  </a:lnTo>
                  <a:lnTo>
                    <a:pt x="109396" y="444085"/>
                  </a:lnTo>
                  <a:lnTo>
                    <a:pt x="123586" y="444430"/>
                  </a:lnTo>
                  <a:lnTo>
                    <a:pt x="137498" y="441644"/>
                  </a:lnTo>
                  <a:lnTo>
                    <a:pt x="150090" y="435988"/>
                  </a:lnTo>
                  <a:lnTo>
                    <a:pt x="160170" y="427753"/>
                  </a:lnTo>
                  <a:lnTo>
                    <a:pt x="161784" y="425264"/>
                  </a:lnTo>
                  <a:close/>
                </a:path>
                <a:path w="175895" h="444500">
                  <a:moveTo>
                    <a:pt x="28294" y="413173"/>
                  </a:moveTo>
                  <a:lnTo>
                    <a:pt x="17664" y="421720"/>
                  </a:lnTo>
                  <a:lnTo>
                    <a:pt x="16952" y="428972"/>
                  </a:lnTo>
                  <a:lnTo>
                    <a:pt x="21143" y="433328"/>
                  </a:lnTo>
                  <a:lnTo>
                    <a:pt x="32148" y="439877"/>
                  </a:lnTo>
                  <a:lnTo>
                    <a:pt x="47593" y="443939"/>
                  </a:lnTo>
                  <a:lnTo>
                    <a:pt x="62583" y="444430"/>
                  </a:lnTo>
                  <a:lnTo>
                    <a:pt x="72223" y="440262"/>
                  </a:lnTo>
                  <a:lnTo>
                    <a:pt x="76541" y="434713"/>
                  </a:lnTo>
                  <a:lnTo>
                    <a:pt x="74712" y="431195"/>
                  </a:lnTo>
                  <a:lnTo>
                    <a:pt x="89012" y="425264"/>
                  </a:lnTo>
                  <a:lnTo>
                    <a:pt x="161784" y="425264"/>
                  </a:lnTo>
                  <a:lnTo>
                    <a:pt x="162278" y="424502"/>
                  </a:lnTo>
                  <a:lnTo>
                    <a:pt x="50811" y="424502"/>
                  </a:lnTo>
                  <a:lnTo>
                    <a:pt x="43889" y="423079"/>
                  </a:lnTo>
                  <a:lnTo>
                    <a:pt x="33818" y="418050"/>
                  </a:lnTo>
                  <a:lnTo>
                    <a:pt x="28294" y="413173"/>
                  </a:lnTo>
                  <a:close/>
                </a:path>
                <a:path w="175895" h="444500">
                  <a:moveTo>
                    <a:pt x="81240" y="406404"/>
                  </a:moveTo>
                  <a:lnTo>
                    <a:pt x="73963" y="408805"/>
                  </a:lnTo>
                  <a:lnTo>
                    <a:pt x="63015" y="415815"/>
                  </a:lnTo>
                  <a:lnTo>
                    <a:pt x="62566" y="417761"/>
                  </a:lnTo>
                  <a:lnTo>
                    <a:pt x="62443" y="418050"/>
                  </a:lnTo>
                  <a:lnTo>
                    <a:pt x="57681" y="423575"/>
                  </a:lnTo>
                  <a:lnTo>
                    <a:pt x="50811" y="424502"/>
                  </a:lnTo>
                  <a:lnTo>
                    <a:pt x="162278" y="424502"/>
                  </a:lnTo>
                  <a:lnTo>
                    <a:pt x="162739" y="423791"/>
                  </a:lnTo>
                  <a:lnTo>
                    <a:pt x="117409" y="423791"/>
                  </a:lnTo>
                  <a:lnTo>
                    <a:pt x="112268" y="417761"/>
                  </a:lnTo>
                  <a:lnTo>
                    <a:pt x="106373" y="412275"/>
                  </a:lnTo>
                  <a:lnTo>
                    <a:pt x="98679" y="408231"/>
                  </a:lnTo>
                  <a:lnTo>
                    <a:pt x="88136" y="406531"/>
                  </a:lnTo>
                  <a:lnTo>
                    <a:pt x="81240" y="406404"/>
                  </a:lnTo>
                  <a:close/>
                </a:path>
                <a:path w="175895" h="444500">
                  <a:moveTo>
                    <a:pt x="174979" y="307274"/>
                  </a:moveTo>
                  <a:lnTo>
                    <a:pt x="131901" y="307274"/>
                  </a:lnTo>
                  <a:lnTo>
                    <a:pt x="154544" y="307624"/>
                  </a:lnTo>
                  <a:lnTo>
                    <a:pt x="154532" y="384624"/>
                  </a:lnTo>
                  <a:lnTo>
                    <a:pt x="152394" y="401063"/>
                  </a:lnTo>
                  <a:lnTo>
                    <a:pt x="145700" y="413675"/>
                  </a:lnTo>
                  <a:lnTo>
                    <a:pt x="134141" y="421553"/>
                  </a:lnTo>
                  <a:lnTo>
                    <a:pt x="117409" y="423791"/>
                  </a:lnTo>
                  <a:lnTo>
                    <a:pt x="162739" y="423791"/>
                  </a:lnTo>
                  <a:lnTo>
                    <a:pt x="170542" y="411753"/>
                  </a:lnTo>
                  <a:lnTo>
                    <a:pt x="174737" y="394831"/>
                  </a:lnTo>
                  <a:lnTo>
                    <a:pt x="175351" y="375600"/>
                  </a:lnTo>
                  <a:lnTo>
                    <a:pt x="174979" y="352671"/>
                  </a:lnTo>
                  <a:lnTo>
                    <a:pt x="174979" y="307274"/>
                  </a:lnTo>
                  <a:close/>
                </a:path>
                <a:path w="175895" h="444500">
                  <a:moveTo>
                    <a:pt x="40943" y="286059"/>
                  </a:moveTo>
                  <a:lnTo>
                    <a:pt x="40435" y="308170"/>
                  </a:lnTo>
                  <a:lnTo>
                    <a:pt x="51306" y="307560"/>
                  </a:lnTo>
                  <a:lnTo>
                    <a:pt x="60729" y="307560"/>
                  </a:lnTo>
                  <a:lnTo>
                    <a:pt x="174979" y="307274"/>
                  </a:lnTo>
                  <a:lnTo>
                    <a:pt x="174979" y="287419"/>
                  </a:lnTo>
                  <a:lnTo>
                    <a:pt x="132044" y="287419"/>
                  </a:lnTo>
                  <a:lnTo>
                    <a:pt x="52195" y="287151"/>
                  </a:lnTo>
                  <a:lnTo>
                    <a:pt x="40943" y="286059"/>
                  </a:lnTo>
                  <a:close/>
                </a:path>
                <a:path w="175895" h="444500">
                  <a:moveTo>
                    <a:pt x="174979" y="176217"/>
                  </a:moveTo>
                  <a:lnTo>
                    <a:pt x="75182" y="176217"/>
                  </a:lnTo>
                  <a:lnTo>
                    <a:pt x="154392" y="176255"/>
                  </a:lnTo>
                  <a:lnTo>
                    <a:pt x="154532" y="287100"/>
                  </a:lnTo>
                  <a:lnTo>
                    <a:pt x="132044" y="287419"/>
                  </a:lnTo>
                  <a:lnTo>
                    <a:pt x="174979" y="287419"/>
                  </a:lnTo>
                  <a:lnTo>
                    <a:pt x="174979" y="176217"/>
                  </a:lnTo>
                  <a:close/>
                </a:path>
                <a:path w="175895" h="444500">
                  <a:moveTo>
                    <a:pt x="67905" y="155770"/>
                  </a:moveTo>
                  <a:lnTo>
                    <a:pt x="59967" y="156278"/>
                  </a:lnTo>
                  <a:lnTo>
                    <a:pt x="59155" y="174921"/>
                  </a:lnTo>
                  <a:lnTo>
                    <a:pt x="66609" y="176255"/>
                  </a:lnTo>
                  <a:lnTo>
                    <a:pt x="174979" y="176217"/>
                  </a:lnTo>
                  <a:lnTo>
                    <a:pt x="174979" y="156057"/>
                  </a:lnTo>
                  <a:lnTo>
                    <a:pt x="116030" y="156057"/>
                  </a:lnTo>
                  <a:lnTo>
                    <a:pt x="67905" y="155770"/>
                  </a:lnTo>
                  <a:close/>
                </a:path>
                <a:path w="175895" h="444500">
                  <a:moveTo>
                    <a:pt x="156330" y="57678"/>
                  </a:moveTo>
                  <a:lnTo>
                    <a:pt x="100711" y="57678"/>
                  </a:lnTo>
                  <a:lnTo>
                    <a:pt x="115617" y="58711"/>
                  </a:lnTo>
                  <a:lnTo>
                    <a:pt x="127836" y="61853"/>
                  </a:lnTo>
                  <a:lnTo>
                    <a:pt x="153947" y="95635"/>
                  </a:lnTo>
                  <a:lnTo>
                    <a:pt x="154674" y="143732"/>
                  </a:lnTo>
                  <a:lnTo>
                    <a:pt x="154430" y="155719"/>
                  </a:lnTo>
                  <a:lnTo>
                    <a:pt x="135979" y="156051"/>
                  </a:lnTo>
                  <a:lnTo>
                    <a:pt x="116030" y="156057"/>
                  </a:lnTo>
                  <a:lnTo>
                    <a:pt x="174979" y="156057"/>
                  </a:lnTo>
                  <a:lnTo>
                    <a:pt x="175096" y="119762"/>
                  </a:lnTo>
                  <a:lnTo>
                    <a:pt x="175018" y="106586"/>
                  </a:lnTo>
                  <a:lnTo>
                    <a:pt x="174561" y="97651"/>
                  </a:lnTo>
                  <a:lnTo>
                    <a:pt x="172921" y="87558"/>
                  </a:lnTo>
                  <a:lnTo>
                    <a:pt x="168700" y="75390"/>
                  </a:lnTo>
                  <a:lnTo>
                    <a:pt x="162564" y="64804"/>
                  </a:lnTo>
                  <a:lnTo>
                    <a:pt x="156330" y="57678"/>
                  </a:lnTo>
                  <a:close/>
                </a:path>
                <a:path w="175895" h="444500">
                  <a:moveTo>
                    <a:pt x="65215" y="74"/>
                  </a:moveTo>
                  <a:lnTo>
                    <a:pt x="52190" y="1096"/>
                  </a:lnTo>
                  <a:lnTo>
                    <a:pt x="46359" y="6320"/>
                  </a:lnTo>
                  <a:lnTo>
                    <a:pt x="45032" y="18622"/>
                  </a:lnTo>
                  <a:lnTo>
                    <a:pt x="45175" y="35803"/>
                  </a:lnTo>
                  <a:lnTo>
                    <a:pt x="43786" y="41382"/>
                  </a:lnTo>
                  <a:lnTo>
                    <a:pt x="12633" y="64226"/>
                  </a:lnTo>
                  <a:lnTo>
                    <a:pt x="74" y="115269"/>
                  </a:lnTo>
                  <a:lnTo>
                    <a:pt x="0" y="129616"/>
                  </a:lnTo>
                  <a:lnTo>
                    <a:pt x="1394" y="135613"/>
                  </a:lnTo>
                  <a:lnTo>
                    <a:pt x="5078" y="139742"/>
                  </a:lnTo>
                  <a:lnTo>
                    <a:pt x="10768" y="142968"/>
                  </a:lnTo>
                  <a:lnTo>
                    <a:pt x="20318" y="141266"/>
                  </a:lnTo>
                  <a:lnTo>
                    <a:pt x="20320" y="113027"/>
                  </a:lnTo>
                  <a:lnTo>
                    <a:pt x="20853" y="99577"/>
                  </a:lnTo>
                  <a:lnTo>
                    <a:pt x="47686" y="61707"/>
                  </a:lnTo>
                  <a:lnTo>
                    <a:pt x="156330" y="57678"/>
                  </a:lnTo>
                  <a:lnTo>
                    <a:pt x="154676" y="55788"/>
                  </a:lnTo>
                  <a:lnTo>
                    <a:pt x="145197" y="48328"/>
                  </a:lnTo>
                  <a:lnTo>
                    <a:pt x="139939" y="44873"/>
                  </a:lnTo>
                  <a:lnTo>
                    <a:pt x="135367" y="43819"/>
                  </a:lnTo>
                  <a:lnTo>
                    <a:pt x="130109" y="40695"/>
                  </a:lnTo>
                  <a:lnTo>
                    <a:pt x="130058" y="37545"/>
                  </a:lnTo>
                  <a:lnTo>
                    <a:pt x="65543" y="37545"/>
                  </a:lnTo>
                  <a:lnTo>
                    <a:pt x="65454" y="20921"/>
                  </a:lnTo>
                  <a:lnTo>
                    <a:pt x="130262" y="20743"/>
                  </a:lnTo>
                  <a:lnTo>
                    <a:pt x="130177" y="18622"/>
                  </a:lnTo>
                  <a:lnTo>
                    <a:pt x="129624" y="9913"/>
                  </a:lnTo>
                  <a:lnTo>
                    <a:pt x="126541" y="3027"/>
                  </a:lnTo>
                  <a:lnTo>
                    <a:pt x="119647" y="699"/>
                  </a:lnTo>
                  <a:lnTo>
                    <a:pt x="114543" y="373"/>
                  </a:lnTo>
                  <a:lnTo>
                    <a:pt x="88123" y="373"/>
                  </a:lnTo>
                  <a:lnTo>
                    <a:pt x="65215" y="74"/>
                  </a:lnTo>
                  <a:close/>
                </a:path>
                <a:path w="175895" h="444500">
                  <a:moveTo>
                    <a:pt x="130262" y="20743"/>
                  </a:moveTo>
                  <a:lnTo>
                    <a:pt x="109434" y="20743"/>
                  </a:lnTo>
                  <a:lnTo>
                    <a:pt x="109548" y="37469"/>
                  </a:lnTo>
                  <a:lnTo>
                    <a:pt x="65543" y="37545"/>
                  </a:lnTo>
                  <a:lnTo>
                    <a:pt x="130058" y="37545"/>
                  </a:lnTo>
                  <a:lnTo>
                    <a:pt x="129955" y="31338"/>
                  </a:lnTo>
                  <a:lnTo>
                    <a:pt x="130262" y="20743"/>
                  </a:lnTo>
                  <a:close/>
                </a:path>
                <a:path w="175895" h="444500">
                  <a:moveTo>
                    <a:pt x="108718" y="0"/>
                  </a:moveTo>
                  <a:lnTo>
                    <a:pt x="97096" y="150"/>
                  </a:lnTo>
                  <a:lnTo>
                    <a:pt x="88123" y="373"/>
                  </a:lnTo>
                  <a:lnTo>
                    <a:pt x="114543" y="373"/>
                  </a:lnTo>
                  <a:lnTo>
                    <a:pt x="108718" y="0"/>
                  </a:lnTo>
                  <a:close/>
                </a:path>
              </a:pathLst>
            </a:custGeom>
            <a:solidFill>
              <a:srgbClr val="4B2E91"/>
            </a:solidFill>
          </p:spPr>
          <p:txBody>
            <a:bodyPr wrap="square" lIns="0" tIns="0" rIns="0" bIns="0" rtlCol="0"/>
            <a:lstStyle/>
            <a:p>
              <a:endParaRPr/>
            </a:p>
          </p:txBody>
        </p:sp>
        <p:sp>
          <p:nvSpPr>
            <p:cNvPr id="29" name="object 29"/>
            <p:cNvSpPr/>
            <p:nvPr/>
          </p:nvSpPr>
          <p:spPr>
            <a:xfrm>
              <a:off x="304165" y="958151"/>
              <a:ext cx="224154" cy="309245"/>
            </a:xfrm>
            <a:custGeom>
              <a:avLst/>
              <a:gdLst/>
              <a:ahLst/>
              <a:cxnLst/>
              <a:rect l="l" t="t" r="r" b="b"/>
              <a:pathLst>
                <a:path w="224154" h="309244">
                  <a:moveTo>
                    <a:pt x="182727" y="284619"/>
                  </a:moveTo>
                  <a:lnTo>
                    <a:pt x="181279" y="278688"/>
                  </a:lnTo>
                  <a:lnTo>
                    <a:pt x="174485" y="275488"/>
                  </a:lnTo>
                  <a:lnTo>
                    <a:pt x="168008" y="278587"/>
                  </a:lnTo>
                  <a:lnTo>
                    <a:pt x="144995" y="285750"/>
                  </a:lnTo>
                  <a:lnTo>
                    <a:pt x="118325" y="288493"/>
                  </a:lnTo>
                  <a:lnTo>
                    <a:pt x="91351" y="287477"/>
                  </a:lnTo>
                  <a:lnTo>
                    <a:pt x="67437" y="283375"/>
                  </a:lnTo>
                  <a:lnTo>
                    <a:pt x="61722" y="281914"/>
                  </a:lnTo>
                  <a:lnTo>
                    <a:pt x="54114" y="277304"/>
                  </a:lnTo>
                  <a:lnTo>
                    <a:pt x="43929" y="277380"/>
                  </a:lnTo>
                  <a:lnTo>
                    <a:pt x="38709" y="283603"/>
                  </a:lnTo>
                  <a:lnTo>
                    <a:pt x="41046" y="290449"/>
                  </a:lnTo>
                  <a:lnTo>
                    <a:pt x="67894" y="304571"/>
                  </a:lnTo>
                  <a:lnTo>
                    <a:pt x="117957" y="308622"/>
                  </a:lnTo>
                  <a:lnTo>
                    <a:pt x="164985" y="302145"/>
                  </a:lnTo>
                  <a:lnTo>
                    <a:pt x="182727" y="284619"/>
                  </a:lnTo>
                  <a:close/>
                </a:path>
                <a:path w="224154" h="309244">
                  <a:moveTo>
                    <a:pt x="224040" y="35560"/>
                  </a:moveTo>
                  <a:lnTo>
                    <a:pt x="220433" y="25374"/>
                  </a:lnTo>
                  <a:lnTo>
                    <a:pt x="214757" y="20434"/>
                  </a:lnTo>
                  <a:lnTo>
                    <a:pt x="211493" y="17589"/>
                  </a:lnTo>
                  <a:lnTo>
                    <a:pt x="201853" y="12915"/>
                  </a:lnTo>
                  <a:lnTo>
                    <a:pt x="201853" y="35560"/>
                  </a:lnTo>
                  <a:lnTo>
                    <a:pt x="199123" y="37401"/>
                  </a:lnTo>
                  <a:lnTo>
                    <a:pt x="199123" y="60388"/>
                  </a:lnTo>
                  <a:lnTo>
                    <a:pt x="194106" y="90347"/>
                  </a:lnTo>
                  <a:lnTo>
                    <a:pt x="188861" y="119430"/>
                  </a:lnTo>
                  <a:lnTo>
                    <a:pt x="183235" y="149618"/>
                  </a:lnTo>
                  <a:lnTo>
                    <a:pt x="178015" y="178054"/>
                  </a:lnTo>
                  <a:lnTo>
                    <a:pt x="172643" y="207594"/>
                  </a:lnTo>
                  <a:lnTo>
                    <a:pt x="170002" y="222300"/>
                  </a:lnTo>
                  <a:lnTo>
                    <a:pt x="167487" y="236905"/>
                  </a:lnTo>
                  <a:lnTo>
                    <a:pt x="166281" y="244094"/>
                  </a:lnTo>
                  <a:lnTo>
                    <a:pt x="166497" y="244106"/>
                  </a:lnTo>
                  <a:lnTo>
                    <a:pt x="154178" y="247523"/>
                  </a:lnTo>
                  <a:lnTo>
                    <a:pt x="149910" y="248462"/>
                  </a:lnTo>
                  <a:lnTo>
                    <a:pt x="144589" y="249262"/>
                  </a:lnTo>
                  <a:lnTo>
                    <a:pt x="128346" y="251142"/>
                  </a:lnTo>
                  <a:lnTo>
                    <a:pt x="112483" y="251790"/>
                  </a:lnTo>
                  <a:lnTo>
                    <a:pt x="96596" y="251218"/>
                  </a:lnTo>
                  <a:lnTo>
                    <a:pt x="80289" y="249466"/>
                  </a:lnTo>
                  <a:lnTo>
                    <a:pt x="75095" y="248742"/>
                  </a:lnTo>
                  <a:lnTo>
                    <a:pt x="70637" y="247764"/>
                  </a:lnTo>
                  <a:lnTo>
                    <a:pt x="56819" y="244195"/>
                  </a:lnTo>
                  <a:lnTo>
                    <a:pt x="57226" y="243433"/>
                  </a:lnTo>
                  <a:lnTo>
                    <a:pt x="56375" y="238226"/>
                  </a:lnTo>
                  <a:lnTo>
                    <a:pt x="51346" y="208864"/>
                  </a:lnTo>
                  <a:lnTo>
                    <a:pt x="45986" y="179260"/>
                  </a:lnTo>
                  <a:lnTo>
                    <a:pt x="40386" y="148958"/>
                  </a:lnTo>
                  <a:lnTo>
                    <a:pt x="35140" y="120154"/>
                  </a:lnTo>
                  <a:lnTo>
                    <a:pt x="32385" y="105410"/>
                  </a:lnTo>
                  <a:lnTo>
                    <a:pt x="29400" y="89801"/>
                  </a:lnTo>
                  <a:lnTo>
                    <a:pt x="26758" y="75247"/>
                  </a:lnTo>
                  <a:lnTo>
                    <a:pt x="24447" y="60350"/>
                  </a:lnTo>
                  <a:lnTo>
                    <a:pt x="32550" y="62077"/>
                  </a:lnTo>
                  <a:lnTo>
                    <a:pt x="40741" y="64287"/>
                  </a:lnTo>
                  <a:lnTo>
                    <a:pt x="50914" y="66662"/>
                  </a:lnTo>
                  <a:lnTo>
                    <a:pt x="99847" y="71513"/>
                  </a:lnTo>
                  <a:lnTo>
                    <a:pt x="111353" y="71729"/>
                  </a:lnTo>
                  <a:lnTo>
                    <a:pt x="127469" y="71386"/>
                  </a:lnTo>
                  <a:lnTo>
                    <a:pt x="178600" y="65620"/>
                  </a:lnTo>
                  <a:lnTo>
                    <a:pt x="193598" y="61214"/>
                  </a:lnTo>
                  <a:lnTo>
                    <a:pt x="199123" y="60388"/>
                  </a:lnTo>
                  <a:lnTo>
                    <a:pt x="199123" y="37401"/>
                  </a:lnTo>
                  <a:lnTo>
                    <a:pt x="195478" y="39852"/>
                  </a:lnTo>
                  <a:lnTo>
                    <a:pt x="183959" y="43510"/>
                  </a:lnTo>
                  <a:lnTo>
                    <a:pt x="137223" y="50533"/>
                  </a:lnTo>
                  <a:lnTo>
                    <a:pt x="112115" y="51295"/>
                  </a:lnTo>
                  <a:lnTo>
                    <a:pt x="99542" y="51130"/>
                  </a:lnTo>
                  <a:lnTo>
                    <a:pt x="52654" y="46405"/>
                  </a:lnTo>
                  <a:lnTo>
                    <a:pt x="21501" y="35306"/>
                  </a:lnTo>
                  <a:lnTo>
                    <a:pt x="27851" y="32626"/>
                  </a:lnTo>
                  <a:lnTo>
                    <a:pt x="31762" y="30340"/>
                  </a:lnTo>
                  <a:lnTo>
                    <a:pt x="75349" y="22110"/>
                  </a:lnTo>
                  <a:lnTo>
                    <a:pt x="111353" y="20434"/>
                  </a:lnTo>
                  <a:lnTo>
                    <a:pt x="133489" y="21107"/>
                  </a:lnTo>
                  <a:lnTo>
                    <a:pt x="159486" y="23545"/>
                  </a:lnTo>
                  <a:lnTo>
                    <a:pt x="184035" y="28206"/>
                  </a:lnTo>
                  <a:lnTo>
                    <a:pt x="201853" y="35560"/>
                  </a:lnTo>
                  <a:lnTo>
                    <a:pt x="201853" y="12915"/>
                  </a:lnTo>
                  <a:lnTo>
                    <a:pt x="161988" y="3479"/>
                  </a:lnTo>
                  <a:lnTo>
                    <a:pt x="107391" y="0"/>
                  </a:lnTo>
                  <a:lnTo>
                    <a:pt x="76784" y="1625"/>
                  </a:lnTo>
                  <a:lnTo>
                    <a:pt x="22707" y="12382"/>
                  </a:lnTo>
                  <a:lnTo>
                    <a:pt x="0" y="37680"/>
                  </a:lnTo>
                  <a:lnTo>
                    <a:pt x="1714" y="49542"/>
                  </a:lnTo>
                  <a:lnTo>
                    <a:pt x="34772" y="233273"/>
                  </a:lnTo>
                  <a:lnTo>
                    <a:pt x="36347" y="242176"/>
                  </a:lnTo>
                  <a:lnTo>
                    <a:pt x="92430" y="271437"/>
                  </a:lnTo>
                  <a:lnTo>
                    <a:pt x="123482" y="271729"/>
                  </a:lnTo>
                  <a:lnTo>
                    <a:pt x="148361" y="269443"/>
                  </a:lnTo>
                  <a:lnTo>
                    <a:pt x="184785" y="255384"/>
                  </a:lnTo>
                  <a:lnTo>
                    <a:pt x="192671" y="212648"/>
                  </a:lnTo>
                  <a:lnTo>
                    <a:pt x="205536" y="141795"/>
                  </a:lnTo>
                  <a:lnTo>
                    <a:pt x="218351" y="70091"/>
                  </a:lnTo>
                  <a:lnTo>
                    <a:pt x="219951" y="60388"/>
                  </a:lnTo>
                  <a:lnTo>
                    <a:pt x="221449" y="51295"/>
                  </a:lnTo>
                  <a:lnTo>
                    <a:pt x="224040" y="35560"/>
                  </a:lnTo>
                  <a:close/>
                </a:path>
              </a:pathLst>
            </a:custGeom>
            <a:solidFill>
              <a:srgbClr val="2E4EA1"/>
            </a:solidFill>
          </p:spPr>
          <p:txBody>
            <a:bodyPr wrap="square" lIns="0" tIns="0" rIns="0" bIns="0" rtlCol="0"/>
            <a:lstStyle/>
            <a:p>
              <a:endParaRPr/>
            </a:p>
          </p:txBody>
        </p:sp>
        <p:sp>
          <p:nvSpPr>
            <p:cNvPr id="30" name="object 30"/>
            <p:cNvSpPr/>
            <p:nvPr/>
          </p:nvSpPr>
          <p:spPr>
            <a:xfrm>
              <a:off x="367334" y="823086"/>
              <a:ext cx="263525" cy="328295"/>
            </a:xfrm>
            <a:custGeom>
              <a:avLst/>
              <a:gdLst/>
              <a:ahLst/>
              <a:cxnLst/>
              <a:rect l="l" t="t" r="r" b="b"/>
              <a:pathLst>
                <a:path w="263525" h="328294">
                  <a:moveTo>
                    <a:pt x="24257" y="241744"/>
                  </a:moveTo>
                  <a:lnTo>
                    <a:pt x="17386" y="236029"/>
                  </a:lnTo>
                  <a:lnTo>
                    <a:pt x="6057" y="235915"/>
                  </a:lnTo>
                  <a:lnTo>
                    <a:pt x="76" y="241820"/>
                  </a:lnTo>
                  <a:lnTo>
                    <a:pt x="0" y="249580"/>
                  </a:lnTo>
                  <a:lnTo>
                    <a:pt x="6375" y="255079"/>
                  </a:lnTo>
                  <a:lnTo>
                    <a:pt x="17691" y="255066"/>
                  </a:lnTo>
                  <a:lnTo>
                    <a:pt x="24003" y="249351"/>
                  </a:lnTo>
                  <a:lnTo>
                    <a:pt x="24257" y="241744"/>
                  </a:lnTo>
                  <a:close/>
                </a:path>
                <a:path w="263525" h="328294">
                  <a:moveTo>
                    <a:pt x="38989" y="317474"/>
                  </a:moveTo>
                  <a:lnTo>
                    <a:pt x="35801" y="310438"/>
                  </a:lnTo>
                  <a:lnTo>
                    <a:pt x="26123" y="307263"/>
                  </a:lnTo>
                  <a:lnTo>
                    <a:pt x="25361" y="307263"/>
                  </a:lnTo>
                  <a:lnTo>
                    <a:pt x="16167" y="310464"/>
                  </a:lnTo>
                  <a:lnTo>
                    <a:pt x="13144" y="317474"/>
                  </a:lnTo>
                  <a:lnTo>
                    <a:pt x="16230" y="324485"/>
                  </a:lnTo>
                  <a:lnTo>
                    <a:pt x="25361" y="327685"/>
                  </a:lnTo>
                  <a:lnTo>
                    <a:pt x="26123" y="327685"/>
                  </a:lnTo>
                  <a:lnTo>
                    <a:pt x="35750" y="324510"/>
                  </a:lnTo>
                  <a:lnTo>
                    <a:pt x="38989" y="317474"/>
                  </a:lnTo>
                  <a:close/>
                </a:path>
                <a:path w="263525" h="328294">
                  <a:moveTo>
                    <a:pt x="69621" y="266357"/>
                  </a:moveTo>
                  <a:lnTo>
                    <a:pt x="63449" y="260184"/>
                  </a:lnTo>
                  <a:lnTo>
                    <a:pt x="56908" y="257619"/>
                  </a:lnTo>
                  <a:lnTo>
                    <a:pt x="48539" y="259753"/>
                  </a:lnTo>
                  <a:lnTo>
                    <a:pt x="42227" y="269913"/>
                  </a:lnTo>
                  <a:lnTo>
                    <a:pt x="45440" y="276707"/>
                  </a:lnTo>
                  <a:lnTo>
                    <a:pt x="50355" y="278726"/>
                  </a:lnTo>
                  <a:lnTo>
                    <a:pt x="61696" y="279615"/>
                  </a:lnTo>
                  <a:lnTo>
                    <a:pt x="68567" y="274167"/>
                  </a:lnTo>
                  <a:lnTo>
                    <a:pt x="69621" y="266357"/>
                  </a:lnTo>
                  <a:close/>
                </a:path>
                <a:path w="263525" h="328294">
                  <a:moveTo>
                    <a:pt x="233210" y="16725"/>
                  </a:moveTo>
                  <a:lnTo>
                    <a:pt x="233095" y="0"/>
                  </a:lnTo>
                  <a:lnTo>
                    <a:pt x="189128" y="177"/>
                  </a:lnTo>
                  <a:lnTo>
                    <a:pt x="189204" y="16802"/>
                  </a:lnTo>
                  <a:lnTo>
                    <a:pt x="233210" y="16725"/>
                  </a:lnTo>
                  <a:close/>
                </a:path>
                <a:path w="263525" h="328294">
                  <a:moveTo>
                    <a:pt x="261658" y="97612"/>
                  </a:moveTo>
                  <a:lnTo>
                    <a:pt x="245071" y="60706"/>
                  </a:lnTo>
                  <a:lnTo>
                    <a:pt x="218478" y="52997"/>
                  </a:lnTo>
                  <a:lnTo>
                    <a:pt x="212204" y="56451"/>
                  </a:lnTo>
                  <a:lnTo>
                    <a:pt x="214058" y="74536"/>
                  </a:lnTo>
                  <a:lnTo>
                    <a:pt x="224967" y="73571"/>
                  </a:lnTo>
                  <a:lnTo>
                    <a:pt x="228549" y="74777"/>
                  </a:lnTo>
                  <a:lnTo>
                    <a:pt x="237744" y="81445"/>
                  </a:lnTo>
                  <a:lnTo>
                    <a:pt x="241287" y="90563"/>
                  </a:lnTo>
                  <a:lnTo>
                    <a:pt x="243535" y="99237"/>
                  </a:lnTo>
                  <a:lnTo>
                    <a:pt x="248818" y="104584"/>
                  </a:lnTo>
                  <a:lnTo>
                    <a:pt x="257479" y="104267"/>
                  </a:lnTo>
                  <a:lnTo>
                    <a:pt x="261658" y="97612"/>
                  </a:lnTo>
                  <a:close/>
                </a:path>
                <a:path w="263525" h="328294">
                  <a:moveTo>
                    <a:pt x="263182" y="228892"/>
                  </a:moveTo>
                  <a:lnTo>
                    <a:pt x="262470" y="222161"/>
                  </a:lnTo>
                  <a:lnTo>
                    <a:pt x="262470" y="217030"/>
                  </a:lnTo>
                  <a:lnTo>
                    <a:pt x="262712" y="206552"/>
                  </a:lnTo>
                  <a:lnTo>
                    <a:pt x="262559" y="198589"/>
                  </a:lnTo>
                  <a:lnTo>
                    <a:pt x="260642" y="192811"/>
                  </a:lnTo>
                  <a:lnTo>
                    <a:pt x="255587" y="188887"/>
                  </a:lnTo>
                  <a:lnTo>
                    <a:pt x="250621" y="186715"/>
                  </a:lnTo>
                  <a:lnTo>
                    <a:pt x="245427" y="189763"/>
                  </a:lnTo>
                  <a:lnTo>
                    <a:pt x="241515" y="196608"/>
                  </a:lnTo>
                  <a:lnTo>
                    <a:pt x="242087" y="204736"/>
                  </a:lnTo>
                  <a:lnTo>
                    <a:pt x="242087" y="209423"/>
                  </a:lnTo>
                  <a:lnTo>
                    <a:pt x="241846" y="217982"/>
                  </a:lnTo>
                  <a:lnTo>
                    <a:pt x="241998" y="226517"/>
                  </a:lnTo>
                  <a:lnTo>
                    <a:pt x="243878" y="233591"/>
                  </a:lnTo>
                  <a:lnTo>
                    <a:pt x="248793" y="237756"/>
                  </a:lnTo>
                  <a:lnTo>
                    <a:pt x="254927" y="239737"/>
                  </a:lnTo>
                  <a:lnTo>
                    <a:pt x="259346" y="236550"/>
                  </a:lnTo>
                  <a:lnTo>
                    <a:pt x="263182" y="228892"/>
                  </a:lnTo>
                  <a:close/>
                </a:path>
              </a:pathLst>
            </a:custGeom>
            <a:solidFill>
              <a:srgbClr val="8DD7F7"/>
            </a:solidFill>
          </p:spPr>
          <p:txBody>
            <a:bodyPr wrap="square" lIns="0" tIns="0" rIns="0" bIns="0" rtlCol="0"/>
            <a:lstStyle/>
            <a:p>
              <a:endParaRPr/>
            </a:p>
          </p:txBody>
        </p:sp>
      </p:grpSp>
      <p:grpSp>
        <p:nvGrpSpPr>
          <p:cNvPr id="31" name="object 31"/>
          <p:cNvGrpSpPr/>
          <p:nvPr/>
        </p:nvGrpSpPr>
        <p:grpSpPr>
          <a:xfrm>
            <a:off x="2806700" y="742787"/>
            <a:ext cx="295381" cy="349545"/>
            <a:chOff x="2112185" y="826683"/>
            <a:chExt cx="320675" cy="410845"/>
          </a:xfrm>
        </p:grpSpPr>
        <p:sp>
          <p:nvSpPr>
            <p:cNvPr id="32" name="object 32"/>
            <p:cNvSpPr/>
            <p:nvPr/>
          </p:nvSpPr>
          <p:spPr>
            <a:xfrm>
              <a:off x="2121738" y="826693"/>
              <a:ext cx="297180" cy="410845"/>
            </a:xfrm>
            <a:custGeom>
              <a:avLst/>
              <a:gdLst/>
              <a:ahLst/>
              <a:cxnLst/>
              <a:rect l="l" t="t" r="r" b="b"/>
              <a:pathLst>
                <a:path w="297180" h="410844">
                  <a:moveTo>
                    <a:pt x="297027" y="395249"/>
                  </a:moveTo>
                  <a:lnTo>
                    <a:pt x="287693" y="393395"/>
                  </a:lnTo>
                  <a:lnTo>
                    <a:pt x="273545" y="392963"/>
                  </a:lnTo>
                  <a:lnTo>
                    <a:pt x="202184" y="393103"/>
                  </a:lnTo>
                  <a:lnTo>
                    <a:pt x="102095" y="392798"/>
                  </a:lnTo>
                  <a:lnTo>
                    <a:pt x="39052" y="393014"/>
                  </a:lnTo>
                  <a:lnTo>
                    <a:pt x="8864" y="393966"/>
                  </a:lnTo>
                  <a:lnTo>
                    <a:pt x="0" y="397802"/>
                  </a:lnTo>
                  <a:lnTo>
                    <a:pt x="1866" y="408584"/>
                  </a:lnTo>
                  <a:lnTo>
                    <a:pt x="10363" y="410057"/>
                  </a:lnTo>
                  <a:lnTo>
                    <a:pt x="37084" y="410464"/>
                  </a:lnTo>
                  <a:lnTo>
                    <a:pt x="175704" y="410311"/>
                  </a:lnTo>
                  <a:lnTo>
                    <a:pt x="236232" y="410616"/>
                  </a:lnTo>
                  <a:lnTo>
                    <a:pt x="272046" y="410425"/>
                  </a:lnTo>
                  <a:lnTo>
                    <a:pt x="290004" y="409486"/>
                  </a:lnTo>
                  <a:lnTo>
                    <a:pt x="296748" y="406819"/>
                  </a:lnTo>
                  <a:lnTo>
                    <a:pt x="297027" y="395249"/>
                  </a:lnTo>
                  <a:close/>
                </a:path>
                <a:path w="297180" h="410844">
                  <a:moveTo>
                    <a:pt x="297027" y="2438"/>
                  </a:moveTo>
                  <a:lnTo>
                    <a:pt x="287693" y="584"/>
                  </a:lnTo>
                  <a:lnTo>
                    <a:pt x="273545" y="152"/>
                  </a:lnTo>
                  <a:lnTo>
                    <a:pt x="202184" y="292"/>
                  </a:lnTo>
                  <a:lnTo>
                    <a:pt x="102095" y="0"/>
                  </a:lnTo>
                  <a:lnTo>
                    <a:pt x="39052" y="203"/>
                  </a:lnTo>
                  <a:lnTo>
                    <a:pt x="8864" y="1155"/>
                  </a:lnTo>
                  <a:lnTo>
                    <a:pt x="0" y="4991"/>
                  </a:lnTo>
                  <a:lnTo>
                    <a:pt x="1866" y="15773"/>
                  </a:lnTo>
                  <a:lnTo>
                    <a:pt x="10363" y="17246"/>
                  </a:lnTo>
                  <a:lnTo>
                    <a:pt x="37084" y="17653"/>
                  </a:lnTo>
                  <a:lnTo>
                    <a:pt x="175704" y="17500"/>
                  </a:lnTo>
                  <a:lnTo>
                    <a:pt x="236232" y="17805"/>
                  </a:lnTo>
                  <a:lnTo>
                    <a:pt x="272046" y="17614"/>
                  </a:lnTo>
                  <a:lnTo>
                    <a:pt x="290004" y="16675"/>
                  </a:lnTo>
                  <a:lnTo>
                    <a:pt x="296748" y="14008"/>
                  </a:lnTo>
                  <a:lnTo>
                    <a:pt x="297027" y="2438"/>
                  </a:lnTo>
                  <a:close/>
                </a:path>
              </a:pathLst>
            </a:custGeom>
            <a:solidFill>
              <a:srgbClr val="4B2E91"/>
            </a:solidFill>
          </p:spPr>
          <p:txBody>
            <a:bodyPr wrap="square" lIns="0" tIns="0" rIns="0" bIns="0" rtlCol="0"/>
            <a:lstStyle/>
            <a:p>
              <a:endParaRPr/>
            </a:p>
          </p:txBody>
        </p:sp>
        <p:sp>
          <p:nvSpPr>
            <p:cNvPr id="33" name="object 33"/>
            <p:cNvSpPr/>
            <p:nvPr/>
          </p:nvSpPr>
          <p:spPr>
            <a:xfrm>
              <a:off x="2112175" y="895159"/>
              <a:ext cx="123825" cy="273050"/>
            </a:xfrm>
            <a:custGeom>
              <a:avLst/>
              <a:gdLst/>
              <a:ahLst/>
              <a:cxnLst/>
              <a:rect l="l" t="t" r="r" b="b"/>
              <a:pathLst>
                <a:path w="123825" h="273050">
                  <a:moveTo>
                    <a:pt x="25196" y="2324"/>
                  </a:moveTo>
                  <a:lnTo>
                    <a:pt x="22872" y="0"/>
                  </a:lnTo>
                  <a:lnTo>
                    <a:pt x="17145" y="0"/>
                  </a:lnTo>
                  <a:lnTo>
                    <a:pt x="14820" y="2324"/>
                  </a:lnTo>
                  <a:lnTo>
                    <a:pt x="14820" y="12750"/>
                  </a:lnTo>
                  <a:lnTo>
                    <a:pt x="12" y="31470"/>
                  </a:lnTo>
                  <a:lnTo>
                    <a:pt x="12" y="53809"/>
                  </a:lnTo>
                  <a:lnTo>
                    <a:pt x="14820" y="72529"/>
                  </a:lnTo>
                  <a:lnTo>
                    <a:pt x="14820" y="87655"/>
                  </a:lnTo>
                  <a:lnTo>
                    <a:pt x="0" y="106375"/>
                  </a:lnTo>
                  <a:lnTo>
                    <a:pt x="0" y="128714"/>
                  </a:lnTo>
                  <a:lnTo>
                    <a:pt x="14820" y="147434"/>
                  </a:lnTo>
                  <a:lnTo>
                    <a:pt x="14820" y="162560"/>
                  </a:lnTo>
                  <a:lnTo>
                    <a:pt x="0" y="181279"/>
                  </a:lnTo>
                  <a:lnTo>
                    <a:pt x="0" y="203619"/>
                  </a:lnTo>
                  <a:lnTo>
                    <a:pt x="14820" y="222338"/>
                  </a:lnTo>
                  <a:lnTo>
                    <a:pt x="14820" y="237464"/>
                  </a:lnTo>
                  <a:lnTo>
                    <a:pt x="0" y="256197"/>
                  </a:lnTo>
                  <a:lnTo>
                    <a:pt x="0" y="270230"/>
                  </a:lnTo>
                  <a:lnTo>
                    <a:pt x="2324" y="272542"/>
                  </a:lnTo>
                  <a:lnTo>
                    <a:pt x="8051" y="272542"/>
                  </a:lnTo>
                  <a:lnTo>
                    <a:pt x="10375" y="270217"/>
                  </a:lnTo>
                  <a:lnTo>
                    <a:pt x="10375" y="267360"/>
                  </a:lnTo>
                  <a:lnTo>
                    <a:pt x="10375" y="259803"/>
                  </a:lnTo>
                  <a:lnTo>
                    <a:pt x="25196" y="241071"/>
                  </a:lnTo>
                  <a:lnTo>
                    <a:pt x="25196" y="218732"/>
                  </a:lnTo>
                  <a:lnTo>
                    <a:pt x="10375" y="200012"/>
                  </a:lnTo>
                  <a:lnTo>
                    <a:pt x="10375" y="184886"/>
                  </a:lnTo>
                  <a:lnTo>
                    <a:pt x="25196" y="166166"/>
                  </a:lnTo>
                  <a:lnTo>
                    <a:pt x="25196" y="143827"/>
                  </a:lnTo>
                  <a:lnTo>
                    <a:pt x="10375" y="125107"/>
                  </a:lnTo>
                  <a:lnTo>
                    <a:pt x="10375" y="109982"/>
                  </a:lnTo>
                  <a:lnTo>
                    <a:pt x="25196" y="91262"/>
                  </a:lnTo>
                  <a:lnTo>
                    <a:pt x="25196" y="68922"/>
                  </a:lnTo>
                  <a:lnTo>
                    <a:pt x="10375" y="50203"/>
                  </a:lnTo>
                  <a:lnTo>
                    <a:pt x="10375" y="35077"/>
                  </a:lnTo>
                  <a:lnTo>
                    <a:pt x="25196" y="16357"/>
                  </a:lnTo>
                  <a:lnTo>
                    <a:pt x="25196" y="2324"/>
                  </a:lnTo>
                  <a:close/>
                </a:path>
                <a:path w="123825" h="273050">
                  <a:moveTo>
                    <a:pt x="123659" y="2324"/>
                  </a:moveTo>
                  <a:lnTo>
                    <a:pt x="121335" y="0"/>
                  </a:lnTo>
                  <a:lnTo>
                    <a:pt x="115608" y="0"/>
                  </a:lnTo>
                  <a:lnTo>
                    <a:pt x="113284" y="2324"/>
                  </a:lnTo>
                  <a:lnTo>
                    <a:pt x="113284" y="12750"/>
                  </a:lnTo>
                  <a:lnTo>
                    <a:pt x="98475" y="31470"/>
                  </a:lnTo>
                  <a:lnTo>
                    <a:pt x="98475" y="53809"/>
                  </a:lnTo>
                  <a:lnTo>
                    <a:pt x="113284" y="72529"/>
                  </a:lnTo>
                  <a:lnTo>
                    <a:pt x="113284" y="87655"/>
                  </a:lnTo>
                  <a:lnTo>
                    <a:pt x="98475" y="106375"/>
                  </a:lnTo>
                  <a:lnTo>
                    <a:pt x="98475" y="128714"/>
                  </a:lnTo>
                  <a:lnTo>
                    <a:pt x="113284" y="147434"/>
                  </a:lnTo>
                  <a:lnTo>
                    <a:pt x="113284" y="162560"/>
                  </a:lnTo>
                  <a:lnTo>
                    <a:pt x="98475" y="181279"/>
                  </a:lnTo>
                  <a:lnTo>
                    <a:pt x="98475" y="203619"/>
                  </a:lnTo>
                  <a:lnTo>
                    <a:pt x="113284" y="222351"/>
                  </a:lnTo>
                  <a:lnTo>
                    <a:pt x="113284" y="237464"/>
                  </a:lnTo>
                  <a:lnTo>
                    <a:pt x="98475" y="256197"/>
                  </a:lnTo>
                  <a:lnTo>
                    <a:pt x="98475" y="270230"/>
                  </a:lnTo>
                  <a:lnTo>
                    <a:pt x="100787" y="272542"/>
                  </a:lnTo>
                  <a:lnTo>
                    <a:pt x="106514" y="272542"/>
                  </a:lnTo>
                  <a:lnTo>
                    <a:pt x="108839" y="270230"/>
                  </a:lnTo>
                  <a:lnTo>
                    <a:pt x="108839" y="267360"/>
                  </a:lnTo>
                  <a:lnTo>
                    <a:pt x="108839" y="259803"/>
                  </a:lnTo>
                  <a:lnTo>
                    <a:pt x="123659" y="241071"/>
                  </a:lnTo>
                  <a:lnTo>
                    <a:pt x="123659" y="218732"/>
                  </a:lnTo>
                  <a:lnTo>
                    <a:pt x="108839" y="200012"/>
                  </a:lnTo>
                  <a:lnTo>
                    <a:pt x="108839" y="184886"/>
                  </a:lnTo>
                  <a:lnTo>
                    <a:pt x="123659" y="166166"/>
                  </a:lnTo>
                  <a:lnTo>
                    <a:pt x="123659" y="143827"/>
                  </a:lnTo>
                  <a:lnTo>
                    <a:pt x="108839" y="125107"/>
                  </a:lnTo>
                  <a:lnTo>
                    <a:pt x="108839" y="109982"/>
                  </a:lnTo>
                  <a:lnTo>
                    <a:pt x="123659" y="91262"/>
                  </a:lnTo>
                  <a:lnTo>
                    <a:pt x="123659" y="68922"/>
                  </a:lnTo>
                  <a:lnTo>
                    <a:pt x="108839" y="50203"/>
                  </a:lnTo>
                  <a:lnTo>
                    <a:pt x="108839" y="35077"/>
                  </a:lnTo>
                  <a:lnTo>
                    <a:pt x="123659" y="16357"/>
                  </a:lnTo>
                  <a:lnTo>
                    <a:pt x="123659" y="2324"/>
                  </a:lnTo>
                  <a:close/>
                </a:path>
              </a:pathLst>
            </a:custGeom>
            <a:solidFill>
              <a:srgbClr val="8DD7F7"/>
            </a:solidFill>
          </p:spPr>
          <p:txBody>
            <a:bodyPr wrap="square" lIns="0" tIns="0" rIns="0" bIns="0" rtlCol="0"/>
            <a:lstStyle/>
            <a:p>
              <a:endParaRPr/>
            </a:p>
          </p:txBody>
        </p:sp>
        <p:sp>
          <p:nvSpPr>
            <p:cNvPr id="34" name="object 34"/>
            <p:cNvSpPr/>
            <p:nvPr/>
          </p:nvSpPr>
          <p:spPr>
            <a:xfrm>
              <a:off x="2158682" y="863853"/>
              <a:ext cx="31115" cy="335280"/>
            </a:xfrm>
            <a:custGeom>
              <a:avLst/>
              <a:gdLst/>
              <a:ahLst/>
              <a:cxnLst/>
              <a:rect l="l" t="t" r="r" b="b"/>
              <a:pathLst>
                <a:path w="31114" h="335280">
                  <a:moveTo>
                    <a:pt x="30645" y="312343"/>
                  </a:moveTo>
                  <a:lnTo>
                    <a:pt x="0" y="312343"/>
                  </a:lnTo>
                  <a:lnTo>
                    <a:pt x="0" y="335165"/>
                  </a:lnTo>
                  <a:lnTo>
                    <a:pt x="30645" y="335165"/>
                  </a:lnTo>
                  <a:lnTo>
                    <a:pt x="30645" y="312343"/>
                  </a:lnTo>
                  <a:close/>
                </a:path>
                <a:path w="31114" h="335280">
                  <a:moveTo>
                    <a:pt x="30645" y="0"/>
                  </a:moveTo>
                  <a:lnTo>
                    <a:pt x="0" y="0"/>
                  </a:lnTo>
                  <a:lnTo>
                    <a:pt x="0" y="22821"/>
                  </a:lnTo>
                  <a:lnTo>
                    <a:pt x="30645" y="22821"/>
                  </a:lnTo>
                  <a:lnTo>
                    <a:pt x="30645" y="0"/>
                  </a:lnTo>
                  <a:close/>
                </a:path>
              </a:pathLst>
            </a:custGeom>
            <a:solidFill>
              <a:srgbClr val="2E4EA1"/>
            </a:solidFill>
          </p:spPr>
          <p:txBody>
            <a:bodyPr wrap="square" lIns="0" tIns="0" rIns="0" bIns="0" rtlCol="0"/>
            <a:lstStyle/>
            <a:p>
              <a:endParaRPr/>
            </a:p>
          </p:txBody>
        </p:sp>
        <p:sp>
          <p:nvSpPr>
            <p:cNvPr id="35" name="object 35"/>
            <p:cNvSpPr/>
            <p:nvPr/>
          </p:nvSpPr>
          <p:spPr>
            <a:xfrm>
              <a:off x="2158688" y="863848"/>
              <a:ext cx="31115" cy="335280"/>
            </a:xfrm>
            <a:custGeom>
              <a:avLst/>
              <a:gdLst/>
              <a:ahLst/>
              <a:cxnLst/>
              <a:rect l="l" t="t" r="r" b="b"/>
              <a:pathLst>
                <a:path w="31114" h="335280">
                  <a:moveTo>
                    <a:pt x="26555" y="6426"/>
                  </a:moveTo>
                  <a:lnTo>
                    <a:pt x="30594" y="327393"/>
                  </a:lnTo>
                  <a:lnTo>
                    <a:pt x="30645" y="331012"/>
                  </a:lnTo>
                  <a:lnTo>
                    <a:pt x="27724" y="334124"/>
                  </a:lnTo>
                  <a:lnTo>
                    <a:pt x="24104" y="334302"/>
                  </a:lnTo>
                  <a:lnTo>
                    <a:pt x="10744" y="334975"/>
                  </a:lnTo>
                  <a:lnTo>
                    <a:pt x="7137" y="335165"/>
                  </a:lnTo>
                  <a:lnTo>
                    <a:pt x="4140" y="332346"/>
                  </a:lnTo>
                  <a:lnTo>
                    <a:pt x="4089" y="328726"/>
                  </a:lnTo>
                  <a:lnTo>
                    <a:pt x="50" y="7759"/>
                  </a:lnTo>
                  <a:lnTo>
                    <a:pt x="0" y="4140"/>
                  </a:lnTo>
                  <a:lnTo>
                    <a:pt x="2933" y="1028"/>
                  </a:lnTo>
                  <a:lnTo>
                    <a:pt x="6540" y="850"/>
                  </a:lnTo>
                  <a:lnTo>
                    <a:pt x="19900" y="177"/>
                  </a:lnTo>
                  <a:lnTo>
                    <a:pt x="23520" y="0"/>
                  </a:lnTo>
                  <a:lnTo>
                    <a:pt x="26504" y="2806"/>
                  </a:lnTo>
                  <a:lnTo>
                    <a:pt x="26555" y="6426"/>
                  </a:lnTo>
                  <a:close/>
                </a:path>
              </a:pathLst>
            </a:custGeom>
            <a:ln w="10693">
              <a:solidFill>
                <a:srgbClr val="4B2E91"/>
              </a:solidFill>
            </a:ln>
          </p:spPr>
          <p:txBody>
            <a:bodyPr wrap="square" lIns="0" tIns="0" rIns="0" bIns="0" rtlCol="0"/>
            <a:lstStyle/>
            <a:p>
              <a:endParaRPr/>
            </a:p>
          </p:txBody>
        </p:sp>
        <p:sp>
          <p:nvSpPr>
            <p:cNvPr id="36" name="object 36"/>
            <p:cNvSpPr/>
            <p:nvPr/>
          </p:nvSpPr>
          <p:spPr>
            <a:xfrm>
              <a:off x="2158987" y="886668"/>
              <a:ext cx="30480" cy="289560"/>
            </a:xfrm>
            <a:custGeom>
              <a:avLst/>
              <a:gdLst/>
              <a:ahLst/>
              <a:cxnLst/>
              <a:rect l="l" t="t" r="r" b="b"/>
              <a:pathLst>
                <a:path w="30480" h="289559">
                  <a:moveTo>
                    <a:pt x="26543" y="6426"/>
                  </a:moveTo>
                  <a:lnTo>
                    <a:pt x="30010" y="281762"/>
                  </a:lnTo>
                  <a:lnTo>
                    <a:pt x="30048" y="285381"/>
                  </a:lnTo>
                  <a:lnTo>
                    <a:pt x="27139" y="288493"/>
                  </a:lnTo>
                  <a:lnTo>
                    <a:pt x="23520" y="288671"/>
                  </a:lnTo>
                  <a:lnTo>
                    <a:pt x="10160" y="289344"/>
                  </a:lnTo>
                  <a:lnTo>
                    <a:pt x="38" y="7759"/>
                  </a:lnTo>
                  <a:lnTo>
                    <a:pt x="0" y="4140"/>
                  </a:lnTo>
                  <a:lnTo>
                    <a:pt x="2908" y="1028"/>
                  </a:lnTo>
                  <a:lnTo>
                    <a:pt x="6527" y="850"/>
                  </a:lnTo>
                  <a:lnTo>
                    <a:pt x="19888" y="177"/>
                  </a:lnTo>
                  <a:lnTo>
                    <a:pt x="23507" y="0"/>
                  </a:lnTo>
                  <a:lnTo>
                    <a:pt x="26492" y="2806"/>
                  </a:lnTo>
                  <a:lnTo>
                    <a:pt x="26543" y="6426"/>
                  </a:lnTo>
                  <a:close/>
                </a:path>
              </a:pathLst>
            </a:custGeom>
            <a:ln w="10693">
              <a:solidFill>
                <a:srgbClr val="4B2E91"/>
              </a:solidFill>
            </a:ln>
          </p:spPr>
          <p:txBody>
            <a:bodyPr wrap="square" lIns="0" tIns="0" rIns="0" bIns="0" rtlCol="0"/>
            <a:lstStyle/>
            <a:p>
              <a:endParaRPr/>
            </a:p>
          </p:txBody>
        </p:sp>
        <p:sp>
          <p:nvSpPr>
            <p:cNvPr id="37" name="object 37"/>
            <p:cNvSpPr/>
            <p:nvPr/>
          </p:nvSpPr>
          <p:spPr>
            <a:xfrm>
              <a:off x="2309097" y="895151"/>
              <a:ext cx="25400" cy="273050"/>
            </a:xfrm>
            <a:custGeom>
              <a:avLst/>
              <a:gdLst/>
              <a:ahLst/>
              <a:cxnLst/>
              <a:rect l="l" t="t" r="r" b="b"/>
              <a:pathLst>
                <a:path w="25400" h="273050">
                  <a:moveTo>
                    <a:pt x="22872" y="0"/>
                  </a:moveTo>
                  <a:lnTo>
                    <a:pt x="17145" y="0"/>
                  </a:lnTo>
                  <a:lnTo>
                    <a:pt x="14820" y="2324"/>
                  </a:lnTo>
                  <a:lnTo>
                    <a:pt x="14820" y="12750"/>
                  </a:lnTo>
                  <a:lnTo>
                    <a:pt x="12" y="31470"/>
                  </a:lnTo>
                  <a:lnTo>
                    <a:pt x="12" y="53809"/>
                  </a:lnTo>
                  <a:lnTo>
                    <a:pt x="14820" y="72529"/>
                  </a:lnTo>
                  <a:lnTo>
                    <a:pt x="14820" y="87655"/>
                  </a:lnTo>
                  <a:lnTo>
                    <a:pt x="0" y="106375"/>
                  </a:lnTo>
                  <a:lnTo>
                    <a:pt x="0" y="128714"/>
                  </a:lnTo>
                  <a:lnTo>
                    <a:pt x="14820" y="147434"/>
                  </a:lnTo>
                  <a:lnTo>
                    <a:pt x="14820" y="162559"/>
                  </a:lnTo>
                  <a:lnTo>
                    <a:pt x="0" y="181279"/>
                  </a:lnTo>
                  <a:lnTo>
                    <a:pt x="0" y="203619"/>
                  </a:lnTo>
                  <a:lnTo>
                    <a:pt x="14820" y="222338"/>
                  </a:lnTo>
                  <a:lnTo>
                    <a:pt x="14820" y="237464"/>
                  </a:lnTo>
                  <a:lnTo>
                    <a:pt x="0" y="256197"/>
                  </a:lnTo>
                  <a:lnTo>
                    <a:pt x="0" y="270230"/>
                  </a:lnTo>
                  <a:lnTo>
                    <a:pt x="2324" y="272541"/>
                  </a:lnTo>
                  <a:lnTo>
                    <a:pt x="8051" y="272541"/>
                  </a:lnTo>
                  <a:lnTo>
                    <a:pt x="10375" y="270217"/>
                  </a:lnTo>
                  <a:lnTo>
                    <a:pt x="10375" y="267360"/>
                  </a:lnTo>
                  <a:lnTo>
                    <a:pt x="10375" y="259803"/>
                  </a:lnTo>
                  <a:lnTo>
                    <a:pt x="25196" y="241071"/>
                  </a:lnTo>
                  <a:lnTo>
                    <a:pt x="25196" y="218732"/>
                  </a:lnTo>
                  <a:lnTo>
                    <a:pt x="10375" y="200012"/>
                  </a:lnTo>
                  <a:lnTo>
                    <a:pt x="10375" y="184886"/>
                  </a:lnTo>
                  <a:lnTo>
                    <a:pt x="25196" y="166166"/>
                  </a:lnTo>
                  <a:lnTo>
                    <a:pt x="25196" y="143827"/>
                  </a:lnTo>
                  <a:lnTo>
                    <a:pt x="10375" y="125107"/>
                  </a:lnTo>
                  <a:lnTo>
                    <a:pt x="10375" y="109981"/>
                  </a:lnTo>
                  <a:lnTo>
                    <a:pt x="25196" y="91262"/>
                  </a:lnTo>
                  <a:lnTo>
                    <a:pt x="25196" y="68922"/>
                  </a:lnTo>
                  <a:lnTo>
                    <a:pt x="10375" y="50203"/>
                  </a:lnTo>
                  <a:lnTo>
                    <a:pt x="10375" y="35077"/>
                  </a:lnTo>
                  <a:lnTo>
                    <a:pt x="25196" y="16357"/>
                  </a:lnTo>
                  <a:lnTo>
                    <a:pt x="25196" y="2324"/>
                  </a:lnTo>
                  <a:lnTo>
                    <a:pt x="22872" y="0"/>
                  </a:lnTo>
                  <a:close/>
                </a:path>
              </a:pathLst>
            </a:custGeom>
            <a:solidFill>
              <a:srgbClr val="8DD7F7"/>
            </a:solidFill>
          </p:spPr>
          <p:txBody>
            <a:bodyPr wrap="square" lIns="0" tIns="0" rIns="0" bIns="0" rtlCol="0"/>
            <a:lstStyle/>
            <a:p>
              <a:endParaRPr/>
            </a:p>
          </p:txBody>
        </p:sp>
        <p:sp>
          <p:nvSpPr>
            <p:cNvPr id="38" name="object 38"/>
            <p:cNvSpPr/>
            <p:nvPr/>
          </p:nvSpPr>
          <p:spPr>
            <a:xfrm>
              <a:off x="2257132" y="863853"/>
              <a:ext cx="31115" cy="335280"/>
            </a:xfrm>
            <a:custGeom>
              <a:avLst/>
              <a:gdLst/>
              <a:ahLst/>
              <a:cxnLst/>
              <a:rect l="l" t="t" r="r" b="b"/>
              <a:pathLst>
                <a:path w="31114" h="335280">
                  <a:moveTo>
                    <a:pt x="30645" y="312343"/>
                  </a:moveTo>
                  <a:lnTo>
                    <a:pt x="0" y="312343"/>
                  </a:lnTo>
                  <a:lnTo>
                    <a:pt x="0" y="335165"/>
                  </a:lnTo>
                  <a:lnTo>
                    <a:pt x="30645" y="335165"/>
                  </a:lnTo>
                  <a:lnTo>
                    <a:pt x="30645" y="312343"/>
                  </a:lnTo>
                  <a:close/>
                </a:path>
                <a:path w="31114" h="335280">
                  <a:moveTo>
                    <a:pt x="30645" y="0"/>
                  </a:moveTo>
                  <a:lnTo>
                    <a:pt x="0" y="0"/>
                  </a:lnTo>
                  <a:lnTo>
                    <a:pt x="0" y="22821"/>
                  </a:lnTo>
                  <a:lnTo>
                    <a:pt x="30645" y="22821"/>
                  </a:lnTo>
                  <a:lnTo>
                    <a:pt x="30645" y="0"/>
                  </a:lnTo>
                  <a:close/>
                </a:path>
              </a:pathLst>
            </a:custGeom>
            <a:solidFill>
              <a:srgbClr val="2E4EA1"/>
            </a:solidFill>
          </p:spPr>
          <p:txBody>
            <a:bodyPr wrap="square" lIns="0" tIns="0" rIns="0" bIns="0" rtlCol="0"/>
            <a:lstStyle/>
            <a:p>
              <a:endParaRPr/>
            </a:p>
          </p:txBody>
        </p:sp>
        <p:sp>
          <p:nvSpPr>
            <p:cNvPr id="39" name="object 39"/>
            <p:cNvSpPr/>
            <p:nvPr/>
          </p:nvSpPr>
          <p:spPr>
            <a:xfrm>
              <a:off x="2257144" y="863848"/>
              <a:ext cx="31115" cy="335280"/>
            </a:xfrm>
            <a:custGeom>
              <a:avLst/>
              <a:gdLst/>
              <a:ahLst/>
              <a:cxnLst/>
              <a:rect l="l" t="t" r="r" b="b"/>
              <a:pathLst>
                <a:path w="31114" h="335280">
                  <a:moveTo>
                    <a:pt x="26555" y="6426"/>
                  </a:moveTo>
                  <a:lnTo>
                    <a:pt x="30594" y="327393"/>
                  </a:lnTo>
                  <a:lnTo>
                    <a:pt x="30645" y="331012"/>
                  </a:lnTo>
                  <a:lnTo>
                    <a:pt x="27724" y="334124"/>
                  </a:lnTo>
                  <a:lnTo>
                    <a:pt x="24104" y="334302"/>
                  </a:lnTo>
                  <a:lnTo>
                    <a:pt x="10744" y="334975"/>
                  </a:lnTo>
                  <a:lnTo>
                    <a:pt x="7137" y="335165"/>
                  </a:lnTo>
                  <a:lnTo>
                    <a:pt x="4140" y="332346"/>
                  </a:lnTo>
                  <a:lnTo>
                    <a:pt x="4089" y="328726"/>
                  </a:lnTo>
                  <a:lnTo>
                    <a:pt x="50" y="7759"/>
                  </a:lnTo>
                  <a:lnTo>
                    <a:pt x="0" y="4140"/>
                  </a:lnTo>
                  <a:lnTo>
                    <a:pt x="2921" y="1028"/>
                  </a:lnTo>
                  <a:lnTo>
                    <a:pt x="6540" y="850"/>
                  </a:lnTo>
                  <a:lnTo>
                    <a:pt x="19900" y="177"/>
                  </a:lnTo>
                  <a:lnTo>
                    <a:pt x="23520" y="0"/>
                  </a:lnTo>
                  <a:lnTo>
                    <a:pt x="26504" y="2806"/>
                  </a:lnTo>
                  <a:lnTo>
                    <a:pt x="26555" y="6426"/>
                  </a:lnTo>
                  <a:close/>
                </a:path>
              </a:pathLst>
            </a:custGeom>
            <a:ln w="10693">
              <a:solidFill>
                <a:srgbClr val="4B2E91"/>
              </a:solidFill>
            </a:ln>
          </p:spPr>
          <p:txBody>
            <a:bodyPr wrap="square" lIns="0" tIns="0" rIns="0" bIns="0" rtlCol="0"/>
            <a:lstStyle/>
            <a:p>
              <a:endParaRPr/>
            </a:p>
          </p:txBody>
        </p:sp>
        <p:sp>
          <p:nvSpPr>
            <p:cNvPr id="40" name="object 40"/>
            <p:cNvSpPr/>
            <p:nvPr/>
          </p:nvSpPr>
          <p:spPr>
            <a:xfrm>
              <a:off x="2257441" y="886668"/>
              <a:ext cx="30480" cy="289560"/>
            </a:xfrm>
            <a:custGeom>
              <a:avLst/>
              <a:gdLst/>
              <a:ahLst/>
              <a:cxnLst/>
              <a:rect l="l" t="t" r="r" b="b"/>
              <a:pathLst>
                <a:path w="30480" h="289559">
                  <a:moveTo>
                    <a:pt x="26543" y="6426"/>
                  </a:moveTo>
                  <a:lnTo>
                    <a:pt x="30010" y="281762"/>
                  </a:lnTo>
                  <a:lnTo>
                    <a:pt x="30048" y="285381"/>
                  </a:lnTo>
                  <a:lnTo>
                    <a:pt x="27139" y="288493"/>
                  </a:lnTo>
                  <a:lnTo>
                    <a:pt x="23520" y="288671"/>
                  </a:lnTo>
                  <a:lnTo>
                    <a:pt x="10160" y="289344"/>
                  </a:lnTo>
                  <a:lnTo>
                    <a:pt x="38" y="7759"/>
                  </a:lnTo>
                  <a:lnTo>
                    <a:pt x="0" y="4140"/>
                  </a:lnTo>
                  <a:lnTo>
                    <a:pt x="2921" y="1028"/>
                  </a:lnTo>
                  <a:lnTo>
                    <a:pt x="6540" y="850"/>
                  </a:lnTo>
                  <a:lnTo>
                    <a:pt x="19888" y="177"/>
                  </a:lnTo>
                  <a:lnTo>
                    <a:pt x="23507" y="0"/>
                  </a:lnTo>
                  <a:lnTo>
                    <a:pt x="26492" y="2806"/>
                  </a:lnTo>
                  <a:lnTo>
                    <a:pt x="26543" y="6426"/>
                  </a:lnTo>
                  <a:close/>
                </a:path>
              </a:pathLst>
            </a:custGeom>
            <a:ln w="10693">
              <a:solidFill>
                <a:srgbClr val="4B2E91"/>
              </a:solidFill>
            </a:ln>
          </p:spPr>
          <p:txBody>
            <a:bodyPr wrap="square" lIns="0" tIns="0" rIns="0" bIns="0" rtlCol="0"/>
            <a:lstStyle/>
            <a:p>
              <a:endParaRPr/>
            </a:p>
          </p:txBody>
        </p:sp>
        <p:sp>
          <p:nvSpPr>
            <p:cNvPr id="41" name="object 41"/>
            <p:cNvSpPr/>
            <p:nvPr/>
          </p:nvSpPr>
          <p:spPr>
            <a:xfrm>
              <a:off x="2407566" y="895151"/>
              <a:ext cx="25400" cy="273050"/>
            </a:xfrm>
            <a:custGeom>
              <a:avLst/>
              <a:gdLst/>
              <a:ahLst/>
              <a:cxnLst/>
              <a:rect l="l" t="t" r="r" b="b"/>
              <a:pathLst>
                <a:path w="25400" h="273050">
                  <a:moveTo>
                    <a:pt x="22860" y="0"/>
                  </a:moveTo>
                  <a:lnTo>
                    <a:pt x="17132" y="0"/>
                  </a:lnTo>
                  <a:lnTo>
                    <a:pt x="14808" y="2324"/>
                  </a:lnTo>
                  <a:lnTo>
                    <a:pt x="14808" y="12750"/>
                  </a:lnTo>
                  <a:lnTo>
                    <a:pt x="0" y="31470"/>
                  </a:lnTo>
                  <a:lnTo>
                    <a:pt x="0" y="53809"/>
                  </a:lnTo>
                  <a:lnTo>
                    <a:pt x="14808" y="72529"/>
                  </a:lnTo>
                  <a:lnTo>
                    <a:pt x="14808" y="87655"/>
                  </a:lnTo>
                  <a:lnTo>
                    <a:pt x="0" y="106375"/>
                  </a:lnTo>
                  <a:lnTo>
                    <a:pt x="0" y="128714"/>
                  </a:lnTo>
                  <a:lnTo>
                    <a:pt x="14808" y="147434"/>
                  </a:lnTo>
                  <a:lnTo>
                    <a:pt x="14808" y="162559"/>
                  </a:lnTo>
                  <a:lnTo>
                    <a:pt x="0" y="181279"/>
                  </a:lnTo>
                  <a:lnTo>
                    <a:pt x="0" y="203619"/>
                  </a:lnTo>
                  <a:lnTo>
                    <a:pt x="14808" y="222351"/>
                  </a:lnTo>
                  <a:lnTo>
                    <a:pt x="14808" y="237464"/>
                  </a:lnTo>
                  <a:lnTo>
                    <a:pt x="0" y="256197"/>
                  </a:lnTo>
                  <a:lnTo>
                    <a:pt x="0" y="270230"/>
                  </a:lnTo>
                  <a:lnTo>
                    <a:pt x="2311" y="272541"/>
                  </a:lnTo>
                  <a:lnTo>
                    <a:pt x="8039" y="272541"/>
                  </a:lnTo>
                  <a:lnTo>
                    <a:pt x="10363" y="270230"/>
                  </a:lnTo>
                  <a:lnTo>
                    <a:pt x="10363" y="267360"/>
                  </a:lnTo>
                  <a:lnTo>
                    <a:pt x="10363" y="259803"/>
                  </a:lnTo>
                  <a:lnTo>
                    <a:pt x="25184" y="241071"/>
                  </a:lnTo>
                  <a:lnTo>
                    <a:pt x="25184" y="218732"/>
                  </a:lnTo>
                  <a:lnTo>
                    <a:pt x="10363" y="200012"/>
                  </a:lnTo>
                  <a:lnTo>
                    <a:pt x="10363" y="184886"/>
                  </a:lnTo>
                  <a:lnTo>
                    <a:pt x="25184" y="166166"/>
                  </a:lnTo>
                  <a:lnTo>
                    <a:pt x="25184" y="143827"/>
                  </a:lnTo>
                  <a:lnTo>
                    <a:pt x="10363" y="125107"/>
                  </a:lnTo>
                  <a:lnTo>
                    <a:pt x="10363" y="109981"/>
                  </a:lnTo>
                  <a:lnTo>
                    <a:pt x="25184" y="91262"/>
                  </a:lnTo>
                  <a:lnTo>
                    <a:pt x="25184" y="68922"/>
                  </a:lnTo>
                  <a:lnTo>
                    <a:pt x="10363" y="50203"/>
                  </a:lnTo>
                  <a:lnTo>
                    <a:pt x="10363" y="35077"/>
                  </a:lnTo>
                  <a:lnTo>
                    <a:pt x="25184" y="16357"/>
                  </a:lnTo>
                  <a:lnTo>
                    <a:pt x="25184" y="2324"/>
                  </a:lnTo>
                  <a:lnTo>
                    <a:pt x="22860" y="0"/>
                  </a:lnTo>
                  <a:close/>
                </a:path>
              </a:pathLst>
            </a:custGeom>
            <a:solidFill>
              <a:srgbClr val="8DD7F7"/>
            </a:solidFill>
          </p:spPr>
          <p:txBody>
            <a:bodyPr wrap="square" lIns="0" tIns="0" rIns="0" bIns="0" rtlCol="0"/>
            <a:lstStyle/>
            <a:p>
              <a:endParaRPr/>
            </a:p>
          </p:txBody>
        </p:sp>
        <p:sp>
          <p:nvSpPr>
            <p:cNvPr id="42" name="object 42"/>
            <p:cNvSpPr/>
            <p:nvPr/>
          </p:nvSpPr>
          <p:spPr>
            <a:xfrm>
              <a:off x="2355596" y="863853"/>
              <a:ext cx="31115" cy="335280"/>
            </a:xfrm>
            <a:custGeom>
              <a:avLst/>
              <a:gdLst/>
              <a:ahLst/>
              <a:cxnLst/>
              <a:rect l="l" t="t" r="r" b="b"/>
              <a:pathLst>
                <a:path w="31114" h="335280">
                  <a:moveTo>
                    <a:pt x="30645" y="312343"/>
                  </a:moveTo>
                  <a:lnTo>
                    <a:pt x="0" y="312343"/>
                  </a:lnTo>
                  <a:lnTo>
                    <a:pt x="0" y="335165"/>
                  </a:lnTo>
                  <a:lnTo>
                    <a:pt x="30645" y="335165"/>
                  </a:lnTo>
                  <a:lnTo>
                    <a:pt x="30645" y="312343"/>
                  </a:lnTo>
                  <a:close/>
                </a:path>
                <a:path w="31114" h="335280">
                  <a:moveTo>
                    <a:pt x="30645" y="0"/>
                  </a:moveTo>
                  <a:lnTo>
                    <a:pt x="0" y="0"/>
                  </a:lnTo>
                  <a:lnTo>
                    <a:pt x="0" y="22821"/>
                  </a:lnTo>
                  <a:lnTo>
                    <a:pt x="30645" y="22821"/>
                  </a:lnTo>
                  <a:lnTo>
                    <a:pt x="30645" y="0"/>
                  </a:lnTo>
                  <a:close/>
                </a:path>
              </a:pathLst>
            </a:custGeom>
            <a:solidFill>
              <a:srgbClr val="2E4EA1"/>
            </a:solidFill>
          </p:spPr>
          <p:txBody>
            <a:bodyPr wrap="square" lIns="0" tIns="0" rIns="0" bIns="0" rtlCol="0"/>
            <a:lstStyle/>
            <a:p>
              <a:endParaRPr/>
            </a:p>
          </p:txBody>
        </p:sp>
        <p:sp>
          <p:nvSpPr>
            <p:cNvPr id="43" name="object 43"/>
            <p:cNvSpPr/>
            <p:nvPr/>
          </p:nvSpPr>
          <p:spPr>
            <a:xfrm>
              <a:off x="2355602" y="863848"/>
              <a:ext cx="31115" cy="335280"/>
            </a:xfrm>
            <a:custGeom>
              <a:avLst/>
              <a:gdLst/>
              <a:ahLst/>
              <a:cxnLst/>
              <a:rect l="l" t="t" r="r" b="b"/>
              <a:pathLst>
                <a:path w="31114" h="335280">
                  <a:moveTo>
                    <a:pt x="26555" y="6426"/>
                  </a:moveTo>
                  <a:lnTo>
                    <a:pt x="30594" y="327393"/>
                  </a:lnTo>
                  <a:lnTo>
                    <a:pt x="30645" y="331012"/>
                  </a:lnTo>
                  <a:lnTo>
                    <a:pt x="27724" y="334124"/>
                  </a:lnTo>
                  <a:lnTo>
                    <a:pt x="24104" y="334302"/>
                  </a:lnTo>
                  <a:lnTo>
                    <a:pt x="10744" y="334975"/>
                  </a:lnTo>
                  <a:lnTo>
                    <a:pt x="7137" y="335165"/>
                  </a:lnTo>
                  <a:lnTo>
                    <a:pt x="4140" y="332346"/>
                  </a:lnTo>
                  <a:lnTo>
                    <a:pt x="4089" y="328726"/>
                  </a:lnTo>
                  <a:lnTo>
                    <a:pt x="50" y="7759"/>
                  </a:lnTo>
                  <a:lnTo>
                    <a:pt x="0" y="4140"/>
                  </a:lnTo>
                  <a:lnTo>
                    <a:pt x="2933" y="1028"/>
                  </a:lnTo>
                  <a:lnTo>
                    <a:pt x="6540" y="850"/>
                  </a:lnTo>
                  <a:lnTo>
                    <a:pt x="19888" y="177"/>
                  </a:lnTo>
                  <a:lnTo>
                    <a:pt x="23520" y="0"/>
                  </a:lnTo>
                  <a:lnTo>
                    <a:pt x="26504" y="2806"/>
                  </a:lnTo>
                  <a:lnTo>
                    <a:pt x="26555" y="6426"/>
                  </a:lnTo>
                  <a:close/>
                </a:path>
              </a:pathLst>
            </a:custGeom>
            <a:ln w="10693">
              <a:solidFill>
                <a:srgbClr val="4B2E91"/>
              </a:solidFill>
            </a:ln>
          </p:spPr>
          <p:txBody>
            <a:bodyPr wrap="square" lIns="0" tIns="0" rIns="0" bIns="0" rtlCol="0"/>
            <a:lstStyle/>
            <a:p>
              <a:endParaRPr/>
            </a:p>
          </p:txBody>
        </p:sp>
        <p:sp>
          <p:nvSpPr>
            <p:cNvPr id="44" name="object 44"/>
            <p:cNvSpPr/>
            <p:nvPr/>
          </p:nvSpPr>
          <p:spPr>
            <a:xfrm>
              <a:off x="2355899" y="886668"/>
              <a:ext cx="30480" cy="289560"/>
            </a:xfrm>
            <a:custGeom>
              <a:avLst/>
              <a:gdLst/>
              <a:ahLst/>
              <a:cxnLst/>
              <a:rect l="l" t="t" r="r" b="b"/>
              <a:pathLst>
                <a:path w="30480" h="289559">
                  <a:moveTo>
                    <a:pt x="26543" y="6426"/>
                  </a:moveTo>
                  <a:lnTo>
                    <a:pt x="30010" y="281762"/>
                  </a:lnTo>
                  <a:lnTo>
                    <a:pt x="30048" y="285381"/>
                  </a:lnTo>
                  <a:lnTo>
                    <a:pt x="27139" y="288493"/>
                  </a:lnTo>
                  <a:lnTo>
                    <a:pt x="23520" y="288671"/>
                  </a:lnTo>
                  <a:lnTo>
                    <a:pt x="10160" y="289344"/>
                  </a:lnTo>
                  <a:lnTo>
                    <a:pt x="38" y="7759"/>
                  </a:lnTo>
                  <a:lnTo>
                    <a:pt x="0" y="4140"/>
                  </a:lnTo>
                  <a:lnTo>
                    <a:pt x="2921" y="1028"/>
                  </a:lnTo>
                  <a:lnTo>
                    <a:pt x="6540" y="850"/>
                  </a:lnTo>
                  <a:lnTo>
                    <a:pt x="19888" y="177"/>
                  </a:lnTo>
                  <a:lnTo>
                    <a:pt x="23507" y="0"/>
                  </a:lnTo>
                  <a:lnTo>
                    <a:pt x="26492" y="2806"/>
                  </a:lnTo>
                  <a:lnTo>
                    <a:pt x="26543" y="6426"/>
                  </a:lnTo>
                  <a:close/>
                </a:path>
              </a:pathLst>
            </a:custGeom>
            <a:ln w="10693">
              <a:solidFill>
                <a:srgbClr val="4B2E91"/>
              </a:solidFill>
            </a:ln>
          </p:spPr>
          <p:txBody>
            <a:bodyPr wrap="square" lIns="0" tIns="0" rIns="0" bIns="0" rtlCol="0"/>
            <a:lstStyle/>
            <a:p>
              <a:endParaRPr/>
            </a:p>
          </p:txBody>
        </p:sp>
      </p:grpSp>
      <p:sp>
        <p:nvSpPr>
          <p:cNvPr id="55" name="object 55"/>
          <p:cNvSpPr txBox="1"/>
          <p:nvPr/>
        </p:nvSpPr>
        <p:spPr>
          <a:xfrm>
            <a:off x="5079724" y="3008754"/>
            <a:ext cx="151130" cy="173990"/>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900" spc="15" dirty="0">
                <a:latin typeface="Verdana"/>
                <a:cs typeface="Verdana"/>
              </a:rPr>
              <a:t>10</a:t>
            </a:fld>
            <a:endParaRPr sz="900">
              <a:latin typeface="Verdana"/>
              <a:cs typeface="Verdana"/>
            </a:endParaRPr>
          </a:p>
        </p:txBody>
      </p:sp>
      <p:grpSp>
        <p:nvGrpSpPr>
          <p:cNvPr id="61" name="Группа 60"/>
          <p:cNvGrpSpPr/>
          <p:nvPr/>
        </p:nvGrpSpPr>
        <p:grpSpPr>
          <a:xfrm>
            <a:off x="5326031" y="98425"/>
            <a:ext cx="290019" cy="297432"/>
            <a:chOff x="-206276" y="365476"/>
            <a:chExt cx="748787" cy="785586"/>
          </a:xfrm>
        </p:grpSpPr>
        <p:sp>
          <p:nvSpPr>
            <p:cNvPr id="62" name="Овал 61"/>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3" name="Группа 62"/>
            <p:cNvGrpSpPr/>
            <p:nvPr/>
          </p:nvGrpSpPr>
          <p:grpSpPr>
            <a:xfrm>
              <a:off x="-133068" y="598587"/>
              <a:ext cx="602368" cy="360974"/>
              <a:chOff x="398776" y="622579"/>
              <a:chExt cx="1444625" cy="766331"/>
            </a:xfrm>
          </p:grpSpPr>
          <p:grpSp>
            <p:nvGrpSpPr>
              <p:cNvPr id="64" name="object 3"/>
              <p:cNvGrpSpPr/>
              <p:nvPr/>
            </p:nvGrpSpPr>
            <p:grpSpPr>
              <a:xfrm>
                <a:off x="398776" y="870751"/>
                <a:ext cx="1444625" cy="518159"/>
                <a:chOff x="398776" y="870751"/>
                <a:chExt cx="1444625" cy="518159"/>
              </a:xfrm>
            </p:grpSpPr>
            <p:sp>
              <p:nvSpPr>
                <p:cNvPr id="66"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67"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68"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69"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65"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56" name="TextBox 55"/>
          <p:cNvSpPr txBox="1"/>
          <p:nvPr/>
        </p:nvSpPr>
        <p:spPr>
          <a:xfrm>
            <a:off x="1858438" y="3017013"/>
            <a:ext cx="3266673" cy="276999"/>
          </a:xfrm>
          <a:prstGeom prst="rect">
            <a:avLst/>
          </a:prstGeom>
          <a:noFill/>
        </p:spPr>
        <p:txBody>
          <a:bodyPr wrap="square" rtlCol="0">
            <a:spAutoFit/>
          </a:bodyPr>
          <a:lstStyle/>
          <a:p>
            <a:r>
              <a:rPr lang="en-US" sz="1200" dirty="0" smtClean="0">
                <a:solidFill>
                  <a:srgbClr val="003399"/>
                </a:solidFill>
                <a:latin typeface="Arial" panose="020B0604020202020204" pitchFamily="34" charset="0"/>
                <a:cs typeface="Arial" panose="020B0604020202020204" pitchFamily="34" charset="0"/>
              </a:rPr>
              <a:t>Are there other applications beyond water?</a:t>
            </a:r>
            <a:endParaRPr lang="ru-RU" sz="1200" dirty="0">
              <a:solidFill>
                <a:srgbClr val="003399"/>
              </a:solidFill>
              <a:latin typeface="Arial" panose="020B0604020202020204" pitchFamily="34" charset="0"/>
              <a:cs typeface="Arial" panose="020B0604020202020204" pitchFamily="34" charset="0"/>
            </a:endParaRPr>
          </a:p>
        </p:txBody>
      </p:sp>
      <p:sp>
        <p:nvSpPr>
          <p:cNvPr id="9" name="Прямоугольник 8"/>
          <p:cNvSpPr/>
          <p:nvPr/>
        </p:nvSpPr>
        <p:spPr>
          <a:xfrm>
            <a:off x="638595" y="577209"/>
            <a:ext cx="1544975" cy="304699"/>
          </a:xfrm>
          <a:prstGeom prst="rect">
            <a:avLst/>
          </a:prstGeom>
        </p:spPr>
        <p:txBody>
          <a:bodyPr wrap="none">
            <a:spAutoFit/>
          </a:bodyPr>
          <a:lstStyle/>
          <a:p>
            <a:pPr marL="12700">
              <a:lnSpc>
                <a:spcPct val="100000"/>
              </a:lnSpc>
              <a:spcBef>
                <a:spcPts val="90"/>
              </a:spcBef>
            </a:pPr>
            <a:r>
              <a:rPr lang="en-GB" sz="1200" b="1" dirty="0">
                <a:solidFill>
                  <a:schemeClr val="tx2"/>
                </a:solidFill>
                <a:latin typeface="Arial"/>
                <a:cs typeface="Arial"/>
              </a:rPr>
              <a:t>DRINKING WATER</a:t>
            </a:r>
          </a:p>
        </p:txBody>
      </p:sp>
      <p:sp>
        <p:nvSpPr>
          <p:cNvPr id="12" name="Прямоугольник 11"/>
          <p:cNvSpPr/>
          <p:nvPr/>
        </p:nvSpPr>
        <p:spPr>
          <a:xfrm>
            <a:off x="3041713" y="554164"/>
            <a:ext cx="3229946" cy="276999"/>
          </a:xfrm>
          <a:prstGeom prst="rect">
            <a:avLst/>
          </a:prstGeom>
        </p:spPr>
        <p:txBody>
          <a:bodyPr wrap="square">
            <a:spAutoFit/>
          </a:bodyPr>
          <a:lstStyle/>
          <a:p>
            <a:pPr marL="12700" marR="362585">
              <a:lnSpc>
                <a:spcPct val="100000"/>
              </a:lnSpc>
              <a:spcBef>
                <a:spcPts val="90"/>
              </a:spcBef>
            </a:pPr>
            <a:r>
              <a:rPr lang="en-GB" sz="1200" b="1" dirty="0">
                <a:solidFill>
                  <a:schemeClr val="tx2"/>
                </a:solidFill>
                <a:latin typeface="Arial"/>
                <a:cs typeface="Arial"/>
              </a:rPr>
              <a:t>TRAY DISINFECTION SYSTEMS</a:t>
            </a:r>
          </a:p>
        </p:txBody>
      </p:sp>
      <p:sp>
        <p:nvSpPr>
          <p:cNvPr id="17" name="Прямоугольник 16"/>
          <p:cNvSpPr/>
          <p:nvPr/>
        </p:nvSpPr>
        <p:spPr>
          <a:xfrm>
            <a:off x="3117916" y="1934285"/>
            <a:ext cx="2882900" cy="276999"/>
          </a:xfrm>
          <a:prstGeom prst="rect">
            <a:avLst/>
          </a:prstGeom>
        </p:spPr>
        <p:txBody>
          <a:bodyPr>
            <a:spAutoFit/>
          </a:bodyPr>
          <a:lstStyle/>
          <a:p>
            <a:pPr marL="12700">
              <a:lnSpc>
                <a:spcPct val="100000"/>
              </a:lnSpc>
              <a:spcBef>
                <a:spcPts val="90"/>
              </a:spcBef>
            </a:pPr>
            <a:r>
              <a:rPr lang="en-GB" sz="1200" b="1" dirty="0">
                <a:solidFill>
                  <a:schemeClr val="tx2"/>
                </a:solidFill>
                <a:latin typeface="Arial"/>
                <a:cs typeface="Arial"/>
              </a:rPr>
              <a:t>POOLS AND AQUAPARKS</a:t>
            </a:r>
          </a:p>
        </p:txBody>
      </p:sp>
      <p:sp>
        <p:nvSpPr>
          <p:cNvPr id="18" name="Прямоугольник 17"/>
          <p:cNvSpPr/>
          <p:nvPr/>
        </p:nvSpPr>
        <p:spPr>
          <a:xfrm>
            <a:off x="653116" y="1954246"/>
            <a:ext cx="1289648" cy="276999"/>
          </a:xfrm>
          <a:prstGeom prst="rect">
            <a:avLst/>
          </a:prstGeom>
        </p:spPr>
        <p:txBody>
          <a:bodyPr wrap="none">
            <a:spAutoFit/>
          </a:bodyPr>
          <a:lstStyle/>
          <a:p>
            <a:pPr marL="12700">
              <a:spcBef>
                <a:spcPts val="90"/>
              </a:spcBef>
            </a:pPr>
            <a:r>
              <a:rPr lang="en-GB" sz="1200" b="1" dirty="0">
                <a:solidFill>
                  <a:schemeClr val="tx2"/>
                </a:solidFill>
                <a:latin typeface="Arial"/>
                <a:cs typeface="Arial"/>
              </a:rPr>
              <a:t>WASTEWATER</a:t>
            </a:r>
          </a:p>
        </p:txBody>
      </p:sp>
    </p:spTree>
    <p:extLst>
      <p:ext uri="{BB962C8B-B14F-4D97-AF65-F5344CB8AC3E}">
        <p14:creationId xmlns:p14="http://schemas.microsoft.com/office/powerpoint/2010/main" val="3279538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241" y="97269"/>
            <a:ext cx="5847585" cy="382156"/>
          </a:xfrm>
          <a:prstGeom prst="rect">
            <a:avLst/>
          </a:prstGeom>
        </p:spPr>
        <p:txBody>
          <a:bodyPr vert="horz" wrap="square" lIns="0" tIns="12700" rIns="0" bIns="0" rtlCol="0">
            <a:spAutoFit/>
          </a:bodyPr>
          <a:lstStyle/>
          <a:p>
            <a:pPr marL="12700" algn="l">
              <a:lnSpc>
                <a:spcPct val="100000"/>
              </a:lnSpc>
              <a:spcBef>
                <a:spcPts val="100"/>
              </a:spcBef>
            </a:pPr>
            <a:r>
              <a:rPr lang="en-GB" sz="1200" dirty="0" smtClean="0">
                <a:solidFill>
                  <a:schemeClr val="tx2"/>
                </a:solidFill>
              </a:rPr>
              <a:t>OTHER APPLICATIONS of </a:t>
            </a:r>
            <a:r>
              <a:rPr lang="en-GB" sz="1200" spc="50" dirty="0" smtClean="0">
                <a:solidFill>
                  <a:schemeClr val="tx2"/>
                </a:solidFill>
              </a:rPr>
              <a:t>USLF TECHNOLOGY</a:t>
            </a:r>
            <a:r>
              <a:rPr lang="en-US" sz="1200" dirty="0" smtClean="0">
                <a:solidFill>
                  <a:schemeClr val="tx2"/>
                </a:solidFill>
              </a:rPr>
              <a:t>: </a:t>
            </a:r>
            <a:br>
              <a:rPr lang="en-US" sz="1200" dirty="0" smtClean="0">
                <a:solidFill>
                  <a:schemeClr val="tx2"/>
                </a:solidFill>
              </a:rPr>
            </a:br>
            <a:r>
              <a:rPr lang="en-US" sz="1200" dirty="0" smtClean="0">
                <a:solidFill>
                  <a:schemeClr val="tx2"/>
                </a:solidFill>
              </a:rPr>
              <a:t>                                                                AIR DISINFECTION and SAFETY</a:t>
            </a:r>
            <a:r>
              <a:rPr lang="en-GB" sz="1200" dirty="0" smtClean="0">
                <a:solidFill>
                  <a:schemeClr val="tx2"/>
                </a:solidFill>
              </a:rPr>
              <a:t> </a:t>
            </a:r>
            <a:endParaRPr sz="1200" dirty="0">
              <a:solidFill>
                <a:schemeClr val="tx2"/>
              </a:solidFill>
            </a:endParaRPr>
          </a:p>
        </p:txBody>
      </p:sp>
      <p:grpSp>
        <p:nvGrpSpPr>
          <p:cNvPr id="3" name="object 3"/>
          <p:cNvGrpSpPr/>
          <p:nvPr/>
        </p:nvGrpSpPr>
        <p:grpSpPr>
          <a:xfrm>
            <a:off x="255936" y="322577"/>
            <a:ext cx="264763" cy="80648"/>
            <a:chOff x="291176" y="522711"/>
            <a:chExt cx="328930" cy="82550"/>
          </a:xfrm>
        </p:grpSpPr>
        <p:sp>
          <p:nvSpPr>
            <p:cNvPr id="4" name="object 4"/>
            <p:cNvSpPr/>
            <p:nvPr/>
          </p:nvSpPr>
          <p:spPr>
            <a:xfrm>
              <a:off x="295375" y="561995"/>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5" name="object 5"/>
            <p:cNvSpPr/>
            <p:nvPr/>
          </p:nvSpPr>
          <p:spPr>
            <a:xfrm>
              <a:off x="291176" y="535495"/>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6" name="object 6"/>
            <p:cNvSpPr/>
            <p:nvPr/>
          </p:nvSpPr>
          <p:spPr>
            <a:xfrm>
              <a:off x="465042" y="52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9" name="object 9"/>
          <p:cNvSpPr txBox="1"/>
          <p:nvPr/>
        </p:nvSpPr>
        <p:spPr>
          <a:xfrm>
            <a:off x="186902" y="1527192"/>
            <a:ext cx="3381798" cy="1085362"/>
          </a:xfrm>
          <a:prstGeom prst="rect">
            <a:avLst/>
          </a:prstGeom>
        </p:spPr>
        <p:txBody>
          <a:bodyPr vert="horz" wrap="square" lIns="0" tIns="11430" rIns="0" bIns="0" rtlCol="0">
            <a:spAutoFit/>
          </a:bodyPr>
          <a:lstStyle/>
          <a:p>
            <a:pPr marL="12700" marR="353695">
              <a:lnSpc>
                <a:spcPct val="150000"/>
              </a:lnSpc>
              <a:spcBef>
                <a:spcPts val="90"/>
              </a:spcBef>
            </a:pPr>
            <a:r>
              <a:rPr lang="en-US" sz="1200" dirty="0" smtClean="0">
                <a:solidFill>
                  <a:schemeClr val="tx2"/>
                </a:solidFill>
                <a:latin typeface="Arial"/>
                <a:ea typeface="+mj-ea"/>
                <a:cs typeface="Arial"/>
              </a:rPr>
              <a:t>Used </a:t>
            </a:r>
            <a:r>
              <a:rPr lang="en-US" sz="1200" dirty="0">
                <a:solidFill>
                  <a:schemeClr val="tx2"/>
                </a:solidFill>
                <a:latin typeface="Arial"/>
                <a:ea typeface="+mj-ea"/>
                <a:cs typeface="Arial"/>
              </a:rPr>
              <a:t>for air disinfection </a:t>
            </a:r>
            <a:r>
              <a:rPr lang="en-US" sz="1200" b="1" dirty="0" smtClean="0">
                <a:solidFill>
                  <a:schemeClr val="tx2"/>
                </a:solidFill>
                <a:latin typeface="Arial"/>
                <a:ea typeface="+mj-ea"/>
                <a:cs typeface="Arial"/>
              </a:rPr>
              <a:t>closed working </a:t>
            </a:r>
            <a:r>
              <a:rPr lang="en-US" sz="1200" b="1" dirty="0">
                <a:solidFill>
                  <a:schemeClr val="tx2"/>
                </a:solidFill>
                <a:latin typeface="Arial"/>
                <a:ea typeface="+mj-ea"/>
                <a:cs typeface="Arial"/>
              </a:rPr>
              <a:t>spaces</a:t>
            </a:r>
            <a:r>
              <a:rPr lang="en-US" sz="1200" dirty="0">
                <a:solidFill>
                  <a:schemeClr val="tx2"/>
                </a:solidFill>
                <a:latin typeface="Arial"/>
                <a:ea typeface="+mj-ea"/>
                <a:cs typeface="Arial"/>
              </a:rPr>
              <a:t>, schools,  airports,  hotels and restaurants, medical institutions, shops, auditoriums, sports arenas,  among others </a:t>
            </a:r>
          </a:p>
        </p:txBody>
      </p:sp>
      <p:sp>
        <p:nvSpPr>
          <p:cNvPr id="12" name="object 12"/>
          <p:cNvSpPr txBox="1"/>
          <p:nvPr/>
        </p:nvSpPr>
        <p:spPr>
          <a:xfrm>
            <a:off x="3179230" y="1258365"/>
            <a:ext cx="2491190" cy="1686359"/>
          </a:xfrm>
          <a:prstGeom prst="rect">
            <a:avLst/>
          </a:prstGeom>
        </p:spPr>
        <p:txBody>
          <a:bodyPr vert="horz" wrap="square" lIns="0" tIns="11430" rIns="0" bIns="0" rtlCol="0">
            <a:spAutoFit/>
          </a:bodyPr>
          <a:lstStyle/>
          <a:p>
            <a:pPr marL="12700" marR="26670">
              <a:lnSpc>
                <a:spcPct val="150000"/>
              </a:lnSpc>
              <a:spcBef>
                <a:spcPts val="90"/>
              </a:spcBef>
            </a:pPr>
            <a:endParaRPr lang="en-GB" sz="1200" b="1" spc="135" dirty="0" smtClean="0">
              <a:solidFill>
                <a:srgbClr val="005A9E"/>
              </a:solidFill>
              <a:latin typeface="Cambria"/>
              <a:cs typeface="Cambria"/>
            </a:endParaRPr>
          </a:p>
          <a:p>
            <a:pPr marL="12700" marR="26670">
              <a:lnSpc>
                <a:spcPct val="150000"/>
              </a:lnSpc>
              <a:spcBef>
                <a:spcPts val="90"/>
              </a:spcBef>
            </a:pPr>
            <a:r>
              <a:rPr lang="en-US" sz="1200" dirty="0">
                <a:solidFill>
                  <a:schemeClr val="tx2"/>
                </a:solidFill>
                <a:latin typeface="Arial"/>
                <a:ea typeface="+mj-ea"/>
                <a:cs typeface="Arial"/>
              </a:rPr>
              <a:t>Project design and installation of technology for </a:t>
            </a:r>
            <a:r>
              <a:rPr lang="en-US" sz="1200" b="1" dirty="0">
                <a:solidFill>
                  <a:schemeClr val="tx2"/>
                </a:solidFill>
                <a:latin typeface="Arial"/>
                <a:ea typeface="+mj-ea"/>
                <a:cs typeface="Arial"/>
              </a:rPr>
              <a:t>oil,  gas </a:t>
            </a:r>
            <a:r>
              <a:rPr lang="en-US" sz="1200" dirty="0">
                <a:solidFill>
                  <a:schemeClr val="tx2"/>
                </a:solidFill>
                <a:latin typeface="Arial"/>
                <a:ea typeface="+mj-ea"/>
                <a:cs typeface="Arial"/>
              </a:rPr>
              <a:t>and certain </a:t>
            </a:r>
            <a:r>
              <a:rPr lang="en-US" sz="1200" b="1" dirty="0">
                <a:solidFill>
                  <a:schemeClr val="tx2"/>
                </a:solidFill>
                <a:latin typeface="Arial"/>
                <a:ea typeface="+mj-ea"/>
                <a:cs typeface="Arial"/>
              </a:rPr>
              <a:t>chemical industries </a:t>
            </a:r>
            <a:r>
              <a:rPr lang="en-US" sz="1200" dirty="0">
                <a:solidFill>
                  <a:schemeClr val="tx2"/>
                </a:solidFill>
                <a:latin typeface="Arial"/>
                <a:ea typeface="+mj-ea"/>
                <a:cs typeface="Arial"/>
              </a:rPr>
              <a:t>with special requirements for </a:t>
            </a:r>
            <a:r>
              <a:rPr lang="en-US" sz="1200" b="1" dirty="0" smtClean="0">
                <a:solidFill>
                  <a:schemeClr val="tx2"/>
                </a:solidFill>
                <a:latin typeface="Arial"/>
                <a:ea typeface="+mj-ea"/>
                <a:cs typeface="Arial"/>
              </a:rPr>
              <a:t>fire </a:t>
            </a:r>
            <a:r>
              <a:rPr lang="en-US" sz="1200" b="1" dirty="0">
                <a:solidFill>
                  <a:schemeClr val="tx2"/>
                </a:solidFill>
                <a:latin typeface="Arial"/>
                <a:ea typeface="+mj-ea"/>
                <a:cs typeface="Arial"/>
              </a:rPr>
              <a:t>and explosion hazard protection</a:t>
            </a:r>
            <a:endParaRPr sz="1200" b="1" dirty="0">
              <a:solidFill>
                <a:schemeClr val="tx2"/>
              </a:solidFill>
              <a:latin typeface="Arial"/>
              <a:ea typeface="+mj-ea"/>
              <a:cs typeface="Arial"/>
            </a:endParaRPr>
          </a:p>
        </p:txBody>
      </p:sp>
      <p:grpSp>
        <p:nvGrpSpPr>
          <p:cNvPr id="17" name="object 17"/>
          <p:cNvGrpSpPr/>
          <p:nvPr/>
        </p:nvGrpSpPr>
        <p:grpSpPr>
          <a:xfrm>
            <a:off x="3007206" y="875233"/>
            <a:ext cx="225618" cy="289592"/>
            <a:chOff x="3912857" y="2015056"/>
            <a:chExt cx="314960" cy="431800"/>
          </a:xfrm>
        </p:grpSpPr>
        <p:sp>
          <p:nvSpPr>
            <p:cNvPr id="18" name="object 18"/>
            <p:cNvSpPr/>
            <p:nvPr/>
          </p:nvSpPr>
          <p:spPr>
            <a:xfrm>
              <a:off x="3919321" y="2022068"/>
              <a:ext cx="301625" cy="417830"/>
            </a:xfrm>
            <a:custGeom>
              <a:avLst/>
              <a:gdLst/>
              <a:ahLst/>
              <a:cxnLst/>
              <a:rect l="l" t="t" r="r" b="b"/>
              <a:pathLst>
                <a:path w="301625" h="417830">
                  <a:moveTo>
                    <a:pt x="301053" y="0"/>
                  </a:moveTo>
                  <a:lnTo>
                    <a:pt x="0" y="0"/>
                  </a:lnTo>
                  <a:lnTo>
                    <a:pt x="0" y="7620"/>
                  </a:lnTo>
                  <a:lnTo>
                    <a:pt x="0" y="410210"/>
                  </a:lnTo>
                  <a:lnTo>
                    <a:pt x="0" y="417830"/>
                  </a:lnTo>
                  <a:lnTo>
                    <a:pt x="301053" y="417830"/>
                  </a:lnTo>
                  <a:lnTo>
                    <a:pt x="301053" y="410210"/>
                  </a:lnTo>
                  <a:lnTo>
                    <a:pt x="7658" y="410210"/>
                  </a:lnTo>
                  <a:lnTo>
                    <a:pt x="7658" y="7620"/>
                  </a:lnTo>
                  <a:lnTo>
                    <a:pt x="293395" y="7620"/>
                  </a:lnTo>
                  <a:lnTo>
                    <a:pt x="293395" y="410095"/>
                  </a:lnTo>
                  <a:lnTo>
                    <a:pt x="301053" y="410095"/>
                  </a:lnTo>
                  <a:lnTo>
                    <a:pt x="301053" y="7620"/>
                  </a:lnTo>
                  <a:lnTo>
                    <a:pt x="301053" y="7112"/>
                  </a:lnTo>
                  <a:lnTo>
                    <a:pt x="301053" y="0"/>
                  </a:lnTo>
                  <a:close/>
                </a:path>
              </a:pathLst>
            </a:custGeom>
            <a:solidFill>
              <a:srgbClr val="2E4EA1"/>
            </a:solidFill>
          </p:spPr>
          <p:txBody>
            <a:bodyPr wrap="square" lIns="0" tIns="0" rIns="0" bIns="0" rtlCol="0"/>
            <a:lstStyle/>
            <a:p>
              <a:endParaRPr/>
            </a:p>
          </p:txBody>
        </p:sp>
        <p:sp>
          <p:nvSpPr>
            <p:cNvPr id="19" name="object 19"/>
            <p:cNvSpPr/>
            <p:nvPr/>
          </p:nvSpPr>
          <p:spPr>
            <a:xfrm>
              <a:off x="3951744" y="2054339"/>
              <a:ext cx="79375" cy="353060"/>
            </a:xfrm>
            <a:custGeom>
              <a:avLst/>
              <a:gdLst/>
              <a:ahLst/>
              <a:cxnLst/>
              <a:rect l="l" t="t" r="r" b="b"/>
              <a:pathLst>
                <a:path w="79375" h="353060">
                  <a:moveTo>
                    <a:pt x="78930" y="0"/>
                  </a:moveTo>
                  <a:lnTo>
                    <a:pt x="0" y="0"/>
                  </a:lnTo>
                  <a:lnTo>
                    <a:pt x="0" y="39370"/>
                  </a:lnTo>
                  <a:lnTo>
                    <a:pt x="0" y="156210"/>
                  </a:lnTo>
                  <a:lnTo>
                    <a:pt x="0" y="196850"/>
                  </a:lnTo>
                  <a:lnTo>
                    <a:pt x="0" y="312420"/>
                  </a:lnTo>
                  <a:lnTo>
                    <a:pt x="0" y="353060"/>
                  </a:lnTo>
                  <a:lnTo>
                    <a:pt x="78930" y="353060"/>
                  </a:lnTo>
                  <a:lnTo>
                    <a:pt x="78930" y="312420"/>
                  </a:lnTo>
                  <a:lnTo>
                    <a:pt x="40030" y="312420"/>
                  </a:lnTo>
                  <a:lnTo>
                    <a:pt x="40030" y="196850"/>
                  </a:lnTo>
                  <a:lnTo>
                    <a:pt x="78930" y="196850"/>
                  </a:lnTo>
                  <a:lnTo>
                    <a:pt x="78930" y="156210"/>
                  </a:lnTo>
                  <a:lnTo>
                    <a:pt x="40030" y="156210"/>
                  </a:lnTo>
                  <a:lnTo>
                    <a:pt x="40030" y="39370"/>
                  </a:lnTo>
                  <a:lnTo>
                    <a:pt x="78930" y="39370"/>
                  </a:lnTo>
                  <a:lnTo>
                    <a:pt x="78930" y="0"/>
                  </a:lnTo>
                  <a:close/>
                </a:path>
              </a:pathLst>
            </a:custGeom>
            <a:solidFill>
              <a:srgbClr val="4B2E91"/>
            </a:solidFill>
          </p:spPr>
          <p:txBody>
            <a:bodyPr wrap="square" lIns="0" tIns="0" rIns="0" bIns="0" rtlCol="0"/>
            <a:lstStyle/>
            <a:p>
              <a:endParaRPr/>
            </a:p>
          </p:txBody>
        </p:sp>
        <p:pic>
          <p:nvPicPr>
            <p:cNvPr id="20" name="object 20"/>
            <p:cNvPicPr/>
            <p:nvPr/>
          </p:nvPicPr>
          <p:blipFill>
            <a:blip r:embed="rId2" cstate="print"/>
            <a:stretch>
              <a:fillRect/>
            </a:stretch>
          </p:blipFill>
          <p:spPr>
            <a:xfrm>
              <a:off x="4069562" y="2210658"/>
              <a:ext cx="117817" cy="196735"/>
            </a:xfrm>
            <a:prstGeom prst="rect">
              <a:avLst/>
            </a:prstGeom>
          </p:spPr>
        </p:pic>
        <p:sp>
          <p:nvSpPr>
            <p:cNvPr id="21" name="object 21"/>
            <p:cNvSpPr/>
            <p:nvPr/>
          </p:nvSpPr>
          <p:spPr>
            <a:xfrm>
              <a:off x="3912857" y="2015056"/>
              <a:ext cx="314960" cy="431800"/>
            </a:xfrm>
            <a:custGeom>
              <a:avLst/>
              <a:gdLst/>
              <a:ahLst/>
              <a:cxnLst/>
              <a:rect l="l" t="t" r="r" b="b"/>
              <a:pathLst>
                <a:path w="314960" h="431800">
                  <a:moveTo>
                    <a:pt x="314553" y="0"/>
                  </a:moveTo>
                  <a:lnTo>
                    <a:pt x="313982" y="0"/>
                  </a:lnTo>
                  <a:lnTo>
                    <a:pt x="313982" y="431228"/>
                  </a:lnTo>
                  <a:lnTo>
                    <a:pt x="0" y="431228"/>
                  </a:lnTo>
                  <a:lnTo>
                    <a:pt x="0" y="431800"/>
                  </a:lnTo>
                  <a:lnTo>
                    <a:pt x="314553" y="431800"/>
                  </a:lnTo>
                  <a:lnTo>
                    <a:pt x="314553" y="0"/>
                  </a:lnTo>
                  <a:close/>
                </a:path>
              </a:pathLst>
            </a:custGeom>
            <a:solidFill>
              <a:srgbClr val="FFFFFF"/>
            </a:solidFill>
          </p:spPr>
          <p:txBody>
            <a:bodyPr wrap="square" lIns="0" tIns="0" rIns="0" bIns="0" rtlCol="0"/>
            <a:lstStyle/>
            <a:p>
              <a:endParaRPr/>
            </a:p>
          </p:txBody>
        </p:sp>
      </p:grpSp>
      <p:grpSp>
        <p:nvGrpSpPr>
          <p:cNvPr id="45" name="object 45"/>
          <p:cNvGrpSpPr/>
          <p:nvPr/>
        </p:nvGrpSpPr>
        <p:grpSpPr>
          <a:xfrm>
            <a:off x="101605" y="896892"/>
            <a:ext cx="285845" cy="397065"/>
            <a:chOff x="3814479" y="800604"/>
            <a:chExt cx="415290" cy="403225"/>
          </a:xfrm>
        </p:grpSpPr>
        <p:sp>
          <p:nvSpPr>
            <p:cNvPr id="46" name="object 46"/>
            <p:cNvSpPr/>
            <p:nvPr/>
          </p:nvSpPr>
          <p:spPr>
            <a:xfrm>
              <a:off x="3821019" y="849981"/>
              <a:ext cx="214629" cy="304800"/>
            </a:xfrm>
            <a:custGeom>
              <a:avLst/>
              <a:gdLst/>
              <a:ahLst/>
              <a:cxnLst/>
              <a:rect l="l" t="t" r="r" b="b"/>
              <a:pathLst>
                <a:path w="214629" h="304800">
                  <a:moveTo>
                    <a:pt x="214452" y="291007"/>
                  </a:moveTo>
                  <a:lnTo>
                    <a:pt x="199477" y="296798"/>
                  </a:lnTo>
                  <a:lnTo>
                    <a:pt x="184016" y="300970"/>
                  </a:lnTo>
                  <a:lnTo>
                    <a:pt x="168203" y="303495"/>
                  </a:lnTo>
                  <a:lnTo>
                    <a:pt x="152171" y="304342"/>
                  </a:lnTo>
                  <a:lnTo>
                    <a:pt x="104075" y="296584"/>
                  </a:lnTo>
                  <a:lnTo>
                    <a:pt x="62303" y="274980"/>
                  </a:lnTo>
                  <a:lnTo>
                    <a:pt x="29361" y="242039"/>
                  </a:lnTo>
                  <a:lnTo>
                    <a:pt x="7758" y="200267"/>
                  </a:lnTo>
                  <a:lnTo>
                    <a:pt x="0" y="152171"/>
                  </a:lnTo>
                  <a:lnTo>
                    <a:pt x="7758" y="104075"/>
                  </a:lnTo>
                  <a:lnTo>
                    <a:pt x="29361" y="62303"/>
                  </a:lnTo>
                  <a:lnTo>
                    <a:pt x="62303" y="29361"/>
                  </a:lnTo>
                  <a:lnTo>
                    <a:pt x="104075" y="7758"/>
                  </a:lnTo>
                  <a:lnTo>
                    <a:pt x="152171" y="0"/>
                  </a:lnTo>
                  <a:lnTo>
                    <a:pt x="160086" y="206"/>
                  </a:lnTo>
                  <a:lnTo>
                    <a:pt x="167971" y="825"/>
                  </a:lnTo>
                  <a:lnTo>
                    <a:pt x="175811" y="1853"/>
                  </a:lnTo>
                  <a:lnTo>
                    <a:pt x="183591" y="3289"/>
                  </a:lnTo>
                </a:path>
              </a:pathLst>
            </a:custGeom>
            <a:ln w="13081">
              <a:solidFill>
                <a:srgbClr val="2E4EA1"/>
              </a:solidFill>
            </a:ln>
          </p:spPr>
          <p:txBody>
            <a:bodyPr wrap="square" lIns="0" tIns="0" rIns="0" bIns="0" rtlCol="0"/>
            <a:lstStyle/>
            <a:p>
              <a:endParaRPr/>
            </a:p>
          </p:txBody>
        </p:sp>
        <p:sp>
          <p:nvSpPr>
            <p:cNvPr id="47" name="object 47"/>
            <p:cNvSpPr/>
            <p:nvPr/>
          </p:nvSpPr>
          <p:spPr>
            <a:xfrm>
              <a:off x="4000690" y="836634"/>
              <a:ext cx="36830" cy="33655"/>
            </a:xfrm>
            <a:custGeom>
              <a:avLst/>
              <a:gdLst/>
              <a:ahLst/>
              <a:cxnLst/>
              <a:rect l="l" t="t" r="r" b="b"/>
              <a:pathLst>
                <a:path w="36829" h="33655">
                  <a:moveTo>
                    <a:pt x="6984" y="0"/>
                  </a:moveTo>
                  <a:lnTo>
                    <a:pt x="0" y="33083"/>
                  </a:lnTo>
                  <a:lnTo>
                    <a:pt x="36575" y="23520"/>
                  </a:lnTo>
                  <a:lnTo>
                    <a:pt x="6984" y="0"/>
                  </a:lnTo>
                  <a:close/>
                </a:path>
              </a:pathLst>
            </a:custGeom>
            <a:solidFill>
              <a:srgbClr val="2E4EA1"/>
            </a:solidFill>
          </p:spPr>
          <p:txBody>
            <a:bodyPr wrap="square" lIns="0" tIns="0" rIns="0" bIns="0" rtlCol="0"/>
            <a:lstStyle/>
            <a:p>
              <a:endParaRPr/>
            </a:p>
          </p:txBody>
        </p:sp>
        <p:sp>
          <p:nvSpPr>
            <p:cNvPr id="48" name="object 48"/>
            <p:cNvSpPr/>
            <p:nvPr/>
          </p:nvSpPr>
          <p:spPr>
            <a:xfrm>
              <a:off x="4053700" y="869902"/>
              <a:ext cx="71755" cy="258445"/>
            </a:xfrm>
            <a:custGeom>
              <a:avLst/>
              <a:gdLst/>
              <a:ahLst/>
              <a:cxnLst/>
              <a:rect l="l" t="t" r="r" b="b"/>
              <a:pathLst>
                <a:path w="71754" h="258444">
                  <a:moveTo>
                    <a:pt x="0" y="0"/>
                  </a:moveTo>
                  <a:lnTo>
                    <a:pt x="29996" y="24511"/>
                  </a:lnTo>
                  <a:lnTo>
                    <a:pt x="52538" y="55283"/>
                  </a:lnTo>
                  <a:lnTo>
                    <a:pt x="66724" y="90693"/>
                  </a:lnTo>
                  <a:lnTo>
                    <a:pt x="71653" y="129120"/>
                  </a:lnTo>
                  <a:lnTo>
                    <a:pt x="66742" y="167485"/>
                  </a:lnTo>
                  <a:lnTo>
                    <a:pt x="52603" y="202847"/>
                  </a:lnTo>
                  <a:lnTo>
                    <a:pt x="30130" y="233594"/>
                  </a:lnTo>
                  <a:lnTo>
                    <a:pt x="215" y="258114"/>
                  </a:lnTo>
                </a:path>
              </a:pathLst>
            </a:custGeom>
            <a:ln w="8724">
              <a:solidFill>
                <a:srgbClr val="8DD7F7"/>
              </a:solidFill>
              <a:prstDash val="sysDot"/>
            </a:ln>
          </p:spPr>
          <p:txBody>
            <a:bodyPr wrap="square" lIns="0" tIns="0" rIns="0" bIns="0" rtlCol="0"/>
            <a:lstStyle/>
            <a:p>
              <a:endParaRPr/>
            </a:p>
          </p:txBody>
        </p:sp>
        <p:sp>
          <p:nvSpPr>
            <p:cNvPr id="49" name="object 49"/>
            <p:cNvSpPr/>
            <p:nvPr/>
          </p:nvSpPr>
          <p:spPr>
            <a:xfrm>
              <a:off x="4087708" y="807144"/>
              <a:ext cx="135255" cy="390525"/>
            </a:xfrm>
            <a:custGeom>
              <a:avLst/>
              <a:gdLst/>
              <a:ahLst/>
              <a:cxnLst/>
              <a:rect l="l" t="t" r="r" b="b"/>
              <a:pathLst>
                <a:path w="135254" h="390525">
                  <a:moveTo>
                    <a:pt x="19545" y="0"/>
                  </a:moveTo>
                  <a:lnTo>
                    <a:pt x="115531" y="0"/>
                  </a:lnTo>
                  <a:lnTo>
                    <a:pt x="123116" y="1541"/>
                  </a:lnTo>
                  <a:lnTo>
                    <a:pt x="129327" y="5738"/>
                  </a:lnTo>
                  <a:lnTo>
                    <a:pt x="133523" y="11953"/>
                  </a:lnTo>
                  <a:lnTo>
                    <a:pt x="135064" y="19545"/>
                  </a:lnTo>
                  <a:lnTo>
                    <a:pt x="135064" y="370471"/>
                  </a:lnTo>
                  <a:lnTo>
                    <a:pt x="133523" y="378058"/>
                  </a:lnTo>
                  <a:lnTo>
                    <a:pt x="129327" y="384273"/>
                  </a:lnTo>
                  <a:lnTo>
                    <a:pt x="123116" y="388473"/>
                  </a:lnTo>
                  <a:lnTo>
                    <a:pt x="115531" y="390017"/>
                  </a:lnTo>
                  <a:lnTo>
                    <a:pt x="19545" y="390017"/>
                  </a:lnTo>
                  <a:lnTo>
                    <a:pt x="11958" y="388473"/>
                  </a:lnTo>
                  <a:lnTo>
                    <a:pt x="5743" y="384273"/>
                  </a:lnTo>
                  <a:lnTo>
                    <a:pt x="1543" y="378058"/>
                  </a:lnTo>
                  <a:lnTo>
                    <a:pt x="0" y="370471"/>
                  </a:lnTo>
                  <a:lnTo>
                    <a:pt x="0" y="19545"/>
                  </a:lnTo>
                  <a:lnTo>
                    <a:pt x="1543" y="11953"/>
                  </a:lnTo>
                  <a:lnTo>
                    <a:pt x="5743" y="5738"/>
                  </a:lnTo>
                  <a:lnTo>
                    <a:pt x="11958" y="1541"/>
                  </a:lnTo>
                  <a:lnTo>
                    <a:pt x="19545" y="0"/>
                  </a:lnTo>
                  <a:close/>
                </a:path>
              </a:pathLst>
            </a:custGeom>
            <a:ln w="13080">
              <a:solidFill>
                <a:srgbClr val="4B2E91"/>
              </a:solidFill>
            </a:ln>
          </p:spPr>
          <p:txBody>
            <a:bodyPr wrap="square" lIns="0" tIns="0" rIns="0" bIns="0" rtlCol="0"/>
            <a:lstStyle/>
            <a:p>
              <a:endParaRPr/>
            </a:p>
          </p:txBody>
        </p:sp>
        <p:sp>
          <p:nvSpPr>
            <p:cNvPr id="50" name="object 50"/>
            <p:cNvSpPr/>
            <p:nvPr/>
          </p:nvSpPr>
          <p:spPr>
            <a:xfrm>
              <a:off x="4195413" y="890970"/>
              <a:ext cx="0" cy="222885"/>
            </a:xfrm>
            <a:custGeom>
              <a:avLst/>
              <a:gdLst/>
              <a:ahLst/>
              <a:cxnLst/>
              <a:rect l="l" t="t" r="r" b="b"/>
              <a:pathLst>
                <a:path h="222884">
                  <a:moveTo>
                    <a:pt x="0" y="0"/>
                  </a:moveTo>
                  <a:lnTo>
                    <a:pt x="0" y="222364"/>
                  </a:lnTo>
                </a:path>
              </a:pathLst>
            </a:custGeom>
            <a:ln w="3175">
              <a:solidFill>
                <a:srgbClr val="8DD7F7"/>
              </a:solidFill>
            </a:ln>
          </p:spPr>
          <p:txBody>
            <a:bodyPr wrap="square" lIns="0" tIns="0" rIns="0" bIns="0" rtlCol="0"/>
            <a:lstStyle/>
            <a:p>
              <a:endParaRPr/>
            </a:p>
          </p:txBody>
        </p:sp>
        <p:sp>
          <p:nvSpPr>
            <p:cNvPr id="51" name="object 51"/>
            <p:cNvSpPr/>
            <p:nvPr/>
          </p:nvSpPr>
          <p:spPr>
            <a:xfrm>
              <a:off x="4142746" y="865423"/>
              <a:ext cx="25400" cy="273685"/>
            </a:xfrm>
            <a:custGeom>
              <a:avLst/>
              <a:gdLst/>
              <a:ahLst/>
              <a:cxnLst/>
              <a:rect l="l" t="t" r="r" b="b"/>
              <a:pathLst>
                <a:path w="25400" h="273684">
                  <a:moveTo>
                    <a:pt x="19189" y="0"/>
                  </a:moveTo>
                  <a:lnTo>
                    <a:pt x="2387" y="850"/>
                  </a:lnTo>
                  <a:lnTo>
                    <a:pt x="0" y="3378"/>
                  </a:lnTo>
                  <a:lnTo>
                    <a:pt x="3378" y="271170"/>
                  </a:lnTo>
                  <a:lnTo>
                    <a:pt x="5816" y="273456"/>
                  </a:lnTo>
                  <a:lnTo>
                    <a:pt x="22618" y="272618"/>
                  </a:lnTo>
                  <a:lnTo>
                    <a:pt x="24993" y="270078"/>
                  </a:lnTo>
                  <a:lnTo>
                    <a:pt x="21666" y="5245"/>
                  </a:lnTo>
                  <a:lnTo>
                    <a:pt x="21628" y="2298"/>
                  </a:lnTo>
                  <a:lnTo>
                    <a:pt x="19189" y="0"/>
                  </a:lnTo>
                  <a:close/>
                </a:path>
              </a:pathLst>
            </a:custGeom>
            <a:solidFill>
              <a:srgbClr val="2E4EA1"/>
            </a:solidFill>
          </p:spPr>
          <p:txBody>
            <a:bodyPr wrap="square" lIns="0" tIns="0" rIns="0" bIns="0" rtlCol="0"/>
            <a:lstStyle/>
            <a:p>
              <a:endParaRPr/>
            </a:p>
          </p:txBody>
        </p:sp>
        <p:sp>
          <p:nvSpPr>
            <p:cNvPr id="52" name="object 52"/>
            <p:cNvSpPr/>
            <p:nvPr/>
          </p:nvSpPr>
          <p:spPr>
            <a:xfrm>
              <a:off x="4142746" y="865423"/>
              <a:ext cx="25400" cy="273685"/>
            </a:xfrm>
            <a:custGeom>
              <a:avLst/>
              <a:gdLst/>
              <a:ahLst/>
              <a:cxnLst/>
              <a:rect l="l" t="t" r="r" b="b"/>
              <a:pathLst>
                <a:path w="25400" h="273684">
                  <a:moveTo>
                    <a:pt x="21666" y="5245"/>
                  </a:moveTo>
                  <a:lnTo>
                    <a:pt x="24955" y="267119"/>
                  </a:lnTo>
                  <a:lnTo>
                    <a:pt x="24993" y="270078"/>
                  </a:lnTo>
                  <a:lnTo>
                    <a:pt x="22618" y="272618"/>
                  </a:lnTo>
                  <a:lnTo>
                    <a:pt x="19659" y="272757"/>
                  </a:lnTo>
                  <a:lnTo>
                    <a:pt x="8775" y="273316"/>
                  </a:lnTo>
                  <a:lnTo>
                    <a:pt x="5816" y="273456"/>
                  </a:lnTo>
                  <a:lnTo>
                    <a:pt x="3378" y="271170"/>
                  </a:lnTo>
                  <a:lnTo>
                    <a:pt x="3340" y="268211"/>
                  </a:lnTo>
                  <a:lnTo>
                    <a:pt x="38" y="6337"/>
                  </a:lnTo>
                  <a:lnTo>
                    <a:pt x="0" y="3378"/>
                  </a:lnTo>
                  <a:lnTo>
                    <a:pt x="2387" y="850"/>
                  </a:lnTo>
                  <a:lnTo>
                    <a:pt x="5334" y="698"/>
                  </a:lnTo>
                  <a:lnTo>
                    <a:pt x="16230" y="152"/>
                  </a:lnTo>
                  <a:lnTo>
                    <a:pt x="19189" y="0"/>
                  </a:lnTo>
                  <a:lnTo>
                    <a:pt x="21628" y="2298"/>
                  </a:lnTo>
                  <a:lnTo>
                    <a:pt x="21666" y="5245"/>
                  </a:lnTo>
                  <a:close/>
                </a:path>
              </a:pathLst>
            </a:custGeom>
            <a:ln w="8724">
              <a:solidFill>
                <a:srgbClr val="4B2E91"/>
              </a:solidFill>
            </a:ln>
          </p:spPr>
          <p:txBody>
            <a:bodyPr wrap="square" lIns="0" tIns="0" rIns="0" bIns="0" rtlCol="0"/>
            <a:lstStyle/>
            <a:p>
              <a:endParaRPr/>
            </a:p>
          </p:txBody>
        </p:sp>
        <p:sp>
          <p:nvSpPr>
            <p:cNvPr id="53" name="object 53"/>
            <p:cNvSpPr/>
            <p:nvPr/>
          </p:nvSpPr>
          <p:spPr>
            <a:xfrm>
              <a:off x="4142978" y="884041"/>
              <a:ext cx="24765" cy="236220"/>
            </a:xfrm>
            <a:custGeom>
              <a:avLst/>
              <a:gdLst/>
              <a:ahLst/>
              <a:cxnLst/>
              <a:rect l="l" t="t" r="r" b="b"/>
              <a:pathLst>
                <a:path w="24764" h="236219">
                  <a:moveTo>
                    <a:pt x="19189" y="0"/>
                  </a:moveTo>
                  <a:lnTo>
                    <a:pt x="2387" y="838"/>
                  </a:lnTo>
                  <a:lnTo>
                    <a:pt x="0" y="3378"/>
                  </a:lnTo>
                  <a:lnTo>
                    <a:pt x="2908" y="233934"/>
                  </a:lnTo>
                  <a:lnTo>
                    <a:pt x="5346" y="236220"/>
                  </a:lnTo>
                  <a:lnTo>
                    <a:pt x="22148" y="235381"/>
                  </a:lnTo>
                  <a:lnTo>
                    <a:pt x="24536" y="232841"/>
                  </a:lnTo>
                  <a:lnTo>
                    <a:pt x="21666" y="5245"/>
                  </a:lnTo>
                  <a:lnTo>
                    <a:pt x="21628" y="2286"/>
                  </a:lnTo>
                  <a:lnTo>
                    <a:pt x="19189" y="0"/>
                  </a:lnTo>
                  <a:close/>
                </a:path>
              </a:pathLst>
            </a:custGeom>
            <a:solidFill>
              <a:srgbClr val="FFFFFF"/>
            </a:solidFill>
          </p:spPr>
          <p:txBody>
            <a:bodyPr wrap="square" lIns="0" tIns="0" rIns="0" bIns="0" rtlCol="0"/>
            <a:lstStyle/>
            <a:p>
              <a:endParaRPr/>
            </a:p>
          </p:txBody>
        </p:sp>
        <p:sp>
          <p:nvSpPr>
            <p:cNvPr id="54" name="object 54"/>
            <p:cNvSpPr/>
            <p:nvPr/>
          </p:nvSpPr>
          <p:spPr>
            <a:xfrm>
              <a:off x="4142978" y="884041"/>
              <a:ext cx="24765" cy="236220"/>
            </a:xfrm>
            <a:custGeom>
              <a:avLst/>
              <a:gdLst/>
              <a:ahLst/>
              <a:cxnLst/>
              <a:rect l="l" t="t" r="r" b="b"/>
              <a:pathLst>
                <a:path w="24764" h="236219">
                  <a:moveTo>
                    <a:pt x="21666" y="5245"/>
                  </a:moveTo>
                  <a:lnTo>
                    <a:pt x="24498" y="229895"/>
                  </a:lnTo>
                  <a:lnTo>
                    <a:pt x="24536" y="232841"/>
                  </a:lnTo>
                  <a:lnTo>
                    <a:pt x="22148" y="235381"/>
                  </a:lnTo>
                  <a:lnTo>
                    <a:pt x="19202" y="235534"/>
                  </a:lnTo>
                  <a:lnTo>
                    <a:pt x="8305" y="236080"/>
                  </a:lnTo>
                  <a:lnTo>
                    <a:pt x="5346" y="236220"/>
                  </a:lnTo>
                  <a:lnTo>
                    <a:pt x="2908" y="233934"/>
                  </a:lnTo>
                  <a:lnTo>
                    <a:pt x="2870" y="230974"/>
                  </a:lnTo>
                  <a:lnTo>
                    <a:pt x="38" y="6337"/>
                  </a:lnTo>
                  <a:lnTo>
                    <a:pt x="0" y="3378"/>
                  </a:lnTo>
                  <a:lnTo>
                    <a:pt x="2387" y="838"/>
                  </a:lnTo>
                  <a:lnTo>
                    <a:pt x="5346" y="698"/>
                  </a:lnTo>
                  <a:lnTo>
                    <a:pt x="16230" y="139"/>
                  </a:lnTo>
                  <a:lnTo>
                    <a:pt x="19189" y="0"/>
                  </a:lnTo>
                  <a:lnTo>
                    <a:pt x="21628" y="2286"/>
                  </a:lnTo>
                  <a:lnTo>
                    <a:pt x="21666" y="5245"/>
                  </a:lnTo>
                  <a:close/>
                </a:path>
              </a:pathLst>
            </a:custGeom>
            <a:ln w="8724">
              <a:solidFill>
                <a:srgbClr val="4B2E91"/>
              </a:solidFill>
            </a:ln>
          </p:spPr>
          <p:txBody>
            <a:bodyPr wrap="square" lIns="0" tIns="0" rIns="0" bIns="0" rtlCol="0"/>
            <a:lstStyle/>
            <a:p>
              <a:endParaRPr/>
            </a:p>
          </p:txBody>
        </p:sp>
      </p:grpSp>
      <p:sp>
        <p:nvSpPr>
          <p:cNvPr id="55" name="object 55"/>
          <p:cNvSpPr txBox="1"/>
          <p:nvPr/>
        </p:nvSpPr>
        <p:spPr>
          <a:xfrm>
            <a:off x="5079724" y="3008754"/>
            <a:ext cx="151130" cy="173990"/>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900" spc="15" dirty="0">
                <a:latin typeface="Verdana"/>
                <a:cs typeface="Verdana"/>
              </a:rPr>
              <a:t>11</a:t>
            </a:fld>
            <a:endParaRPr sz="900">
              <a:latin typeface="Verdana"/>
              <a:cs typeface="Verdana"/>
            </a:endParaRPr>
          </a:p>
        </p:txBody>
      </p:sp>
      <p:grpSp>
        <p:nvGrpSpPr>
          <p:cNvPr id="61" name="Группа 60"/>
          <p:cNvGrpSpPr/>
          <p:nvPr/>
        </p:nvGrpSpPr>
        <p:grpSpPr>
          <a:xfrm>
            <a:off x="5381734" y="254010"/>
            <a:ext cx="290019" cy="297432"/>
            <a:chOff x="-206276" y="365476"/>
            <a:chExt cx="748787" cy="785586"/>
          </a:xfrm>
        </p:grpSpPr>
        <p:sp>
          <p:nvSpPr>
            <p:cNvPr id="62" name="Овал 61"/>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3" name="Группа 62"/>
            <p:cNvGrpSpPr/>
            <p:nvPr/>
          </p:nvGrpSpPr>
          <p:grpSpPr>
            <a:xfrm>
              <a:off x="-133068" y="598587"/>
              <a:ext cx="602368" cy="360974"/>
              <a:chOff x="398776" y="622579"/>
              <a:chExt cx="1444625" cy="766331"/>
            </a:xfrm>
          </p:grpSpPr>
          <p:grpSp>
            <p:nvGrpSpPr>
              <p:cNvPr id="64" name="object 3"/>
              <p:cNvGrpSpPr/>
              <p:nvPr/>
            </p:nvGrpSpPr>
            <p:grpSpPr>
              <a:xfrm>
                <a:off x="398776" y="870751"/>
                <a:ext cx="1444625" cy="518159"/>
                <a:chOff x="398776" y="870751"/>
                <a:chExt cx="1444625" cy="518159"/>
              </a:xfrm>
            </p:grpSpPr>
            <p:sp>
              <p:nvSpPr>
                <p:cNvPr id="66"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67"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68"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69"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65"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7" name="Прямоугольник 6"/>
          <p:cNvSpPr/>
          <p:nvPr/>
        </p:nvSpPr>
        <p:spPr>
          <a:xfrm>
            <a:off x="349207" y="785185"/>
            <a:ext cx="2882900" cy="751488"/>
          </a:xfrm>
          <a:prstGeom prst="rect">
            <a:avLst/>
          </a:prstGeom>
        </p:spPr>
        <p:txBody>
          <a:bodyPr>
            <a:spAutoFit/>
          </a:bodyPr>
          <a:lstStyle/>
          <a:p>
            <a:pPr marL="12700" marR="353695">
              <a:spcBef>
                <a:spcPts val="90"/>
              </a:spcBef>
            </a:pPr>
            <a:r>
              <a:rPr lang="en-GB" sz="1200" b="1" dirty="0">
                <a:solidFill>
                  <a:schemeClr val="tx2"/>
                </a:solidFill>
                <a:latin typeface="Arial"/>
                <a:cs typeface="Arial"/>
              </a:rPr>
              <a:t>BACTERICIDAL AND VIROCIDAL IRRADIATION </a:t>
            </a:r>
            <a:endParaRPr lang="en-GB" sz="1200" b="1" dirty="0" smtClean="0">
              <a:solidFill>
                <a:schemeClr val="tx2"/>
              </a:solidFill>
              <a:latin typeface="Arial"/>
              <a:cs typeface="Arial"/>
            </a:endParaRPr>
          </a:p>
          <a:p>
            <a:pPr marL="12700" marR="353695">
              <a:lnSpc>
                <a:spcPct val="150000"/>
              </a:lnSpc>
              <a:spcBef>
                <a:spcPts val="90"/>
              </a:spcBef>
            </a:pPr>
            <a:r>
              <a:rPr lang="en-GB" sz="1200" b="1" dirty="0" smtClean="0">
                <a:solidFill>
                  <a:schemeClr val="tx2"/>
                </a:solidFill>
                <a:latin typeface="Arial"/>
                <a:cs typeface="Arial"/>
              </a:rPr>
              <a:t>AIR </a:t>
            </a:r>
            <a:r>
              <a:rPr lang="en-GB" sz="1200" b="1" dirty="0">
                <a:solidFill>
                  <a:schemeClr val="tx2"/>
                </a:solidFill>
                <a:latin typeface="Arial"/>
                <a:cs typeface="Arial"/>
              </a:rPr>
              <a:t>RECIRCULATORS </a:t>
            </a:r>
          </a:p>
        </p:txBody>
      </p:sp>
      <p:sp>
        <p:nvSpPr>
          <p:cNvPr id="8" name="Прямоугольник 7"/>
          <p:cNvSpPr/>
          <p:nvPr/>
        </p:nvSpPr>
        <p:spPr>
          <a:xfrm>
            <a:off x="3147351" y="779745"/>
            <a:ext cx="2620822" cy="474489"/>
          </a:xfrm>
          <a:prstGeom prst="rect">
            <a:avLst/>
          </a:prstGeom>
        </p:spPr>
        <p:txBody>
          <a:bodyPr>
            <a:spAutoFit/>
          </a:bodyPr>
          <a:lstStyle/>
          <a:p>
            <a:pPr marL="12700" marR="26670">
              <a:spcBef>
                <a:spcPts val="90"/>
              </a:spcBef>
            </a:pPr>
            <a:r>
              <a:rPr lang="en-GB" sz="1200" b="1" dirty="0">
                <a:solidFill>
                  <a:schemeClr val="tx2"/>
                </a:solidFill>
                <a:latin typeface="Arial"/>
                <a:cs typeface="Arial"/>
              </a:rPr>
              <a:t>EXPLOSION-PROOF </a:t>
            </a:r>
            <a:endParaRPr lang="en-GB" sz="1200" b="1" dirty="0" smtClean="0">
              <a:solidFill>
                <a:schemeClr val="tx2"/>
              </a:solidFill>
              <a:latin typeface="Arial"/>
              <a:cs typeface="Arial"/>
            </a:endParaRPr>
          </a:p>
          <a:p>
            <a:pPr marL="12700" marR="26670">
              <a:spcBef>
                <a:spcPts val="90"/>
              </a:spcBef>
            </a:pPr>
            <a:r>
              <a:rPr lang="en-GB" sz="1200" b="1" dirty="0" smtClean="0">
                <a:solidFill>
                  <a:schemeClr val="tx2"/>
                </a:solidFill>
                <a:latin typeface="Arial"/>
                <a:cs typeface="Arial"/>
              </a:rPr>
              <a:t>DISINFECTION </a:t>
            </a:r>
            <a:r>
              <a:rPr lang="en-GB" sz="1200" b="1" dirty="0">
                <a:solidFill>
                  <a:schemeClr val="tx2"/>
                </a:solidFill>
                <a:latin typeface="Arial"/>
                <a:cs typeface="Arial"/>
              </a:rPr>
              <a:t>INSTALLATIONS</a:t>
            </a:r>
          </a:p>
        </p:txBody>
      </p:sp>
    </p:spTree>
    <p:extLst>
      <p:ext uri="{BB962C8B-B14F-4D97-AF65-F5344CB8AC3E}">
        <p14:creationId xmlns:p14="http://schemas.microsoft.com/office/powerpoint/2010/main" val="23557288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300" y="163399"/>
            <a:ext cx="3232763" cy="197490"/>
          </a:xfrm>
          <a:prstGeom prst="rect">
            <a:avLst/>
          </a:prstGeom>
        </p:spPr>
        <p:txBody>
          <a:bodyPr vert="horz" wrap="square" lIns="0" tIns="12700" rIns="0" bIns="0" rtlCol="0">
            <a:spAutoFit/>
          </a:bodyPr>
          <a:lstStyle/>
          <a:p>
            <a:pPr marL="12700">
              <a:lnSpc>
                <a:spcPct val="100000"/>
              </a:lnSpc>
              <a:spcBef>
                <a:spcPts val="100"/>
              </a:spcBef>
            </a:pPr>
            <a:r>
              <a:rPr lang="en-GB" sz="1200" dirty="0">
                <a:solidFill>
                  <a:schemeClr val="tx2"/>
                </a:solidFill>
              </a:rPr>
              <a:t>MODEL RANGE OF </a:t>
            </a:r>
            <a:r>
              <a:rPr lang="en-GB" sz="1200" dirty="0" smtClean="0">
                <a:solidFill>
                  <a:schemeClr val="tx2"/>
                </a:solidFill>
              </a:rPr>
              <a:t>USLF EQUIPMENT</a:t>
            </a:r>
            <a:endParaRPr sz="1200" dirty="0">
              <a:solidFill>
                <a:schemeClr val="tx2"/>
              </a:solidFill>
            </a:endParaRPr>
          </a:p>
        </p:txBody>
      </p:sp>
      <p:grpSp>
        <p:nvGrpSpPr>
          <p:cNvPr id="3" name="object 3"/>
          <p:cNvGrpSpPr/>
          <p:nvPr/>
        </p:nvGrpSpPr>
        <p:grpSpPr>
          <a:xfrm>
            <a:off x="291176" y="405871"/>
            <a:ext cx="251336" cy="82464"/>
            <a:chOff x="291176" y="522711"/>
            <a:chExt cx="328930" cy="82550"/>
          </a:xfrm>
        </p:grpSpPr>
        <p:sp>
          <p:nvSpPr>
            <p:cNvPr id="4" name="object 4"/>
            <p:cNvSpPr/>
            <p:nvPr/>
          </p:nvSpPr>
          <p:spPr>
            <a:xfrm>
              <a:off x="295375" y="561995"/>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5" name="object 5"/>
            <p:cNvSpPr/>
            <p:nvPr/>
          </p:nvSpPr>
          <p:spPr>
            <a:xfrm>
              <a:off x="291176" y="535495"/>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6" name="object 6"/>
            <p:cNvSpPr/>
            <p:nvPr/>
          </p:nvSpPr>
          <p:spPr>
            <a:xfrm>
              <a:off x="465042" y="52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7" name="object 7"/>
          <p:cNvSpPr txBox="1"/>
          <p:nvPr/>
        </p:nvSpPr>
        <p:spPr>
          <a:xfrm>
            <a:off x="983358" y="403225"/>
            <a:ext cx="4759036" cy="198772"/>
          </a:xfrm>
          <a:prstGeom prst="rect">
            <a:avLst/>
          </a:prstGeom>
        </p:spPr>
        <p:txBody>
          <a:bodyPr vert="horz" wrap="square" lIns="0" tIns="13970" rIns="0" bIns="0" rtlCol="0">
            <a:spAutoFit/>
          </a:bodyPr>
          <a:lstStyle/>
          <a:p>
            <a:pPr marL="12700">
              <a:lnSpc>
                <a:spcPct val="100000"/>
              </a:lnSpc>
              <a:spcBef>
                <a:spcPts val="110"/>
              </a:spcBef>
            </a:pPr>
            <a:r>
              <a:rPr lang="en-US" sz="1200" b="1" dirty="0" smtClean="0">
                <a:solidFill>
                  <a:schemeClr val="tx2"/>
                </a:solidFill>
                <a:latin typeface="Arial"/>
                <a:ea typeface="+mj-ea"/>
                <a:cs typeface="Arial"/>
              </a:rPr>
              <a:t>OUR RANGE </a:t>
            </a:r>
            <a:r>
              <a:rPr lang="en-US" sz="1200" dirty="0" smtClean="0">
                <a:solidFill>
                  <a:schemeClr val="tx2"/>
                </a:solidFill>
                <a:latin typeface="Arial"/>
                <a:ea typeface="+mj-ea"/>
                <a:cs typeface="Arial"/>
              </a:rPr>
              <a:t>includes </a:t>
            </a:r>
            <a:r>
              <a:rPr lang="en-US" sz="1200" dirty="0">
                <a:solidFill>
                  <a:schemeClr val="tx2"/>
                </a:solidFill>
                <a:latin typeface="Arial"/>
                <a:ea typeface="+mj-ea"/>
                <a:cs typeface="Arial"/>
              </a:rPr>
              <a:t>equipment with </a:t>
            </a:r>
            <a:r>
              <a:rPr lang="en-US" sz="1200" dirty="0" smtClean="0">
                <a:solidFill>
                  <a:schemeClr val="tx2"/>
                </a:solidFill>
                <a:latin typeface="Arial"/>
                <a:ea typeface="+mj-ea"/>
                <a:cs typeface="Arial"/>
              </a:rPr>
              <a:t>capacity </a:t>
            </a:r>
            <a:r>
              <a:rPr lang="en-US" sz="1200" dirty="0">
                <a:solidFill>
                  <a:schemeClr val="tx2"/>
                </a:solidFill>
                <a:latin typeface="Arial"/>
                <a:ea typeface="+mj-ea"/>
                <a:cs typeface="Arial"/>
              </a:rPr>
              <a:t>of </a:t>
            </a:r>
            <a:r>
              <a:rPr lang="en-US" sz="1200" b="1" dirty="0">
                <a:solidFill>
                  <a:schemeClr val="tx2"/>
                </a:solidFill>
                <a:latin typeface="Arial"/>
                <a:ea typeface="+mj-ea"/>
                <a:cs typeface="Arial"/>
              </a:rPr>
              <a:t>1 to 2500 </a:t>
            </a:r>
            <a:r>
              <a:rPr lang="en-US" sz="1200" b="1" dirty="0" smtClean="0">
                <a:solidFill>
                  <a:schemeClr val="tx2"/>
                </a:solidFill>
                <a:latin typeface="Arial"/>
                <a:ea typeface="+mj-ea"/>
                <a:cs typeface="Arial"/>
              </a:rPr>
              <a:t>m3/h</a:t>
            </a:r>
            <a:endParaRPr lang="ru-RU" sz="1200" b="1" dirty="0">
              <a:solidFill>
                <a:schemeClr val="tx2"/>
              </a:solidFill>
              <a:latin typeface="Arial"/>
              <a:ea typeface="+mj-ea"/>
              <a:cs typeface="Arial"/>
            </a:endParaRPr>
          </a:p>
        </p:txBody>
      </p:sp>
      <p:sp>
        <p:nvSpPr>
          <p:cNvPr id="8" name="object 8"/>
          <p:cNvSpPr txBox="1"/>
          <p:nvPr/>
        </p:nvSpPr>
        <p:spPr>
          <a:xfrm>
            <a:off x="139700" y="1020241"/>
            <a:ext cx="1295399" cy="141064"/>
          </a:xfrm>
          <a:prstGeom prst="rect">
            <a:avLst/>
          </a:prstGeom>
          <a:solidFill>
            <a:srgbClr val="E6E7E8"/>
          </a:solidFill>
        </p:spPr>
        <p:txBody>
          <a:bodyPr vert="horz" wrap="square" lIns="0" tIns="0" rIns="0" bIns="0" rtlCol="0">
            <a:spAutoFit/>
          </a:bodyPr>
          <a:lstStyle/>
          <a:p>
            <a:pPr marL="20320">
              <a:lnSpc>
                <a:spcPts val="1140"/>
              </a:lnSpc>
            </a:pPr>
            <a:r>
              <a:rPr lang="en-GB" sz="1000" b="1" spc="-90" dirty="0">
                <a:solidFill>
                  <a:srgbClr val="005A9E"/>
                </a:solidFill>
                <a:latin typeface="Cambria" panose="02040503050406030204" pitchFamily="18" charset="0"/>
                <a:ea typeface="Cambria" panose="02040503050406030204" pitchFamily="18" charset="0"/>
                <a:cs typeface="Arial" panose="020B0604020202020204" pitchFamily="34" charset="0"/>
              </a:rPr>
              <a:t>UOV-PV-1</a:t>
            </a:r>
            <a:r>
              <a:rPr lang="en-GB" sz="1000" b="1" spc="-204" dirty="0" smtClean="0">
                <a:solidFill>
                  <a:srgbClr val="005A9E"/>
                </a:solidFill>
                <a:latin typeface="Trebuchet MS"/>
                <a:cs typeface="Trebuchet MS"/>
              </a:rPr>
              <a:t>    </a:t>
            </a:r>
            <a:r>
              <a:rPr lang="en-GB" sz="1000" spc="-90" dirty="0" smtClean="0">
                <a:solidFill>
                  <a:srgbClr val="005A9E"/>
                </a:solidFill>
                <a:latin typeface="Cambria" panose="02040503050406030204" pitchFamily="18" charset="0"/>
                <a:ea typeface="Cambria" panose="02040503050406030204" pitchFamily="18" charset="0"/>
                <a:cs typeface="Arial" panose="020B0604020202020204" pitchFamily="34" charset="0"/>
              </a:rPr>
              <a:t>&lt;  </a:t>
            </a:r>
            <a:r>
              <a:rPr lang="en-GB" sz="1000" spc="-90" dirty="0">
                <a:solidFill>
                  <a:srgbClr val="005A9E"/>
                </a:solidFill>
                <a:latin typeface="Cambria" panose="02040503050406030204" pitchFamily="18" charset="0"/>
                <a:ea typeface="Cambria" panose="02040503050406030204" pitchFamily="18" charset="0"/>
                <a:cs typeface="Arial" panose="020B0604020202020204" pitchFamily="34" charset="0"/>
              </a:rPr>
              <a:t>15  </a:t>
            </a:r>
            <a:r>
              <a:rPr lang="en-GB" sz="1000" spc="-90" dirty="0" smtClean="0">
                <a:solidFill>
                  <a:srgbClr val="005A9E"/>
                </a:solidFill>
                <a:latin typeface="Cambria" panose="02040503050406030204" pitchFamily="18" charset="0"/>
                <a:ea typeface="Cambria" panose="02040503050406030204" pitchFamily="18" charset="0"/>
                <a:cs typeface="Arial" panose="020B0604020202020204" pitchFamily="34" charset="0"/>
              </a:rPr>
              <a:t>m3</a:t>
            </a:r>
            <a:r>
              <a:rPr lang="en-GB" sz="1000" spc="-90" dirty="0">
                <a:solidFill>
                  <a:srgbClr val="005A9E"/>
                </a:solidFill>
                <a:latin typeface="Cambria" panose="02040503050406030204" pitchFamily="18" charset="0"/>
                <a:ea typeface="Cambria" panose="02040503050406030204" pitchFamily="18" charset="0"/>
                <a:cs typeface="Arial" panose="020B0604020202020204" pitchFamily="34" charset="0"/>
              </a:rPr>
              <a:t>/ h our</a:t>
            </a:r>
            <a:endParaRPr sz="1000" spc="-90" dirty="0">
              <a:solidFill>
                <a:srgbClr val="005A9E"/>
              </a:solidFill>
              <a:latin typeface="Cambria" panose="02040503050406030204" pitchFamily="18" charset="0"/>
              <a:ea typeface="Cambria" panose="02040503050406030204" pitchFamily="18" charset="0"/>
              <a:cs typeface="Arial" panose="020B0604020202020204" pitchFamily="34" charset="0"/>
            </a:endParaRPr>
          </a:p>
        </p:txBody>
      </p:sp>
      <p:sp>
        <p:nvSpPr>
          <p:cNvPr id="9" name="object 9"/>
          <p:cNvSpPr txBox="1"/>
          <p:nvPr/>
        </p:nvSpPr>
        <p:spPr>
          <a:xfrm>
            <a:off x="153047" y="2073717"/>
            <a:ext cx="1395974" cy="170687"/>
          </a:xfrm>
          <a:prstGeom prst="rect">
            <a:avLst/>
          </a:prstGeom>
          <a:solidFill>
            <a:srgbClr val="E6E7E8"/>
          </a:solidFill>
        </p:spPr>
        <p:txBody>
          <a:bodyPr vert="horz" wrap="square" lIns="0" tIns="0" rIns="0" bIns="0" rtlCol="0">
            <a:spAutoFit/>
          </a:bodyPr>
          <a:lstStyle/>
          <a:p>
            <a:pPr marL="20320">
              <a:lnSpc>
                <a:spcPts val="1145"/>
              </a:lnSpc>
            </a:pPr>
            <a:r>
              <a:rPr lang="en-GB" sz="1000" b="1" spc="-90" dirty="0">
                <a:solidFill>
                  <a:srgbClr val="005A9E"/>
                </a:solidFill>
                <a:latin typeface="Cambria" panose="02040503050406030204" pitchFamily="18" charset="0"/>
                <a:ea typeface="Cambria" panose="02040503050406030204" pitchFamily="18" charset="0"/>
                <a:cs typeface="Arial" panose="020B0604020202020204" pitchFamily="34" charset="0"/>
              </a:rPr>
              <a:t>UOV-PV-100 </a:t>
            </a:r>
            <a:r>
              <a:rPr lang="ru-RU" sz="1000" b="1" spc="-90" dirty="0">
                <a:solidFill>
                  <a:srgbClr val="005A9E"/>
                </a:solidFill>
                <a:latin typeface="Cambria" panose="02040503050406030204" pitchFamily="18" charset="0"/>
                <a:ea typeface="Cambria" panose="02040503050406030204" pitchFamily="18" charset="0"/>
                <a:cs typeface="Arial" panose="020B0604020202020204" pitchFamily="34" charset="0"/>
              </a:rPr>
              <a:t>  </a:t>
            </a:r>
            <a:r>
              <a:rPr lang="ru-RU" sz="1000" b="1" spc="-204" dirty="0" smtClean="0">
                <a:solidFill>
                  <a:srgbClr val="005A9E"/>
                </a:solidFill>
                <a:latin typeface="Trebuchet MS"/>
                <a:cs typeface="Trebuchet MS"/>
              </a:rPr>
              <a:t>     </a:t>
            </a:r>
            <a:r>
              <a:rPr lang="en-GB" sz="1000" spc="-90" dirty="0">
                <a:solidFill>
                  <a:srgbClr val="005A9E"/>
                </a:solidFill>
                <a:latin typeface="Cambria" panose="02040503050406030204" pitchFamily="18" charset="0"/>
                <a:ea typeface="Cambria" panose="02040503050406030204" pitchFamily="18" charset="0"/>
                <a:cs typeface="Arial" panose="020B0604020202020204" pitchFamily="34" charset="0"/>
              </a:rPr>
              <a:t>&lt; 220 m3/h</a:t>
            </a:r>
            <a:endParaRPr sz="1000" spc="-90" dirty="0">
              <a:solidFill>
                <a:srgbClr val="005A9E"/>
              </a:solidFill>
              <a:latin typeface="Cambria" panose="02040503050406030204" pitchFamily="18" charset="0"/>
              <a:ea typeface="Cambria" panose="02040503050406030204" pitchFamily="18" charset="0"/>
              <a:cs typeface="Arial" panose="020B0604020202020204" pitchFamily="34" charset="0"/>
            </a:endParaRPr>
          </a:p>
        </p:txBody>
      </p:sp>
      <p:sp>
        <p:nvSpPr>
          <p:cNvPr id="10" name="object 10"/>
          <p:cNvSpPr txBox="1"/>
          <p:nvPr/>
        </p:nvSpPr>
        <p:spPr>
          <a:xfrm>
            <a:off x="1554708" y="1020242"/>
            <a:ext cx="1251992" cy="141064"/>
          </a:xfrm>
          <a:prstGeom prst="rect">
            <a:avLst/>
          </a:prstGeom>
          <a:solidFill>
            <a:srgbClr val="E6E7E8"/>
          </a:solidFill>
        </p:spPr>
        <p:txBody>
          <a:bodyPr vert="horz" wrap="square" lIns="0" tIns="0" rIns="0" bIns="0" rtlCol="0">
            <a:spAutoFit/>
          </a:bodyPr>
          <a:lstStyle/>
          <a:p>
            <a:pPr marL="19050">
              <a:lnSpc>
                <a:spcPts val="1140"/>
              </a:lnSpc>
            </a:pPr>
            <a:r>
              <a:rPr lang="en-GB" sz="1000" b="1" spc="-90" dirty="0">
                <a:solidFill>
                  <a:srgbClr val="005A9E"/>
                </a:solidFill>
                <a:latin typeface="Cambria" panose="02040503050406030204" pitchFamily="18" charset="0"/>
                <a:ea typeface="Cambria" panose="02040503050406030204" pitchFamily="18" charset="0"/>
                <a:cs typeface="Arial" panose="020B0604020202020204" pitchFamily="34" charset="0"/>
              </a:rPr>
              <a:t>UOV-PV-5</a:t>
            </a:r>
            <a:r>
              <a:rPr lang="en-GB" sz="1000" b="1" spc="-204" dirty="0" smtClean="0">
                <a:solidFill>
                  <a:srgbClr val="005A9E"/>
                </a:solidFill>
                <a:latin typeface="Trebuchet MS"/>
                <a:cs typeface="Trebuchet MS"/>
              </a:rPr>
              <a:t>     </a:t>
            </a:r>
            <a:r>
              <a:rPr lang="en-GB" sz="1000" spc="-90" dirty="0">
                <a:solidFill>
                  <a:srgbClr val="005A9E"/>
                </a:solidFill>
                <a:latin typeface="Cambria" panose="02040503050406030204" pitchFamily="18" charset="0"/>
                <a:ea typeface="Cambria" panose="02040503050406030204" pitchFamily="18" charset="0"/>
                <a:cs typeface="Arial" panose="020B0604020202020204" pitchFamily="34" charset="0"/>
              </a:rPr>
              <a:t>&lt; 40 m3/h</a:t>
            </a:r>
            <a:endParaRPr sz="1000" spc="-90" dirty="0">
              <a:solidFill>
                <a:srgbClr val="005A9E"/>
              </a:solidFill>
              <a:latin typeface="Cambria" panose="02040503050406030204" pitchFamily="18" charset="0"/>
              <a:ea typeface="Cambria" panose="02040503050406030204" pitchFamily="18" charset="0"/>
              <a:cs typeface="Arial" panose="020B0604020202020204" pitchFamily="34" charset="0"/>
            </a:endParaRPr>
          </a:p>
        </p:txBody>
      </p:sp>
      <p:sp>
        <p:nvSpPr>
          <p:cNvPr id="11" name="object 11"/>
          <p:cNvSpPr txBox="1"/>
          <p:nvPr/>
        </p:nvSpPr>
        <p:spPr>
          <a:xfrm>
            <a:off x="1772893" y="2120277"/>
            <a:ext cx="1499603" cy="141064"/>
          </a:xfrm>
          <a:prstGeom prst="rect">
            <a:avLst/>
          </a:prstGeom>
          <a:solidFill>
            <a:srgbClr val="E6E7E8"/>
          </a:solidFill>
        </p:spPr>
        <p:txBody>
          <a:bodyPr vert="horz" wrap="square" lIns="0" tIns="0" rIns="0" bIns="0" rtlCol="0">
            <a:spAutoFit/>
          </a:bodyPr>
          <a:lstStyle/>
          <a:p>
            <a:pPr marL="29209">
              <a:lnSpc>
                <a:spcPts val="1145"/>
              </a:lnSpc>
            </a:pPr>
            <a:r>
              <a:rPr lang="en-GB" sz="1000" b="1" spc="-90" dirty="0">
                <a:solidFill>
                  <a:srgbClr val="005A9E"/>
                </a:solidFill>
                <a:latin typeface="Cambria" panose="02040503050406030204" pitchFamily="18" charset="0"/>
                <a:ea typeface="Cambria" panose="02040503050406030204" pitchFamily="18" charset="0"/>
                <a:cs typeface="Arial" panose="020B0604020202020204" pitchFamily="34" charset="0"/>
              </a:rPr>
              <a:t>UOV-PV-150 </a:t>
            </a:r>
            <a:r>
              <a:rPr lang="ru-RU" sz="1000" b="1" spc="-90" dirty="0">
                <a:solidFill>
                  <a:srgbClr val="005A9E"/>
                </a:solidFill>
                <a:latin typeface="Cambria" panose="02040503050406030204" pitchFamily="18" charset="0"/>
                <a:ea typeface="Cambria" panose="02040503050406030204" pitchFamily="18" charset="0"/>
                <a:cs typeface="Arial" panose="020B0604020202020204" pitchFamily="34" charset="0"/>
              </a:rPr>
              <a:t> </a:t>
            </a:r>
            <a:r>
              <a:rPr lang="ru-RU" sz="1000" b="1" spc="-204" dirty="0" smtClean="0">
                <a:solidFill>
                  <a:srgbClr val="005A9E"/>
                </a:solidFill>
                <a:latin typeface="Trebuchet MS"/>
                <a:cs typeface="Trebuchet MS"/>
              </a:rPr>
              <a:t>    </a:t>
            </a:r>
            <a:r>
              <a:rPr lang="en-GB" sz="1000" spc="-90" dirty="0">
                <a:solidFill>
                  <a:srgbClr val="005A9E"/>
                </a:solidFill>
                <a:latin typeface="Cambria" panose="02040503050406030204" pitchFamily="18" charset="0"/>
                <a:ea typeface="Cambria" panose="02040503050406030204" pitchFamily="18" charset="0"/>
                <a:cs typeface="Arial" panose="020B0604020202020204" pitchFamily="34" charset="0"/>
              </a:rPr>
              <a:t>&lt; 300 m3/h</a:t>
            </a:r>
            <a:endParaRPr sz="1000" spc="-90" dirty="0">
              <a:solidFill>
                <a:srgbClr val="005A9E"/>
              </a:solidFill>
              <a:latin typeface="Cambria" panose="02040503050406030204" pitchFamily="18" charset="0"/>
              <a:ea typeface="Cambria" panose="02040503050406030204" pitchFamily="18" charset="0"/>
              <a:cs typeface="Arial" panose="020B0604020202020204" pitchFamily="34" charset="0"/>
            </a:endParaRPr>
          </a:p>
        </p:txBody>
      </p:sp>
      <p:sp>
        <p:nvSpPr>
          <p:cNvPr id="12" name="object 12"/>
          <p:cNvSpPr txBox="1"/>
          <p:nvPr/>
        </p:nvSpPr>
        <p:spPr>
          <a:xfrm>
            <a:off x="2861995" y="1020241"/>
            <a:ext cx="1316305" cy="141064"/>
          </a:xfrm>
          <a:prstGeom prst="rect">
            <a:avLst/>
          </a:prstGeom>
          <a:solidFill>
            <a:srgbClr val="E6E7E8"/>
          </a:solidFill>
        </p:spPr>
        <p:txBody>
          <a:bodyPr vert="horz" wrap="square" lIns="0" tIns="0" rIns="0" bIns="0" rtlCol="0">
            <a:spAutoFit/>
          </a:bodyPr>
          <a:lstStyle/>
          <a:p>
            <a:pPr marL="17780">
              <a:lnSpc>
                <a:spcPts val="1140"/>
              </a:lnSpc>
            </a:pPr>
            <a:r>
              <a:rPr lang="en-GB" sz="1000" b="1" spc="-90" dirty="0">
                <a:solidFill>
                  <a:srgbClr val="005A9E"/>
                </a:solidFill>
                <a:latin typeface="Cambria" panose="02040503050406030204" pitchFamily="18" charset="0"/>
                <a:ea typeface="Cambria" panose="02040503050406030204" pitchFamily="18" charset="0"/>
                <a:cs typeface="Arial" panose="020B0604020202020204" pitchFamily="34" charset="0"/>
              </a:rPr>
              <a:t>UOV-PV-30 </a:t>
            </a:r>
            <a:r>
              <a:rPr lang="ru-RU" sz="1000" b="1" spc="-90" dirty="0">
                <a:solidFill>
                  <a:srgbClr val="005A9E"/>
                </a:solidFill>
                <a:latin typeface="Cambria" panose="02040503050406030204" pitchFamily="18" charset="0"/>
                <a:ea typeface="Cambria" panose="02040503050406030204" pitchFamily="18" charset="0"/>
                <a:cs typeface="Arial" panose="020B0604020202020204" pitchFamily="34" charset="0"/>
              </a:rPr>
              <a:t> </a:t>
            </a:r>
            <a:r>
              <a:rPr lang="ru-RU" sz="1000" b="1" spc="-204" dirty="0" smtClean="0">
                <a:solidFill>
                  <a:srgbClr val="005A9E"/>
                </a:solidFill>
                <a:latin typeface="Trebuchet MS"/>
                <a:cs typeface="Trebuchet MS"/>
              </a:rPr>
              <a:t>     </a:t>
            </a:r>
            <a:r>
              <a:rPr lang="en-GB" sz="1000" spc="-90" dirty="0">
                <a:solidFill>
                  <a:srgbClr val="005A9E"/>
                </a:solidFill>
                <a:latin typeface="Cambria" panose="02040503050406030204" pitchFamily="18" charset="0"/>
                <a:ea typeface="Cambria" panose="02040503050406030204" pitchFamily="18" charset="0"/>
                <a:cs typeface="Arial" panose="020B0604020202020204" pitchFamily="34" charset="0"/>
              </a:rPr>
              <a:t>&lt; 100 m3/h</a:t>
            </a:r>
            <a:r>
              <a:rPr lang="ru-RU" sz="1000" spc="-90" dirty="0">
                <a:solidFill>
                  <a:srgbClr val="005A9E"/>
                </a:solidFill>
                <a:latin typeface="Cambria" panose="02040503050406030204" pitchFamily="18" charset="0"/>
                <a:ea typeface="Cambria" panose="02040503050406030204" pitchFamily="18" charset="0"/>
                <a:cs typeface="Arial" panose="020B0604020202020204" pitchFamily="34" charset="0"/>
              </a:rPr>
              <a:t>  </a:t>
            </a:r>
            <a:endParaRPr sz="1000" spc="-90" dirty="0">
              <a:solidFill>
                <a:srgbClr val="005A9E"/>
              </a:solidFill>
              <a:latin typeface="Cambria" panose="02040503050406030204" pitchFamily="18" charset="0"/>
              <a:ea typeface="Cambria" panose="02040503050406030204" pitchFamily="18" charset="0"/>
              <a:cs typeface="Arial" panose="020B0604020202020204" pitchFamily="34" charset="0"/>
            </a:endParaRPr>
          </a:p>
        </p:txBody>
      </p:sp>
      <p:sp>
        <p:nvSpPr>
          <p:cNvPr id="13" name="object 13"/>
          <p:cNvSpPr txBox="1"/>
          <p:nvPr/>
        </p:nvSpPr>
        <p:spPr>
          <a:xfrm>
            <a:off x="3737901" y="2029266"/>
            <a:ext cx="1684686" cy="170687"/>
          </a:xfrm>
          <a:prstGeom prst="rect">
            <a:avLst/>
          </a:prstGeom>
          <a:solidFill>
            <a:srgbClr val="E6E7E8"/>
          </a:solidFill>
        </p:spPr>
        <p:txBody>
          <a:bodyPr vert="horz" wrap="square" lIns="0" tIns="0" rIns="0" bIns="0" rtlCol="0">
            <a:spAutoFit/>
          </a:bodyPr>
          <a:lstStyle/>
          <a:p>
            <a:pPr marL="31115">
              <a:lnSpc>
                <a:spcPts val="1145"/>
              </a:lnSpc>
            </a:pPr>
            <a:r>
              <a:rPr lang="en-GB" sz="1000" b="1" spc="-90" dirty="0">
                <a:solidFill>
                  <a:srgbClr val="005A9E"/>
                </a:solidFill>
                <a:latin typeface="Cambria" panose="02040503050406030204" pitchFamily="18" charset="0"/>
                <a:ea typeface="Cambria" panose="02040503050406030204" pitchFamily="18" charset="0"/>
                <a:cs typeface="Arial" panose="020B0604020202020204" pitchFamily="34" charset="0"/>
              </a:rPr>
              <a:t>UOV-PV-700 </a:t>
            </a:r>
            <a:r>
              <a:rPr lang="ru-RU" sz="1000" b="1" spc="-204" dirty="0" smtClean="0">
                <a:solidFill>
                  <a:srgbClr val="005A9E"/>
                </a:solidFill>
                <a:latin typeface="Trebuchet MS"/>
                <a:cs typeface="Trebuchet MS"/>
              </a:rPr>
              <a:t>     </a:t>
            </a:r>
            <a:r>
              <a:rPr lang="en-GB" sz="1000" spc="-90" dirty="0">
                <a:solidFill>
                  <a:srgbClr val="005A9E"/>
                </a:solidFill>
                <a:latin typeface="Cambria" panose="02040503050406030204" pitchFamily="18" charset="0"/>
                <a:ea typeface="Cambria" panose="02040503050406030204" pitchFamily="18" charset="0"/>
                <a:cs typeface="Arial" panose="020B0604020202020204" pitchFamily="34" charset="0"/>
              </a:rPr>
              <a:t>&lt; 800 m3/h</a:t>
            </a:r>
            <a:endParaRPr sz="1000" spc="-90" dirty="0">
              <a:solidFill>
                <a:srgbClr val="005A9E"/>
              </a:solidFill>
              <a:latin typeface="Cambria" panose="02040503050406030204" pitchFamily="18" charset="0"/>
              <a:ea typeface="Cambria" panose="02040503050406030204" pitchFamily="18" charset="0"/>
              <a:cs typeface="Arial" panose="020B0604020202020204" pitchFamily="34" charset="0"/>
            </a:endParaRPr>
          </a:p>
        </p:txBody>
      </p:sp>
      <p:sp>
        <p:nvSpPr>
          <p:cNvPr id="14" name="object 14"/>
          <p:cNvSpPr txBox="1"/>
          <p:nvPr/>
        </p:nvSpPr>
        <p:spPr>
          <a:xfrm>
            <a:off x="4238078" y="1020241"/>
            <a:ext cx="1294507" cy="141064"/>
          </a:xfrm>
          <a:prstGeom prst="rect">
            <a:avLst/>
          </a:prstGeom>
          <a:solidFill>
            <a:srgbClr val="E6E7E8"/>
          </a:solidFill>
        </p:spPr>
        <p:txBody>
          <a:bodyPr vert="horz" wrap="square" lIns="0" tIns="0" rIns="0" bIns="0" rtlCol="0">
            <a:spAutoFit/>
          </a:bodyPr>
          <a:lstStyle/>
          <a:p>
            <a:pPr marL="18415">
              <a:lnSpc>
                <a:spcPts val="1140"/>
              </a:lnSpc>
            </a:pPr>
            <a:r>
              <a:rPr lang="en-GB" sz="1000" b="1" spc="-90" dirty="0">
                <a:solidFill>
                  <a:srgbClr val="005A9E"/>
                </a:solidFill>
                <a:latin typeface="Cambria" panose="02040503050406030204" pitchFamily="18" charset="0"/>
                <a:ea typeface="Cambria" panose="02040503050406030204" pitchFamily="18" charset="0"/>
                <a:cs typeface="Arial" panose="020B0604020202020204" pitchFamily="34" charset="0"/>
              </a:rPr>
              <a:t>UOV-PV-50 </a:t>
            </a:r>
            <a:r>
              <a:rPr lang="ru-RU" sz="1000" b="1" spc="-204" dirty="0" smtClean="0">
                <a:solidFill>
                  <a:srgbClr val="005A9E"/>
                </a:solidFill>
                <a:latin typeface="Trebuchet MS"/>
                <a:cs typeface="Trebuchet MS"/>
              </a:rPr>
              <a:t>     </a:t>
            </a:r>
            <a:r>
              <a:rPr lang="en-GB" sz="1000" spc="-90" dirty="0">
                <a:solidFill>
                  <a:srgbClr val="005A9E"/>
                </a:solidFill>
                <a:latin typeface="Cambria" panose="02040503050406030204" pitchFamily="18" charset="0"/>
                <a:ea typeface="Cambria" panose="02040503050406030204" pitchFamily="18" charset="0"/>
                <a:cs typeface="Arial" panose="020B0604020202020204" pitchFamily="34" charset="0"/>
              </a:rPr>
              <a:t>&lt; 150 </a:t>
            </a:r>
            <a:r>
              <a:rPr lang="en-GB" sz="1000" spc="-90" dirty="0" smtClean="0">
                <a:solidFill>
                  <a:srgbClr val="005A9E"/>
                </a:solidFill>
                <a:latin typeface="Cambria" panose="02040503050406030204" pitchFamily="18" charset="0"/>
                <a:ea typeface="Cambria" panose="02040503050406030204" pitchFamily="18" charset="0"/>
                <a:cs typeface="Arial" panose="020B0604020202020204" pitchFamily="34" charset="0"/>
              </a:rPr>
              <a:t>m3/h</a:t>
            </a:r>
            <a:endParaRPr sz="1000" spc="-90" dirty="0">
              <a:solidFill>
                <a:srgbClr val="005A9E"/>
              </a:solidFill>
              <a:latin typeface="Cambria" panose="02040503050406030204" pitchFamily="18" charset="0"/>
              <a:ea typeface="Cambria" panose="02040503050406030204" pitchFamily="18" charset="0"/>
              <a:cs typeface="Arial" panose="020B0604020202020204" pitchFamily="34" charset="0"/>
            </a:endParaRPr>
          </a:p>
        </p:txBody>
      </p:sp>
      <p:grpSp>
        <p:nvGrpSpPr>
          <p:cNvPr id="15" name="object 15"/>
          <p:cNvGrpSpPr/>
          <p:nvPr/>
        </p:nvGrpSpPr>
        <p:grpSpPr>
          <a:xfrm>
            <a:off x="282873" y="1181677"/>
            <a:ext cx="923627" cy="651128"/>
            <a:chOff x="282873" y="1181677"/>
            <a:chExt cx="1085215" cy="651510"/>
          </a:xfrm>
        </p:grpSpPr>
        <p:pic>
          <p:nvPicPr>
            <p:cNvPr id="16" name="object 16"/>
            <p:cNvPicPr/>
            <p:nvPr/>
          </p:nvPicPr>
          <p:blipFill>
            <a:blip r:embed="rId3" cstate="print"/>
            <a:stretch>
              <a:fillRect/>
            </a:stretch>
          </p:blipFill>
          <p:spPr>
            <a:xfrm>
              <a:off x="287999" y="1271206"/>
              <a:ext cx="1080000" cy="561599"/>
            </a:xfrm>
            <a:prstGeom prst="rect">
              <a:avLst/>
            </a:prstGeom>
          </p:spPr>
        </p:pic>
        <p:sp>
          <p:nvSpPr>
            <p:cNvPr id="17" name="object 17"/>
            <p:cNvSpPr/>
            <p:nvPr/>
          </p:nvSpPr>
          <p:spPr>
            <a:xfrm>
              <a:off x="287635" y="1186440"/>
              <a:ext cx="429259" cy="394970"/>
            </a:xfrm>
            <a:custGeom>
              <a:avLst/>
              <a:gdLst/>
              <a:ahLst/>
              <a:cxnLst/>
              <a:rect l="l" t="t" r="r" b="b"/>
              <a:pathLst>
                <a:path w="429259" h="394969">
                  <a:moveTo>
                    <a:pt x="428764" y="0"/>
                  </a:moveTo>
                  <a:lnTo>
                    <a:pt x="0" y="0"/>
                  </a:lnTo>
                  <a:lnTo>
                    <a:pt x="309003" y="394741"/>
                  </a:lnTo>
                </a:path>
              </a:pathLst>
            </a:custGeom>
            <a:ln w="9525">
              <a:solidFill>
                <a:srgbClr val="2C4EA1"/>
              </a:solidFill>
            </a:ln>
          </p:spPr>
          <p:txBody>
            <a:bodyPr wrap="square" lIns="0" tIns="0" rIns="0" bIns="0" rtlCol="0"/>
            <a:lstStyle/>
            <a:p>
              <a:endParaRPr/>
            </a:p>
          </p:txBody>
        </p:sp>
        <p:sp>
          <p:nvSpPr>
            <p:cNvPr id="18" name="object 18"/>
            <p:cNvSpPr/>
            <p:nvPr/>
          </p:nvSpPr>
          <p:spPr>
            <a:xfrm>
              <a:off x="589328" y="1577135"/>
              <a:ext cx="38100" cy="38100"/>
            </a:xfrm>
            <a:custGeom>
              <a:avLst/>
              <a:gdLst/>
              <a:ahLst/>
              <a:cxnLst/>
              <a:rect l="l" t="t" r="r" b="b"/>
              <a:pathLst>
                <a:path w="38100" h="38100">
                  <a:moveTo>
                    <a:pt x="19050" y="38100"/>
                  </a:moveTo>
                  <a:lnTo>
                    <a:pt x="26462" y="36602"/>
                  </a:lnTo>
                  <a:lnTo>
                    <a:pt x="32518" y="32518"/>
                  </a:lnTo>
                  <a:lnTo>
                    <a:pt x="36602" y="26462"/>
                  </a:lnTo>
                  <a:lnTo>
                    <a:pt x="38100" y="19050"/>
                  </a:lnTo>
                  <a:lnTo>
                    <a:pt x="36602" y="11637"/>
                  </a:lnTo>
                  <a:lnTo>
                    <a:pt x="32518" y="5581"/>
                  </a:lnTo>
                  <a:lnTo>
                    <a:pt x="26462" y="1497"/>
                  </a:lnTo>
                  <a:lnTo>
                    <a:pt x="19050" y="0"/>
                  </a:lnTo>
                  <a:lnTo>
                    <a:pt x="11637" y="1497"/>
                  </a:lnTo>
                  <a:lnTo>
                    <a:pt x="5581" y="5581"/>
                  </a:lnTo>
                  <a:lnTo>
                    <a:pt x="1497" y="11637"/>
                  </a:lnTo>
                  <a:lnTo>
                    <a:pt x="0" y="19050"/>
                  </a:lnTo>
                  <a:lnTo>
                    <a:pt x="1497" y="26462"/>
                  </a:lnTo>
                  <a:lnTo>
                    <a:pt x="5581" y="32518"/>
                  </a:lnTo>
                  <a:lnTo>
                    <a:pt x="11637" y="36602"/>
                  </a:lnTo>
                  <a:lnTo>
                    <a:pt x="19050" y="38100"/>
                  </a:lnTo>
                  <a:close/>
                </a:path>
              </a:pathLst>
            </a:custGeom>
            <a:ln w="9525">
              <a:solidFill>
                <a:srgbClr val="2C4EA1"/>
              </a:solidFill>
            </a:ln>
          </p:spPr>
          <p:txBody>
            <a:bodyPr wrap="square" lIns="0" tIns="0" rIns="0" bIns="0" rtlCol="0"/>
            <a:lstStyle/>
            <a:p>
              <a:endParaRPr/>
            </a:p>
          </p:txBody>
        </p:sp>
      </p:grpSp>
      <p:grpSp>
        <p:nvGrpSpPr>
          <p:cNvPr id="19" name="object 19"/>
          <p:cNvGrpSpPr/>
          <p:nvPr/>
        </p:nvGrpSpPr>
        <p:grpSpPr>
          <a:xfrm>
            <a:off x="1570231" y="1181677"/>
            <a:ext cx="931670" cy="696194"/>
            <a:chOff x="1570230" y="1181677"/>
            <a:chExt cx="1068705" cy="691515"/>
          </a:xfrm>
        </p:grpSpPr>
        <p:pic>
          <p:nvPicPr>
            <p:cNvPr id="20" name="object 20"/>
            <p:cNvPicPr/>
            <p:nvPr/>
          </p:nvPicPr>
          <p:blipFill>
            <a:blip r:embed="rId4" cstate="print"/>
            <a:stretch>
              <a:fillRect/>
            </a:stretch>
          </p:blipFill>
          <p:spPr>
            <a:xfrm>
              <a:off x="1573200" y="1231428"/>
              <a:ext cx="1065593" cy="641148"/>
            </a:xfrm>
            <a:prstGeom prst="rect">
              <a:avLst/>
            </a:prstGeom>
          </p:spPr>
        </p:pic>
        <p:sp>
          <p:nvSpPr>
            <p:cNvPr id="21" name="object 21"/>
            <p:cNvSpPr/>
            <p:nvPr/>
          </p:nvSpPr>
          <p:spPr>
            <a:xfrm>
              <a:off x="1574993" y="1186440"/>
              <a:ext cx="429259" cy="360680"/>
            </a:xfrm>
            <a:custGeom>
              <a:avLst/>
              <a:gdLst/>
              <a:ahLst/>
              <a:cxnLst/>
              <a:rect l="l" t="t" r="r" b="b"/>
              <a:pathLst>
                <a:path w="429260" h="360680">
                  <a:moveTo>
                    <a:pt x="428764" y="0"/>
                  </a:moveTo>
                  <a:lnTo>
                    <a:pt x="0" y="0"/>
                  </a:lnTo>
                  <a:lnTo>
                    <a:pt x="278625" y="360603"/>
                  </a:lnTo>
                </a:path>
              </a:pathLst>
            </a:custGeom>
            <a:ln w="9525">
              <a:solidFill>
                <a:srgbClr val="2C4EA1"/>
              </a:solidFill>
            </a:ln>
          </p:spPr>
          <p:txBody>
            <a:bodyPr wrap="square" lIns="0" tIns="0" rIns="0" bIns="0" rtlCol="0"/>
            <a:lstStyle/>
            <a:p>
              <a:endParaRPr/>
            </a:p>
          </p:txBody>
        </p:sp>
        <p:sp>
          <p:nvSpPr>
            <p:cNvPr id="22" name="object 22"/>
            <p:cNvSpPr/>
            <p:nvPr/>
          </p:nvSpPr>
          <p:spPr>
            <a:xfrm>
              <a:off x="1846220" y="1543063"/>
              <a:ext cx="38100" cy="38100"/>
            </a:xfrm>
            <a:custGeom>
              <a:avLst/>
              <a:gdLst/>
              <a:ahLst/>
              <a:cxnLst/>
              <a:rect l="l" t="t" r="r" b="b"/>
              <a:pathLst>
                <a:path w="38100" h="38100">
                  <a:moveTo>
                    <a:pt x="19050" y="38100"/>
                  </a:moveTo>
                  <a:lnTo>
                    <a:pt x="26462" y="36602"/>
                  </a:lnTo>
                  <a:lnTo>
                    <a:pt x="32518" y="32518"/>
                  </a:lnTo>
                  <a:lnTo>
                    <a:pt x="36602" y="26462"/>
                  </a:lnTo>
                  <a:lnTo>
                    <a:pt x="38100" y="19050"/>
                  </a:lnTo>
                  <a:lnTo>
                    <a:pt x="36602" y="11637"/>
                  </a:lnTo>
                  <a:lnTo>
                    <a:pt x="32518" y="5581"/>
                  </a:lnTo>
                  <a:lnTo>
                    <a:pt x="26462" y="1497"/>
                  </a:lnTo>
                  <a:lnTo>
                    <a:pt x="19050" y="0"/>
                  </a:lnTo>
                  <a:lnTo>
                    <a:pt x="11637" y="1497"/>
                  </a:lnTo>
                  <a:lnTo>
                    <a:pt x="5581" y="5581"/>
                  </a:lnTo>
                  <a:lnTo>
                    <a:pt x="1497" y="11637"/>
                  </a:lnTo>
                  <a:lnTo>
                    <a:pt x="0" y="19050"/>
                  </a:lnTo>
                  <a:lnTo>
                    <a:pt x="1497" y="26462"/>
                  </a:lnTo>
                  <a:lnTo>
                    <a:pt x="5581" y="32518"/>
                  </a:lnTo>
                  <a:lnTo>
                    <a:pt x="11637" y="36602"/>
                  </a:lnTo>
                  <a:lnTo>
                    <a:pt x="19050" y="38100"/>
                  </a:lnTo>
                  <a:close/>
                </a:path>
              </a:pathLst>
            </a:custGeom>
            <a:ln w="9525">
              <a:solidFill>
                <a:srgbClr val="2C4EA1"/>
              </a:solidFill>
            </a:ln>
          </p:spPr>
          <p:txBody>
            <a:bodyPr wrap="square" lIns="0" tIns="0" rIns="0" bIns="0" rtlCol="0"/>
            <a:lstStyle/>
            <a:p>
              <a:endParaRPr/>
            </a:p>
          </p:txBody>
        </p:sp>
      </p:grpSp>
      <p:grpSp>
        <p:nvGrpSpPr>
          <p:cNvPr id="23" name="object 23"/>
          <p:cNvGrpSpPr/>
          <p:nvPr/>
        </p:nvGrpSpPr>
        <p:grpSpPr>
          <a:xfrm>
            <a:off x="2877525" y="1181678"/>
            <a:ext cx="995976" cy="696194"/>
            <a:chOff x="2877524" y="1181677"/>
            <a:chExt cx="1156335" cy="696595"/>
          </a:xfrm>
        </p:grpSpPr>
        <p:pic>
          <p:nvPicPr>
            <p:cNvPr id="24" name="object 24"/>
            <p:cNvPicPr/>
            <p:nvPr/>
          </p:nvPicPr>
          <p:blipFill>
            <a:blip r:embed="rId5" cstate="print"/>
            <a:stretch>
              <a:fillRect/>
            </a:stretch>
          </p:blipFill>
          <p:spPr>
            <a:xfrm>
              <a:off x="2879999" y="1226135"/>
              <a:ext cx="1153520" cy="651736"/>
            </a:xfrm>
            <a:prstGeom prst="rect">
              <a:avLst/>
            </a:prstGeom>
          </p:spPr>
        </p:pic>
        <p:sp>
          <p:nvSpPr>
            <p:cNvPr id="25" name="object 25"/>
            <p:cNvSpPr/>
            <p:nvPr/>
          </p:nvSpPr>
          <p:spPr>
            <a:xfrm>
              <a:off x="2882286" y="1186440"/>
              <a:ext cx="502284" cy="159385"/>
            </a:xfrm>
            <a:custGeom>
              <a:avLst/>
              <a:gdLst/>
              <a:ahLst/>
              <a:cxnLst/>
              <a:rect l="l" t="t" r="r" b="b"/>
              <a:pathLst>
                <a:path w="502285" h="159384">
                  <a:moveTo>
                    <a:pt x="501713" y="0"/>
                  </a:moveTo>
                  <a:lnTo>
                    <a:pt x="0" y="0"/>
                  </a:lnTo>
                  <a:lnTo>
                    <a:pt x="113461" y="158826"/>
                  </a:lnTo>
                </a:path>
              </a:pathLst>
            </a:custGeom>
            <a:ln w="9525">
              <a:solidFill>
                <a:srgbClr val="2C4EA1"/>
              </a:solidFill>
            </a:ln>
          </p:spPr>
          <p:txBody>
            <a:bodyPr wrap="square" lIns="0" tIns="0" rIns="0" bIns="0" rtlCol="0"/>
            <a:lstStyle/>
            <a:p>
              <a:endParaRPr/>
            </a:p>
          </p:txBody>
        </p:sp>
        <p:sp>
          <p:nvSpPr>
            <p:cNvPr id="26" name="object 26"/>
            <p:cNvSpPr/>
            <p:nvPr/>
          </p:nvSpPr>
          <p:spPr>
            <a:xfrm>
              <a:off x="2987771" y="1341714"/>
              <a:ext cx="38100" cy="38100"/>
            </a:xfrm>
            <a:custGeom>
              <a:avLst/>
              <a:gdLst/>
              <a:ahLst/>
              <a:cxnLst/>
              <a:rect l="l" t="t" r="r" b="b"/>
              <a:pathLst>
                <a:path w="38100" h="38100">
                  <a:moveTo>
                    <a:pt x="19050" y="38100"/>
                  </a:moveTo>
                  <a:lnTo>
                    <a:pt x="26462" y="36602"/>
                  </a:lnTo>
                  <a:lnTo>
                    <a:pt x="32518" y="32518"/>
                  </a:lnTo>
                  <a:lnTo>
                    <a:pt x="36602" y="26462"/>
                  </a:lnTo>
                  <a:lnTo>
                    <a:pt x="38100" y="19050"/>
                  </a:lnTo>
                  <a:lnTo>
                    <a:pt x="36602" y="11637"/>
                  </a:lnTo>
                  <a:lnTo>
                    <a:pt x="32518" y="5581"/>
                  </a:lnTo>
                  <a:lnTo>
                    <a:pt x="26462" y="1497"/>
                  </a:lnTo>
                  <a:lnTo>
                    <a:pt x="19050" y="0"/>
                  </a:lnTo>
                  <a:lnTo>
                    <a:pt x="11637" y="1497"/>
                  </a:lnTo>
                  <a:lnTo>
                    <a:pt x="5581" y="5581"/>
                  </a:lnTo>
                  <a:lnTo>
                    <a:pt x="1497" y="11637"/>
                  </a:lnTo>
                  <a:lnTo>
                    <a:pt x="0" y="19050"/>
                  </a:lnTo>
                  <a:lnTo>
                    <a:pt x="1497" y="26462"/>
                  </a:lnTo>
                  <a:lnTo>
                    <a:pt x="5581" y="32518"/>
                  </a:lnTo>
                  <a:lnTo>
                    <a:pt x="11637" y="36602"/>
                  </a:lnTo>
                  <a:lnTo>
                    <a:pt x="19050" y="38100"/>
                  </a:lnTo>
                  <a:close/>
                </a:path>
              </a:pathLst>
            </a:custGeom>
            <a:ln w="9525">
              <a:solidFill>
                <a:srgbClr val="2C4EA1"/>
              </a:solidFill>
            </a:ln>
          </p:spPr>
          <p:txBody>
            <a:bodyPr wrap="square" lIns="0" tIns="0" rIns="0" bIns="0" rtlCol="0"/>
            <a:lstStyle/>
            <a:p>
              <a:endParaRPr/>
            </a:p>
          </p:txBody>
        </p:sp>
      </p:grpSp>
      <p:grpSp>
        <p:nvGrpSpPr>
          <p:cNvPr id="27" name="object 27"/>
          <p:cNvGrpSpPr/>
          <p:nvPr/>
        </p:nvGrpSpPr>
        <p:grpSpPr>
          <a:xfrm>
            <a:off x="4220083" y="1181677"/>
            <a:ext cx="1111927" cy="686674"/>
            <a:chOff x="4220083" y="1181677"/>
            <a:chExt cx="1290955" cy="687070"/>
          </a:xfrm>
        </p:grpSpPr>
        <p:pic>
          <p:nvPicPr>
            <p:cNvPr id="28" name="object 28"/>
            <p:cNvPicPr/>
            <p:nvPr/>
          </p:nvPicPr>
          <p:blipFill>
            <a:blip r:embed="rId6" cstate="print"/>
            <a:stretch>
              <a:fillRect/>
            </a:stretch>
          </p:blipFill>
          <p:spPr>
            <a:xfrm>
              <a:off x="4220083" y="1235811"/>
              <a:ext cx="1290637" cy="632402"/>
            </a:xfrm>
            <a:prstGeom prst="rect">
              <a:avLst/>
            </a:prstGeom>
          </p:spPr>
        </p:pic>
        <p:sp>
          <p:nvSpPr>
            <p:cNvPr id="29" name="object 29"/>
            <p:cNvSpPr/>
            <p:nvPr/>
          </p:nvSpPr>
          <p:spPr>
            <a:xfrm>
              <a:off x="4258363" y="1186440"/>
              <a:ext cx="494030" cy="159385"/>
            </a:xfrm>
            <a:custGeom>
              <a:avLst/>
              <a:gdLst/>
              <a:ahLst/>
              <a:cxnLst/>
              <a:rect l="l" t="t" r="r" b="b"/>
              <a:pathLst>
                <a:path w="494029" h="159384">
                  <a:moveTo>
                    <a:pt x="493636" y="0"/>
                  </a:moveTo>
                  <a:lnTo>
                    <a:pt x="0" y="0"/>
                  </a:lnTo>
                  <a:lnTo>
                    <a:pt x="113461" y="158826"/>
                  </a:lnTo>
                </a:path>
              </a:pathLst>
            </a:custGeom>
            <a:ln w="9525">
              <a:solidFill>
                <a:srgbClr val="2C4EA1"/>
              </a:solidFill>
            </a:ln>
          </p:spPr>
          <p:txBody>
            <a:bodyPr wrap="square" lIns="0" tIns="0" rIns="0" bIns="0" rtlCol="0"/>
            <a:lstStyle/>
            <a:p>
              <a:endParaRPr/>
            </a:p>
          </p:txBody>
        </p:sp>
        <p:sp>
          <p:nvSpPr>
            <p:cNvPr id="30" name="object 30"/>
            <p:cNvSpPr/>
            <p:nvPr/>
          </p:nvSpPr>
          <p:spPr>
            <a:xfrm>
              <a:off x="4363850" y="1341714"/>
              <a:ext cx="38100" cy="38100"/>
            </a:xfrm>
            <a:custGeom>
              <a:avLst/>
              <a:gdLst/>
              <a:ahLst/>
              <a:cxnLst/>
              <a:rect l="l" t="t" r="r" b="b"/>
              <a:pathLst>
                <a:path w="38100" h="38100">
                  <a:moveTo>
                    <a:pt x="19050" y="38100"/>
                  </a:moveTo>
                  <a:lnTo>
                    <a:pt x="26462" y="36602"/>
                  </a:lnTo>
                  <a:lnTo>
                    <a:pt x="32518" y="32518"/>
                  </a:lnTo>
                  <a:lnTo>
                    <a:pt x="36602" y="26462"/>
                  </a:lnTo>
                  <a:lnTo>
                    <a:pt x="38100" y="19050"/>
                  </a:lnTo>
                  <a:lnTo>
                    <a:pt x="36602" y="11637"/>
                  </a:lnTo>
                  <a:lnTo>
                    <a:pt x="32518" y="5581"/>
                  </a:lnTo>
                  <a:lnTo>
                    <a:pt x="26462" y="1497"/>
                  </a:lnTo>
                  <a:lnTo>
                    <a:pt x="19050" y="0"/>
                  </a:lnTo>
                  <a:lnTo>
                    <a:pt x="11637" y="1497"/>
                  </a:lnTo>
                  <a:lnTo>
                    <a:pt x="5581" y="5581"/>
                  </a:lnTo>
                  <a:lnTo>
                    <a:pt x="1497" y="11637"/>
                  </a:lnTo>
                  <a:lnTo>
                    <a:pt x="0" y="19050"/>
                  </a:lnTo>
                  <a:lnTo>
                    <a:pt x="1497" y="26462"/>
                  </a:lnTo>
                  <a:lnTo>
                    <a:pt x="5581" y="32518"/>
                  </a:lnTo>
                  <a:lnTo>
                    <a:pt x="11637" y="36602"/>
                  </a:lnTo>
                  <a:lnTo>
                    <a:pt x="19050" y="38100"/>
                  </a:lnTo>
                  <a:close/>
                </a:path>
              </a:pathLst>
            </a:custGeom>
            <a:ln w="9525">
              <a:solidFill>
                <a:srgbClr val="2C4EA1"/>
              </a:solidFill>
            </a:ln>
          </p:spPr>
          <p:txBody>
            <a:bodyPr wrap="square" lIns="0" tIns="0" rIns="0" bIns="0" rtlCol="0"/>
            <a:lstStyle/>
            <a:p>
              <a:endParaRPr/>
            </a:p>
          </p:txBody>
        </p:sp>
      </p:grpSp>
      <p:grpSp>
        <p:nvGrpSpPr>
          <p:cNvPr id="31" name="object 31"/>
          <p:cNvGrpSpPr/>
          <p:nvPr/>
        </p:nvGrpSpPr>
        <p:grpSpPr>
          <a:xfrm>
            <a:off x="1892300" y="2302150"/>
            <a:ext cx="1514207" cy="761247"/>
            <a:chOff x="2020432" y="2173759"/>
            <a:chExt cx="1487805" cy="821690"/>
          </a:xfrm>
        </p:grpSpPr>
        <p:pic>
          <p:nvPicPr>
            <p:cNvPr id="32" name="object 32"/>
            <p:cNvPicPr/>
            <p:nvPr/>
          </p:nvPicPr>
          <p:blipFill>
            <a:blip r:embed="rId7" cstate="print"/>
            <a:stretch>
              <a:fillRect/>
            </a:stretch>
          </p:blipFill>
          <p:spPr>
            <a:xfrm>
              <a:off x="2020432" y="2258998"/>
              <a:ext cx="1487631" cy="736377"/>
            </a:xfrm>
            <a:prstGeom prst="rect">
              <a:avLst/>
            </a:prstGeom>
          </p:spPr>
        </p:pic>
        <p:sp>
          <p:nvSpPr>
            <p:cNvPr id="33" name="object 33"/>
            <p:cNvSpPr/>
            <p:nvPr/>
          </p:nvSpPr>
          <p:spPr>
            <a:xfrm>
              <a:off x="2040835" y="2178522"/>
              <a:ext cx="546735" cy="192405"/>
            </a:xfrm>
            <a:custGeom>
              <a:avLst/>
              <a:gdLst/>
              <a:ahLst/>
              <a:cxnLst/>
              <a:rect l="l" t="t" r="r" b="b"/>
              <a:pathLst>
                <a:path w="546735" h="192405">
                  <a:moveTo>
                    <a:pt x="546239" y="0"/>
                  </a:moveTo>
                  <a:lnTo>
                    <a:pt x="0" y="0"/>
                  </a:lnTo>
                  <a:lnTo>
                    <a:pt x="150990" y="192087"/>
                  </a:lnTo>
                </a:path>
              </a:pathLst>
            </a:custGeom>
            <a:ln w="9525">
              <a:solidFill>
                <a:srgbClr val="2C4EA1"/>
              </a:solidFill>
            </a:ln>
          </p:spPr>
          <p:txBody>
            <a:bodyPr wrap="square" lIns="0" tIns="0" rIns="0" bIns="0" rtlCol="0"/>
            <a:lstStyle/>
            <a:p>
              <a:endParaRPr/>
            </a:p>
          </p:txBody>
        </p:sp>
        <p:sp>
          <p:nvSpPr>
            <p:cNvPr id="34" name="object 34"/>
            <p:cNvSpPr/>
            <p:nvPr/>
          </p:nvSpPr>
          <p:spPr>
            <a:xfrm>
              <a:off x="2184551" y="2366531"/>
              <a:ext cx="38100" cy="38100"/>
            </a:xfrm>
            <a:custGeom>
              <a:avLst/>
              <a:gdLst/>
              <a:ahLst/>
              <a:cxnLst/>
              <a:rect l="l" t="t" r="r" b="b"/>
              <a:pathLst>
                <a:path w="38100" h="38100">
                  <a:moveTo>
                    <a:pt x="19050" y="38100"/>
                  </a:moveTo>
                  <a:lnTo>
                    <a:pt x="26462" y="36602"/>
                  </a:lnTo>
                  <a:lnTo>
                    <a:pt x="32518" y="32518"/>
                  </a:lnTo>
                  <a:lnTo>
                    <a:pt x="36602" y="26462"/>
                  </a:lnTo>
                  <a:lnTo>
                    <a:pt x="38100" y="19050"/>
                  </a:lnTo>
                  <a:lnTo>
                    <a:pt x="36602" y="11631"/>
                  </a:lnTo>
                  <a:lnTo>
                    <a:pt x="32518" y="5576"/>
                  </a:lnTo>
                  <a:lnTo>
                    <a:pt x="26462" y="1496"/>
                  </a:lnTo>
                  <a:lnTo>
                    <a:pt x="19050" y="0"/>
                  </a:lnTo>
                  <a:lnTo>
                    <a:pt x="11637" y="1496"/>
                  </a:lnTo>
                  <a:lnTo>
                    <a:pt x="5581" y="5576"/>
                  </a:lnTo>
                  <a:lnTo>
                    <a:pt x="1497" y="11631"/>
                  </a:lnTo>
                  <a:lnTo>
                    <a:pt x="0" y="19050"/>
                  </a:lnTo>
                  <a:lnTo>
                    <a:pt x="1497" y="26462"/>
                  </a:lnTo>
                  <a:lnTo>
                    <a:pt x="5581" y="32518"/>
                  </a:lnTo>
                  <a:lnTo>
                    <a:pt x="11637" y="36602"/>
                  </a:lnTo>
                  <a:lnTo>
                    <a:pt x="19050" y="38100"/>
                  </a:lnTo>
                  <a:close/>
                </a:path>
              </a:pathLst>
            </a:custGeom>
            <a:ln w="9525">
              <a:solidFill>
                <a:srgbClr val="2C4EA1"/>
              </a:solidFill>
            </a:ln>
          </p:spPr>
          <p:txBody>
            <a:bodyPr wrap="square" lIns="0" tIns="0" rIns="0" bIns="0" rtlCol="0"/>
            <a:lstStyle/>
            <a:p>
              <a:endParaRPr/>
            </a:p>
          </p:txBody>
        </p:sp>
      </p:grpSp>
      <p:grpSp>
        <p:nvGrpSpPr>
          <p:cNvPr id="35" name="object 35"/>
          <p:cNvGrpSpPr/>
          <p:nvPr/>
        </p:nvGrpSpPr>
        <p:grpSpPr>
          <a:xfrm>
            <a:off x="260998" y="2269829"/>
            <a:ext cx="1402702" cy="713555"/>
            <a:chOff x="260999" y="2173759"/>
            <a:chExt cx="1408430" cy="809625"/>
          </a:xfrm>
        </p:grpSpPr>
        <p:pic>
          <p:nvPicPr>
            <p:cNvPr id="36" name="object 36"/>
            <p:cNvPicPr/>
            <p:nvPr/>
          </p:nvPicPr>
          <p:blipFill>
            <a:blip r:embed="rId8" cstate="print"/>
            <a:stretch>
              <a:fillRect/>
            </a:stretch>
          </p:blipFill>
          <p:spPr>
            <a:xfrm>
              <a:off x="260999" y="2258998"/>
              <a:ext cx="1408050" cy="724166"/>
            </a:xfrm>
            <a:prstGeom prst="rect">
              <a:avLst/>
            </a:prstGeom>
          </p:spPr>
        </p:pic>
        <p:sp>
          <p:nvSpPr>
            <p:cNvPr id="37" name="object 37"/>
            <p:cNvSpPr/>
            <p:nvPr/>
          </p:nvSpPr>
          <p:spPr>
            <a:xfrm>
              <a:off x="287644" y="2178522"/>
              <a:ext cx="538480" cy="192405"/>
            </a:xfrm>
            <a:custGeom>
              <a:avLst/>
              <a:gdLst/>
              <a:ahLst/>
              <a:cxnLst/>
              <a:rect l="l" t="t" r="r" b="b"/>
              <a:pathLst>
                <a:path w="538480" h="192405">
                  <a:moveTo>
                    <a:pt x="538467" y="0"/>
                  </a:moveTo>
                  <a:lnTo>
                    <a:pt x="0" y="0"/>
                  </a:lnTo>
                  <a:lnTo>
                    <a:pt x="150977" y="192087"/>
                  </a:lnTo>
                </a:path>
              </a:pathLst>
            </a:custGeom>
            <a:ln w="9525">
              <a:solidFill>
                <a:srgbClr val="2C4EA1"/>
              </a:solidFill>
            </a:ln>
          </p:spPr>
          <p:txBody>
            <a:bodyPr wrap="square" lIns="0" tIns="0" rIns="0" bIns="0" rtlCol="0"/>
            <a:lstStyle/>
            <a:p>
              <a:endParaRPr/>
            </a:p>
          </p:txBody>
        </p:sp>
        <p:sp>
          <p:nvSpPr>
            <p:cNvPr id="38" name="object 38"/>
            <p:cNvSpPr/>
            <p:nvPr/>
          </p:nvSpPr>
          <p:spPr>
            <a:xfrm>
              <a:off x="431351" y="2366531"/>
              <a:ext cx="38100" cy="38100"/>
            </a:xfrm>
            <a:custGeom>
              <a:avLst/>
              <a:gdLst/>
              <a:ahLst/>
              <a:cxnLst/>
              <a:rect l="l" t="t" r="r" b="b"/>
              <a:pathLst>
                <a:path w="38100" h="38100">
                  <a:moveTo>
                    <a:pt x="19050" y="38100"/>
                  </a:moveTo>
                  <a:lnTo>
                    <a:pt x="26462" y="36602"/>
                  </a:lnTo>
                  <a:lnTo>
                    <a:pt x="32518" y="32518"/>
                  </a:lnTo>
                  <a:lnTo>
                    <a:pt x="36602" y="26462"/>
                  </a:lnTo>
                  <a:lnTo>
                    <a:pt x="38100" y="19050"/>
                  </a:lnTo>
                  <a:lnTo>
                    <a:pt x="36602" y="11631"/>
                  </a:lnTo>
                  <a:lnTo>
                    <a:pt x="32518" y="5576"/>
                  </a:lnTo>
                  <a:lnTo>
                    <a:pt x="26462" y="1496"/>
                  </a:lnTo>
                  <a:lnTo>
                    <a:pt x="19050" y="0"/>
                  </a:lnTo>
                  <a:lnTo>
                    <a:pt x="11637" y="1496"/>
                  </a:lnTo>
                  <a:lnTo>
                    <a:pt x="5581" y="5576"/>
                  </a:lnTo>
                  <a:lnTo>
                    <a:pt x="1497" y="11631"/>
                  </a:lnTo>
                  <a:lnTo>
                    <a:pt x="0" y="19050"/>
                  </a:lnTo>
                  <a:lnTo>
                    <a:pt x="1497" y="26462"/>
                  </a:lnTo>
                  <a:lnTo>
                    <a:pt x="5581" y="32518"/>
                  </a:lnTo>
                  <a:lnTo>
                    <a:pt x="11637" y="36602"/>
                  </a:lnTo>
                  <a:lnTo>
                    <a:pt x="19050" y="38100"/>
                  </a:lnTo>
                  <a:close/>
                </a:path>
              </a:pathLst>
            </a:custGeom>
            <a:ln w="9525">
              <a:solidFill>
                <a:srgbClr val="2C4EA1"/>
              </a:solidFill>
            </a:ln>
          </p:spPr>
          <p:txBody>
            <a:bodyPr wrap="square" lIns="0" tIns="0" rIns="0" bIns="0" rtlCol="0"/>
            <a:lstStyle/>
            <a:p>
              <a:endParaRPr/>
            </a:p>
          </p:txBody>
        </p:sp>
      </p:grpSp>
      <p:grpSp>
        <p:nvGrpSpPr>
          <p:cNvPr id="39" name="object 39"/>
          <p:cNvGrpSpPr/>
          <p:nvPr/>
        </p:nvGrpSpPr>
        <p:grpSpPr>
          <a:xfrm>
            <a:off x="3710796" y="2219003"/>
            <a:ext cx="1803654" cy="974665"/>
            <a:chOff x="3724040" y="2146640"/>
            <a:chExt cx="1794510" cy="1021715"/>
          </a:xfrm>
        </p:grpSpPr>
        <p:pic>
          <p:nvPicPr>
            <p:cNvPr id="40" name="object 40"/>
            <p:cNvPicPr/>
            <p:nvPr/>
          </p:nvPicPr>
          <p:blipFill>
            <a:blip r:embed="rId9" cstate="print"/>
            <a:stretch>
              <a:fillRect/>
            </a:stretch>
          </p:blipFill>
          <p:spPr>
            <a:xfrm>
              <a:off x="3724040" y="2146640"/>
              <a:ext cx="1794039" cy="1021700"/>
            </a:xfrm>
            <a:prstGeom prst="rect">
              <a:avLst/>
            </a:prstGeom>
          </p:spPr>
        </p:pic>
        <p:sp>
          <p:nvSpPr>
            <p:cNvPr id="41" name="object 41"/>
            <p:cNvSpPr/>
            <p:nvPr/>
          </p:nvSpPr>
          <p:spPr>
            <a:xfrm>
              <a:off x="3758187" y="2178522"/>
              <a:ext cx="573405" cy="101600"/>
            </a:xfrm>
            <a:custGeom>
              <a:avLst/>
              <a:gdLst/>
              <a:ahLst/>
              <a:cxnLst/>
              <a:rect l="l" t="t" r="r" b="b"/>
              <a:pathLst>
                <a:path w="573404" h="101600">
                  <a:moveTo>
                    <a:pt x="573239" y="0"/>
                  </a:moveTo>
                  <a:lnTo>
                    <a:pt x="0" y="0"/>
                  </a:lnTo>
                  <a:lnTo>
                    <a:pt x="68135" y="101561"/>
                  </a:lnTo>
                </a:path>
              </a:pathLst>
            </a:custGeom>
            <a:ln w="9525">
              <a:solidFill>
                <a:srgbClr val="2C4EA1"/>
              </a:solidFill>
            </a:ln>
          </p:spPr>
          <p:txBody>
            <a:bodyPr wrap="square" lIns="0" tIns="0" rIns="0" bIns="0" rtlCol="0"/>
            <a:lstStyle/>
            <a:p>
              <a:endParaRPr/>
            </a:p>
          </p:txBody>
        </p:sp>
        <p:sp>
          <p:nvSpPr>
            <p:cNvPr id="42" name="object 42"/>
            <p:cNvSpPr/>
            <p:nvPr/>
          </p:nvSpPr>
          <p:spPr>
            <a:xfrm>
              <a:off x="3817882" y="2276854"/>
              <a:ext cx="38100" cy="38100"/>
            </a:xfrm>
            <a:custGeom>
              <a:avLst/>
              <a:gdLst/>
              <a:ahLst/>
              <a:cxnLst/>
              <a:rect l="l" t="t" r="r" b="b"/>
              <a:pathLst>
                <a:path w="38100" h="38100">
                  <a:moveTo>
                    <a:pt x="19050" y="38100"/>
                  </a:moveTo>
                  <a:lnTo>
                    <a:pt x="26462" y="36602"/>
                  </a:lnTo>
                  <a:lnTo>
                    <a:pt x="32518" y="32518"/>
                  </a:lnTo>
                  <a:lnTo>
                    <a:pt x="36602" y="26462"/>
                  </a:lnTo>
                  <a:lnTo>
                    <a:pt x="38100" y="19050"/>
                  </a:lnTo>
                  <a:lnTo>
                    <a:pt x="36602" y="11637"/>
                  </a:lnTo>
                  <a:lnTo>
                    <a:pt x="32518" y="5581"/>
                  </a:lnTo>
                  <a:lnTo>
                    <a:pt x="26462" y="1497"/>
                  </a:lnTo>
                  <a:lnTo>
                    <a:pt x="19050" y="0"/>
                  </a:lnTo>
                  <a:lnTo>
                    <a:pt x="11637" y="1497"/>
                  </a:lnTo>
                  <a:lnTo>
                    <a:pt x="5581" y="5581"/>
                  </a:lnTo>
                  <a:lnTo>
                    <a:pt x="1497" y="11637"/>
                  </a:lnTo>
                  <a:lnTo>
                    <a:pt x="0" y="19050"/>
                  </a:lnTo>
                  <a:lnTo>
                    <a:pt x="1497" y="26462"/>
                  </a:lnTo>
                  <a:lnTo>
                    <a:pt x="5581" y="32518"/>
                  </a:lnTo>
                  <a:lnTo>
                    <a:pt x="11637" y="36602"/>
                  </a:lnTo>
                  <a:lnTo>
                    <a:pt x="19050" y="38100"/>
                  </a:lnTo>
                  <a:close/>
                </a:path>
              </a:pathLst>
            </a:custGeom>
            <a:ln w="9525">
              <a:solidFill>
                <a:srgbClr val="2C4EA1"/>
              </a:solidFill>
            </a:ln>
          </p:spPr>
          <p:txBody>
            <a:bodyPr wrap="square" lIns="0" tIns="0" rIns="0" bIns="0" rtlCol="0"/>
            <a:lstStyle/>
            <a:p>
              <a:endParaRPr/>
            </a:p>
          </p:txBody>
        </p:sp>
      </p:grpSp>
      <p:sp>
        <p:nvSpPr>
          <p:cNvPr id="43" name="object 43"/>
          <p:cNvSpPr txBox="1"/>
          <p:nvPr/>
        </p:nvSpPr>
        <p:spPr>
          <a:xfrm>
            <a:off x="5079723" y="3008754"/>
            <a:ext cx="246307" cy="155171"/>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900" spc="15" dirty="0">
                <a:latin typeface="Verdana"/>
                <a:cs typeface="Verdana"/>
              </a:rPr>
              <a:t>12</a:t>
            </a:fld>
            <a:endParaRPr sz="900">
              <a:latin typeface="Verdana"/>
              <a:cs typeface="Verdana"/>
            </a:endParaRPr>
          </a:p>
        </p:txBody>
      </p:sp>
      <p:grpSp>
        <p:nvGrpSpPr>
          <p:cNvPr id="44" name="Группа 43"/>
          <p:cNvGrpSpPr/>
          <p:nvPr/>
        </p:nvGrpSpPr>
        <p:grpSpPr>
          <a:xfrm>
            <a:off x="5326031" y="98425"/>
            <a:ext cx="290019" cy="297432"/>
            <a:chOff x="-206276" y="365476"/>
            <a:chExt cx="748787" cy="785586"/>
          </a:xfrm>
        </p:grpSpPr>
        <p:sp>
          <p:nvSpPr>
            <p:cNvPr id="45" name="Овал 44"/>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6" name="Группа 45"/>
            <p:cNvGrpSpPr/>
            <p:nvPr/>
          </p:nvGrpSpPr>
          <p:grpSpPr>
            <a:xfrm>
              <a:off x="-133068" y="598587"/>
              <a:ext cx="602368" cy="360974"/>
              <a:chOff x="398776" y="622579"/>
              <a:chExt cx="1444625" cy="766331"/>
            </a:xfrm>
          </p:grpSpPr>
          <p:grpSp>
            <p:nvGrpSpPr>
              <p:cNvPr id="47" name="object 3"/>
              <p:cNvGrpSpPr/>
              <p:nvPr/>
            </p:nvGrpSpPr>
            <p:grpSpPr>
              <a:xfrm>
                <a:off x="398776" y="870751"/>
                <a:ext cx="1444625" cy="518159"/>
                <a:chOff x="398776" y="870751"/>
                <a:chExt cx="1444625" cy="518159"/>
              </a:xfrm>
            </p:grpSpPr>
            <p:sp>
              <p:nvSpPr>
                <p:cNvPr id="49"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0"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1"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2"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48"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53" name="TextBox 52"/>
          <p:cNvSpPr txBox="1"/>
          <p:nvPr/>
        </p:nvSpPr>
        <p:spPr>
          <a:xfrm>
            <a:off x="32389" y="724950"/>
            <a:ext cx="1334020" cy="261610"/>
          </a:xfrm>
          <a:prstGeom prst="rect">
            <a:avLst/>
          </a:prstGeom>
          <a:noFill/>
        </p:spPr>
        <p:txBody>
          <a:bodyPr wrap="none" rtlCol="0">
            <a:spAutoFit/>
          </a:bodyPr>
          <a:lstStyle/>
          <a:p>
            <a:r>
              <a:rPr lang="en-US" sz="1100" b="1" spc="50" dirty="0">
                <a:solidFill>
                  <a:schemeClr val="tx2"/>
                </a:solidFill>
                <a:latin typeface="Arial"/>
                <a:ea typeface="+mj-ea"/>
                <a:cs typeface="Arial"/>
              </a:rPr>
              <a:t>Some </a:t>
            </a:r>
            <a:r>
              <a:rPr lang="en-US" sz="1100" b="1" spc="50" dirty="0" smtClean="0">
                <a:solidFill>
                  <a:schemeClr val="tx2"/>
                </a:solidFill>
                <a:latin typeface="Arial"/>
                <a:ea typeface="+mj-ea"/>
                <a:cs typeface="Arial"/>
              </a:rPr>
              <a:t>examples</a:t>
            </a:r>
            <a:endParaRPr lang="ru-RU" sz="1100" b="1" spc="50" dirty="0">
              <a:solidFill>
                <a:schemeClr val="tx2"/>
              </a:solidFill>
              <a:latin typeface="Arial"/>
              <a:ea typeface="+mj-ea"/>
              <a:cs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49898" y="187874"/>
            <a:ext cx="4469669" cy="197490"/>
          </a:xfrm>
          <a:prstGeom prst="rect">
            <a:avLst/>
          </a:prstGeom>
        </p:spPr>
        <p:txBody>
          <a:bodyPr vert="horz" wrap="square" lIns="0" tIns="12700" rIns="0" bIns="0" rtlCol="0">
            <a:spAutoFit/>
          </a:bodyPr>
          <a:lstStyle/>
          <a:p>
            <a:pPr marL="12700">
              <a:lnSpc>
                <a:spcPct val="100000"/>
              </a:lnSpc>
              <a:spcBef>
                <a:spcPts val="100"/>
              </a:spcBef>
            </a:pPr>
            <a:r>
              <a:rPr lang="en-US" sz="1200" kern="1200" spc="15" dirty="0">
                <a:solidFill>
                  <a:srgbClr val="005A9E"/>
                </a:solidFill>
              </a:rPr>
              <a:t>EXAMPLE OF SOLUTION FOR DRINKING WATER</a:t>
            </a:r>
            <a:endParaRPr sz="1200" kern="1200" spc="15" dirty="0">
              <a:solidFill>
                <a:srgbClr val="005A9E"/>
              </a:solidFill>
            </a:endParaRPr>
          </a:p>
        </p:txBody>
      </p:sp>
      <p:grpSp>
        <p:nvGrpSpPr>
          <p:cNvPr id="5" name="object 5"/>
          <p:cNvGrpSpPr/>
          <p:nvPr/>
        </p:nvGrpSpPr>
        <p:grpSpPr>
          <a:xfrm>
            <a:off x="291176" y="508311"/>
            <a:ext cx="328930" cy="82550"/>
            <a:chOff x="291176" y="508311"/>
            <a:chExt cx="328930" cy="82550"/>
          </a:xfrm>
        </p:grpSpPr>
        <p:sp>
          <p:nvSpPr>
            <p:cNvPr id="6" name="object 6"/>
            <p:cNvSpPr/>
            <p:nvPr/>
          </p:nvSpPr>
          <p:spPr>
            <a:xfrm>
              <a:off x="295375" y="5475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7" name="object 7"/>
            <p:cNvSpPr/>
            <p:nvPr/>
          </p:nvSpPr>
          <p:spPr>
            <a:xfrm>
              <a:off x="291176" y="5210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8" name="object 8"/>
            <p:cNvSpPr/>
            <p:nvPr/>
          </p:nvSpPr>
          <p:spPr>
            <a:xfrm>
              <a:off x="465042" y="5083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9" name="object 9"/>
          <p:cNvSpPr txBox="1"/>
          <p:nvPr/>
        </p:nvSpPr>
        <p:spPr>
          <a:xfrm>
            <a:off x="194256" y="901638"/>
            <a:ext cx="2192193" cy="196849"/>
          </a:xfrm>
          <a:prstGeom prst="rect">
            <a:avLst/>
          </a:prstGeom>
          <a:ln>
            <a:solidFill>
              <a:srgbClr val="005A9E"/>
            </a:solidFill>
          </a:ln>
        </p:spPr>
        <p:txBody>
          <a:bodyPr vert="horz" wrap="square" lIns="0" tIns="12065" rIns="0" bIns="0" rtlCol="0">
            <a:spAutoFit/>
          </a:bodyPr>
          <a:lstStyle/>
          <a:p>
            <a:pPr marL="12700" algn="ctr">
              <a:lnSpc>
                <a:spcPct val="100000"/>
              </a:lnSpc>
              <a:spcBef>
                <a:spcPts val="95"/>
              </a:spcBef>
            </a:pPr>
            <a:r>
              <a:rPr lang="en-GB" sz="1200" b="1" spc="-100" dirty="0">
                <a:solidFill>
                  <a:srgbClr val="005A9E"/>
                </a:solidFill>
                <a:latin typeface="Trebuchet MS"/>
                <a:cs typeface="Trebuchet MS"/>
              </a:rPr>
              <a:t>FOR WELLS</a:t>
            </a:r>
            <a:endParaRPr sz="1200" b="1" spc="-100" dirty="0">
              <a:solidFill>
                <a:srgbClr val="005A9E"/>
              </a:solidFill>
              <a:latin typeface="Trebuchet MS"/>
              <a:cs typeface="Trebuchet MS"/>
            </a:endParaRPr>
          </a:p>
        </p:txBody>
      </p:sp>
      <p:sp>
        <p:nvSpPr>
          <p:cNvPr id="10" name="object 10"/>
          <p:cNvSpPr txBox="1"/>
          <p:nvPr/>
        </p:nvSpPr>
        <p:spPr>
          <a:xfrm>
            <a:off x="3129350" y="910766"/>
            <a:ext cx="2050098" cy="196849"/>
          </a:xfrm>
          <a:prstGeom prst="rect">
            <a:avLst/>
          </a:prstGeom>
          <a:ln>
            <a:solidFill>
              <a:srgbClr val="005A9E"/>
            </a:solidFill>
          </a:ln>
        </p:spPr>
        <p:txBody>
          <a:bodyPr vert="horz" wrap="square" lIns="0" tIns="12065" rIns="0" bIns="0" rtlCol="0">
            <a:spAutoFit/>
          </a:bodyPr>
          <a:lstStyle/>
          <a:p>
            <a:pPr marL="12700" algn="ctr">
              <a:lnSpc>
                <a:spcPct val="100000"/>
              </a:lnSpc>
              <a:spcBef>
                <a:spcPts val="95"/>
              </a:spcBef>
            </a:pPr>
            <a:r>
              <a:rPr lang="en-GB" sz="1200" b="1" spc="-100" dirty="0">
                <a:solidFill>
                  <a:srgbClr val="005A9E"/>
                </a:solidFill>
                <a:latin typeface="Trebuchet MS"/>
                <a:cs typeface="Trebuchet MS"/>
              </a:rPr>
              <a:t>FOR SURFACE SOURCES</a:t>
            </a:r>
            <a:endParaRPr sz="1200" b="1" spc="-100" dirty="0">
              <a:solidFill>
                <a:srgbClr val="005A9E"/>
              </a:solidFill>
              <a:latin typeface="Trebuchet MS"/>
              <a:cs typeface="Trebuchet MS"/>
            </a:endParaRPr>
          </a:p>
        </p:txBody>
      </p:sp>
      <p:sp>
        <p:nvSpPr>
          <p:cNvPr id="11" name="object 11"/>
          <p:cNvSpPr txBox="1"/>
          <p:nvPr/>
        </p:nvSpPr>
        <p:spPr>
          <a:xfrm>
            <a:off x="116548" y="2348038"/>
            <a:ext cx="2781302" cy="678006"/>
          </a:xfrm>
          <a:prstGeom prst="rect">
            <a:avLst/>
          </a:prstGeom>
        </p:spPr>
        <p:txBody>
          <a:bodyPr vert="horz" wrap="square" lIns="0" tIns="11430" rIns="0" bIns="0" rtlCol="0">
            <a:spAutoFit/>
          </a:bodyPr>
          <a:lstStyle/>
          <a:p>
            <a:pPr marL="38100" marR="30480">
              <a:lnSpc>
                <a:spcPct val="118000"/>
              </a:lnSpc>
              <a:spcBef>
                <a:spcPts val="90"/>
              </a:spcBef>
            </a:pPr>
            <a:r>
              <a:rPr lang="en-US" sz="1200" spc="-100" dirty="0" smtClean="0">
                <a:solidFill>
                  <a:srgbClr val="005A9E"/>
                </a:solidFill>
                <a:latin typeface="Trebuchet MS"/>
                <a:cs typeface="Trebuchet MS"/>
              </a:rPr>
              <a:t>Productivity: f rom </a:t>
            </a:r>
            <a:r>
              <a:rPr lang="en-US" sz="1200" spc="-100" dirty="0">
                <a:solidFill>
                  <a:srgbClr val="005A9E"/>
                </a:solidFill>
                <a:latin typeface="Trebuchet MS"/>
                <a:cs typeface="Trebuchet MS"/>
              </a:rPr>
              <a:t>5 to 100 </a:t>
            </a:r>
            <a:r>
              <a:rPr lang="en-US" sz="1200" spc="-100" dirty="0" smtClean="0">
                <a:solidFill>
                  <a:srgbClr val="005A9E"/>
                </a:solidFill>
                <a:latin typeface="Trebuchet MS"/>
                <a:cs typeface="Trebuchet MS"/>
              </a:rPr>
              <a:t>m</a:t>
            </a:r>
            <a:r>
              <a:rPr lang="en-US" sz="1200" spc="-100" baseline="30000" dirty="0" smtClean="0">
                <a:solidFill>
                  <a:srgbClr val="005A9E"/>
                </a:solidFill>
                <a:latin typeface="Trebuchet MS"/>
                <a:cs typeface="Trebuchet MS"/>
              </a:rPr>
              <a:t>3</a:t>
            </a:r>
            <a:r>
              <a:rPr lang="en-US" sz="1200" spc="-100" dirty="0" smtClean="0">
                <a:solidFill>
                  <a:srgbClr val="005A9E"/>
                </a:solidFill>
                <a:latin typeface="Trebuchet MS"/>
                <a:cs typeface="Trebuchet MS"/>
              </a:rPr>
              <a:t>/h</a:t>
            </a:r>
          </a:p>
          <a:p>
            <a:pPr marL="38100" marR="30480">
              <a:lnSpc>
                <a:spcPct val="118000"/>
              </a:lnSpc>
              <a:spcBef>
                <a:spcPts val="90"/>
              </a:spcBef>
            </a:pPr>
            <a:r>
              <a:rPr lang="en-US" sz="1200" spc="-100" dirty="0" smtClean="0">
                <a:solidFill>
                  <a:srgbClr val="005A9E"/>
                </a:solidFill>
                <a:latin typeface="Trebuchet MS"/>
                <a:cs typeface="Trebuchet MS"/>
              </a:rPr>
              <a:t>Production </a:t>
            </a:r>
            <a:r>
              <a:rPr lang="en-US" sz="1200" spc="-100" dirty="0">
                <a:solidFill>
                  <a:srgbClr val="005A9E"/>
                </a:solidFill>
                <a:latin typeface="Trebuchet MS"/>
                <a:cs typeface="Trebuchet MS"/>
              </a:rPr>
              <a:t>and start-up </a:t>
            </a:r>
            <a:r>
              <a:rPr lang="en-US" sz="1200" spc="-100" dirty="0" smtClean="0">
                <a:solidFill>
                  <a:srgbClr val="005A9E"/>
                </a:solidFill>
                <a:latin typeface="Trebuchet MS"/>
                <a:cs typeface="Trebuchet MS"/>
              </a:rPr>
              <a:t>period: from </a:t>
            </a:r>
            <a:r>
              <a:rPr lang="en-US" sz="1200" spc="-100" dirty="0">
                <a:solidFill>
                  <a:srgbClr val="005A9E"/>
                </a:solidFill>
                <a:latin typeface="Trebuchet MS"/>
                <a:cs typeface="Trebuchet MS"/>
              </a:rPr>
              <a:t>30 days </a:t>
            </a:r>
            <a:r>
              <a:rPr lang="en-US" sz="1200" b="1" spc="-100" dirty="0" smtClean="0">
                <a:solidFill>
                  <a:srgbClr val="005A9E"/>
                </a:solidFill>
                <a:latin typeface="Trebuchet MS"/>
                <a:cs typeface="Trebuchet MS"/>
              </a:rPr>
              <a:t>PAYBACK PERIOD: 2 YEARS</a:t>
            </a:r>
            <a:endParaRPr lang="en-US" sz="1200" b="1" spc="-100" dirty="0">
              <a:solidFill>
                <a:srgbClr val="005A9E"/>
              </a:solidFill>
              <a:latin typeface="Trebuchet MS"/>
              <a:cs typeface="Trebuchet MS"/>
            </a:endParaRPr>
          </a:p>
        </p:txBody>
      </p:sp>
      <p:sp>
        <p:nvSpPr>
          <p:cNvPr id="12" name="object 12"/>
          <p:cNvSpPr txBox="1"/>
          <p:nvPr/>
        </p:nvSpPr>
        <p:spPr>
          <a:xfrm>
            <a:off x="3079874" y="2347799"/>
            <a:ext cx="2685926" cy="678006"/>
          </a:xfrm>
          <a:prstGeom prst="rect">
            <a:avLst/>
          </a:prstGeom>
        </p:spPr>
        <p:txBody>
          <a:bodyPr vert="horz" wrap="square" lIns="0" tIns="11430" rIns="0" bIns="0" rtlCol="0">
            <a:spAutoFit/>
          </a:bodyPr>
          <a:lstStyle/>
          <a:p>
            <a:pPr marL="38100" marR="30480" indent="-635">
              <a:lnSpc>
                <a:spcPct val="118000"/>
              </a:lnSpc>
              <a:spcBef>
                <a:spcPts val="90"/>
              </a:spcBef>
            </a:pPr>
            <a:r>
              <a:rPr lang="en-US" sz="1200" spc="-100" dirty="0" smtClean="0">
                <a:solidFill>
                  <a:srgbClr val="005A9E"/>
                </a:solidFill>
                <a:latin typeface="Trebuchet MS"/>
                <a:cs typeface="Trebuchet MS"/>
              </a:rPr>
              <a:t>Productivity: from </a:t>
            </a:r>
            <a:r>
              <a:rPr lang="en-US" sz="1200" spc="-100" dirty="0">
                <a:solidFill>
                  <a:srgbClr val="005A9E"/>
                </a:solidFill>
                <a:latin typeface="Trebuchet MS"/>
                <a:cs typeface="Trebuchet MS"/>
              </a:rPr>
              <a:t>100 to 2500 m</a:t>
            </a:r>
            <a:r>
              <a:rPr lang="en-US" sz="1200" spc="-100" baseline="30000" dirty="0">
                <a:solidFill>
                  <a:srgbClr val="005A9E"/>
                </a:solidFill>
                <a:latin typeface="Trebuchet MS"/>
                <a:cs typeface="Trebuchet MS"/>
              </a:rPr>
              <a:t>3</a:t>
            </a:r>
            <a:r>
              <a:rPr lang="en-US" sz="1200" spc="-100" dirty="0">
                <a:solidFill>
                  <a:srgbClr val="005A9E"/>
                </a:solidFill>
                <a:latin typeface="Trebuchet MS"/>
                <a:cs typeface="Trebuchet MS"/>
              </a:rPr>
              <a:t>/h</a:t>
            </a:r>
          </a:p>
          <a:p>
            <a:pPr marL="38100" marR="30480" indent="-635">
              <a:lnSpc>
                <a:spcPct val="118000"/>
              </a:lnSpc>
              <a:spcBef>
                <a:spcPts val="90"/>
              </a:spcBef>
            </a:pPr>
            <a:r>
              <a:rPr lang="en-US" sz="1200" spc="-100" dirty="0" smtClean="0">
                <a:solidFill>
                  <a:srgbClr val="005A9E"/>
                </a:solidFill>
                <a:latin typeface="Trebuchet MS"/>
                <a:cs typeface="Trebuchet MS"/>
              </a:rPr>
              <a:t>Production </a:t>
            </a:r>
            <a:r>
              <a:rPr lang="en-US" sz="1200" spc="-100" dirty="0">
                <a:solidFill>
                  <a:srgbClr val="005A9E"/>
                </a:solidFill>
                <a:latin typeface="Trebuchet MS"/>
                <a:cs typeface="Trebuchet MS"/>
              </a:rPr>
              <a:t>and start-up </a:t>
            </a:r>
            <a:r>
              <a:rPr lang="en-US" sz="1200" spc="-100" dirty="0" smtClean="0">
                <a:solidFill>
                  <a:srgbClr val="005A9E"/>
                </a:solidFill>
                <a:latin typeface="Trebuchet MS"/>
                <a:cs typeface="Trebuchet MS"/>
              </a:rPr>
              <a:t>period: from </a:t>
            </a:r>
            <a:r>
              <a:rPr lang="en-US" sz="1200" spc="-100" dirty="0">
                <a:solidFill>
                  <a:srgbClr val="005A9E"/>
                </a:solidFill>
                <a:latin typeface="Trebuchet MS"/>
                <a:cs typeface="Trebuchet MS"/>
              </a:rPr>
              <a:t>45 days </a:t>
            </a:r>
            <a:r>
              <a:rPr lang="en-US" sz="1200" b="1" spc="-100" dirty="0" smtClean="0">
                <a:solidFill>
                  <a:srgbClr val="005A9E"/>
                </a:solidFill>
                <a:latin typeface="Trebuchet MS"/>
                <a:cs typeface="Trebuchet MS"/>
              </a:rPr>
              <a:t>PAYBACK PERIOD: 1.5 - 2 YEARS</a:t>
            </a:r>
            <a:endParaRPr sz="1200" b="1" spc="-100" dirty="0">
              <a:solidFill>
                <a:srgbClr val="005A9E"/>
              </a:solidFill>
              <a:latin typeface="Trebuchet MS"/>
              <a:cs typeface="Trebuchet MS"/>
            </a:endParaRPr>
          </a:p>
        </p:txBody>
      </p:sp>
      <p:grpSp>
        <p:nvGrpSpPr>
          <p:cNvPr id="13" name="object 13"/>
          <p:cNvGrpSpPr/>
          <p:nvPr/>
        </p:nvGrpSpPr>
        <p:grpSpPr>
          <a:xfrm>
            <a:off x="58982" y="1204445"/>
            <a:ext cx="2430227" cy="1020676"/>
            <a:chOff x="160598" y="898904"/>
            <a:chExt cx="2366200" cy="927887"/>
          </a:xfrm>
        </p:grpSpPr>
        <p:pic>
          <p:nvPicPr>
            <p:cNvPr id="14" name="object 14"/>
            <p:cNvPicPr/>
            <p:nvPr/>
          </p:nvPicPr>
          <p:blipFill>
            <a:blip r:embed="rId2" cstate="print"/>
            <a:stretch>
              <a:fillRect/>
            </a:stretch>
          </p:blipFill>
          <p:spPr>
            <a:xfrm>
              <a:off x="160598" y="898904"/>
              <a:ext cx="1089396" cy="566486"/>
            </a:xfrm>
            <a:prstGeom prst="rect">
              <a:avLst/>
            </a:prstGeom>
          </p:spPr>
        </p:pic>
        <p:pic>
          <p:nvPicPr>
            <p:cNvPr id="15" name="object 15"/>
            <p:cNvPicPr/>
            <p:nvPr/>
          </p:nvPicPr>
          <p:blipFill>
            <a:blip r:embed="rId3" cstate="print"/>
            <a:stretch>
              <a:fillRect/>
            </a:stretch>
          </p:blipFill>
          <p:spPr>
            <a:xfrm>
              <a:off x="618737" y="1001530"/>
              <a:ext cx="1065593" cy="641148"/>
            </a:xfrm>
            <a:prstGeom prst="rect">
              <a:avLst/>
            </a:prstGeom>
          </p:spPr>
        </p:pic>
        <p:pic>
          <p:nvPicPr>
            <p:cNvPr id="16" name="object 16"/>
            <p:cNvPicPr/>
            <p:nvPr/>
          </p:nvPicPr>
          <p:blipFill>
            <a:blip r:embed="rId4" cstate="print"/>
            <a:stretch>
              <a:fillRect/>
            </a:stretch>
          </p:blipFill>
          <p:spPr>
            <a:xfrm>
              <a:off x="1320861" y="1076998"/>
              <a:ext cx="1205937" cy="749793"/>
            </a:xfrm>
            <a:prstGeom prst="rect">
              <a:avLst/>
            </a:prstGeom>
          </p:spPr>
        </p:pic>
      </p:grpSp>
      <p:sp>
        <p:nvSpPr>
          <p:cNvPr id="17" name="object 17"/>
          <p:cNvSpPr txBox="1"/>
          <p:nvPr/>
        </p:nvSpPr>
        <p:spPr>
          <a:xfrm>
            <a:off x="2647950" y="463130"/>
            <a:ext cx="3179905" cy="487313"/>
          </a:xfrm>
          <a:prstGeom prst="rect">
            <a:avLst/>
          </a:prstGeom>
        </p:spPr>
        <p:txBody>
          <a:bodyPr vert="horz" wrap="square" lIns="0" tIns="12700" rIns="0" bIns="0" rtlCol="0">
            <a:spAutoFit/>
          </a:bodyPr>
          <a:lstStyle/>
          <a:p>
            <a:pPr marL="12700" algn="ctr">
              <a:spcBef>
                <a:spcPts val="100"/>
              </a:spcBef>
            </a:pPr>
            <a:r>
              <a:rPr lang="en-US" b="1" spc="-100" dirty="0">
                <a:solidFill>
                  <a:srgbClr val="005A9E"/>
                </a:solidFill>
                <a:latin typeface="Trebuchet MS"/>
                <a:cs typeface="Trebuchet MS"/>
              </a:rPr>
              <a:t>THREE</a:t>
            </a:r>
            <a:r>
              <a:rPr lang="en-US" sz="1200" b="1" spc="-100" dirty="0">
                <a:solidFill>
                  <a:srgbClr val="005A9E"/>
                </a:solidFill>
                <a:latin typeface="Trebuchet MS"/>
                <a:cs typeface="Trebuchet MS"/>
              </a:rPr>
              <a:t> TIMES REDUCTION OF CHLORINE</a:t>
            </a:r>
          </a:p>
          <a:p>
            <a:pPr marL="12700" algn="ctr">
              <a:lnSpc>
                <a:spcPct val="100000"/>
              </a:lnSpc>
              <a:spcBef>
                <a:spcPts val="100"/>
              </a:spcBef>
            </a:pPr>
            <a:endParaRPr lang="en-US" sz="1200" b="1" spc="-100" dirty="0">
              <a:solidFill>
                <a:srgbClr val="005A9E"/>
              </a:solidFill>
              <a:latin typeface="Trebuchet MS"/>
              <a:cs typeface="Trebuchet MS"/>
            </a:endParaRPr>
          </a:p>
        </p:txBody>
      </p:sp>
      <p:grpSp>
        <p:nvGrpSpPr>
          <p:cNvPr id="18" name="object 18"/>
          <p:cNvGrpSpPr/>
          <p:nvPr/>
        </p:nvGrpSpPr>
        <p:grpSpPr>
          <a:xfrm>
            <a:off x="3031200" y="1194486"/>
            <a:ext cx="2413000" cy="1232535"/>
            <a:chOff x="3031200" y="1042086"/>
            <a:chExt cx="2413000" cy="1232535"/>
          </a:xfrm>
        </p:grpSpPr>
        <p:pic>
          <p:nvPicPr>
            <p:cNvPr id="19" name="object 19"/>
            <p:cNvPicPr/>
            <p:nvPr/>
          </p:nvPicPr>
          <p:blipFill>
            <a:blip r:embed="rId5" cstate="print"/>
            <a:stretch>
              <a:fillRect/>
            </a:stretch>
          </p:blipFill>
          <p:spPr>
            <a:xfrm>
              <a:off x="3031200" y="1042086"/>
              <a:ext cx="1048992" cy="539495"/>
            </a:xfrm>
            <a:prstGeom prst="rect">
              <a:avLst/>
            </a:prstGeom>
          </p:spPr>
        </p:pic>
        <p:pic>
          <p:nvPicPr>
            <p:cNvPr id="20" name="object 20"/>
            <p:cNvPicPr/>
            <p:nvPr/>
          </p:nvPicPr>
          <p:blipFill>
            <a:blip r:embed="rId6" cstate="print"/>
            <a:stretch>
              <a:fillRect/>
            </a:stretch>
          </p:blipFill>
          <p:spPr>
            <a:xfrm>
              <a:off x="3523744" y="1198810"/>
              <a:ext cx="1261310" cy="704195"/>
            </a:xfrm>
            <a:prstGeom prst="rect">
              <a:avLst/>
            </a:prstGeom>
          </p:spPr>
        </p:pic>
        <p:pic>
          <p:nvPicPr>
            <p:cNvPr id="21" name="object 21"/>
            <p:cNvPicPr/>
            <p:nvPr/>
          </p:nvPicPr>
          <p:blipFill>
            <a:blip r:embed="rId7" cstate="print"/>
            <a:stretch>
              <a:fillRect/>
            </a:stretch>
          </p:blipFill>
          <p:spPr>
            <a:xfrm>
              <a:off x="4046063" y="1399835"/>
              <a:ext cx="1397813" cy="874759"/>
            </a:xfrm>
            <a:prstGeom prst="rect">
              <a:avLst/>
            </a:prstGeom>
          </p:spPr>
        </p:pic>
      </p:grpSp>
      <p:sp>
        <p:nvSpPr>
          <p:cNvPr id="22" name="object 22"/>
          <p:cNvSpPr txBox="1">
            <a:spLocks noGrp="1"/>
          </p:cNvSpPr>
          <p:nvPr>
            <p:ph type="sldNum" sz="quarter" idx="7"/>
          </p:nvPr>
        </p:nvSpPr>
        <p:spPr>
          <a:prstGeom prst="rect">
            <a:avLst/>
          </a:prstGeom>
        </p:spPr>
        <p:txBody>
          <a:bodyPr vert="horz" wrap="square" lIns="0" tIns="16510" rIns="0" bIns="0" rtlCol="0">
            <a:spAutoFit/>
          </a:bodyPr>
          <a:lstStyle/>
          <a:p>
            <a:pPr marL="55244">
              <a:lnSpc>
                <a:spcPct val="100000"/>
              </a:lnSpc>
              <a:spcBef>
                <a:spcPts val="130"/>
              </a:spcBef>
            </a:pPr>
            <a:fld id="{81D60167-4931-47E6-BA6A-407CBD079E47}" type="slidenum">
              <a:rPr spc="-160" dirty="0"/>
              <a:t>13</a:t>
            </a:fld>
            <a:endParaRPr spc="-160" dirty="0"/>
          </a:p>
        </p:txBody>
      </p:sp>
      <p:grpSp>
        <p:nvGrpSpPr>
          <p:cNvPr id="23" name="Группа 22"/>
          <p:cNvGrpSpPr/>
          <p:nvPr/>
        </p:nvGrpSpPr>
        <p:grpSpPr>
          <a:xfrm>
            <a:off x="5326031" y="98425"/>
            <a:ext cx="290019" cy="297432"/>
            <a:chOff x="-206276" y="365476"/>
            <a:chExt cx="748787" cy="785586"/>
          </a:xfrm>
        </p:grpSpPr>
        <p:sp>
          <p:nvSpPr>
            <p:cNvPr id="24" name="Овал 23"/>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5" name="Группа 24"/>
            <p:cNvGrpSpPr/>
            <p:nvPr/>
          </p:nvGrpSpPr>
          <p:grpSpPr>
            <a:xfrm>
              <a:off x="-133068" y="598587"/>
              <a:ext cx="602368" cy="360974"/>
              <a:chOff x="398776" y="622579"/>
              <a:chExt cx="1444625" cy="766331"/>
            </a:xfrm>
          </p:grpSpPr>
          <p:grpSp>
            <p:nvGrpSpPr>
              <p:cNvPr id="26" name="object 3"/>
              <p:cNvGrpSpPr/>
              <p:nvPr/>
            </p:nvGrpSpPr>
            <p:grpSpPr>
              <a:xfrm>
                <a:off x="398776" y="870751"/>
                <a:ext cx="1444625" cy="518159"/>
                <a:chOff x="398776" y="870751"/>
                <a:chExt cx="1444625" cy="518159"/>
              </a:xfrm>
            </p:grpSpPr>
            <p:sp>
              <p:nvSpPr>
                <p:cNvPr id="28"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9"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0"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1"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27"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Tree>
    <p:extLst>
      <p:ext uri="{BB962C8B-B14F-4D97-AF65-F5344CB8AC3E}">
        <p14:creationId xmlns:p14="http://schemas.microsoft.com/office/powerpoint/2010/main" val="22658597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3356" y="97785"/>
            <a:ext cx="4612593" cy="197490"/>
          </a:xfrm>
          <a:prstGeom prst="rect">
            <a:avLst/>
          </a:prstGeom>
        </p:spPr>
        <p:txBody>
          <a:bodyPr vert="horz" wrap="square" lIns="0" tIns="12700" rIns="0" bIns="0" rtlCol="0">
            <a:spAutoFit/>
          </a:bodyPr>
          <a:lstStyle/>
          <a:p>
            <a:pPr marL="12700">
              <a:lnSpc>
                <a:spcPct val="100000"/>
              </a:lnSpc>
              <a:spcBef>
                <a:spcPts val="100"/>
              </a:spcBef>
            </a:pPr>
            <a:r>
              <a:rPr lang="en-GB" sz="1200" b="1" dirty="0" smtClean="0">
                <a:solidFill>
                  <a:schemeClr val="tx2"/>
                </a:solidFill>
                <a:latin typeface="Arial"/>
                <a:ea typeface="+mj-ea"/>
                <a:cs typeface="Arial"/>
              </a:rPr>
              <a:t>USLF EQUIPMENT APPLICATIONS </a:t>
            </a:r>
            <a:r>
              <a:rPr lang="en-GB" sz="1200" b="1" dirty="0" smtClean="0">
                <a:solidFill>
                  <a:schemeClr val="tx2"/>
                </a:solidFill>
                <a:latin typeface="Arial"/>
                <a:ea typeface="+mj-ea"/>
                <a:cs typeface="Arial"/>
              </a:rPr>
              <a:t>for CITY WATER SUPPLY</a:t>
            </a:r>
            <a:endParaRPr sz="1200" b="1" dirty="0">
              <a:solidFill>
                <a:schemeClr val="tx2"/>
              </a:solidFill>
              <a:latin typeface="Arial"/>
              <a:ea typeface="+mj-ea"/>
              <a:cs typeface="Arial"/>
            </a:endParaRPr>
          </a:p>
        </p:txBody>
      </p:sp>
      <p:grpSp>
        <p:nvGrpSpPr>
          <p:cNvPr id="3" name="object 3"/>
          <p:cNvGrpSpPr/>
          <p:nvPr/>
        </p:nvGrpSpPr>
        <p:grpSpPr>
          <a:xfrm>
            <a:off x="264359" y="304088"/>
            <a:ext cx="328930" cy="146244"/>
            <a:chOff x="291176" y="522711"/>
            <a:chExt cx="328930" cy="82550"/>
          </a:xfrm>
        </p:grpSpPr>
        <p:sp>
          <p:nvSpPr>
            <p:cNvPr id="4" name="object 4"/>
            <p:cNvSpPr/>
            <p:nvPr/>
          </p:nvSpPr>
          <p:spPr>
            <a:xfrm>
              <a:off x="295375" y="561995"/>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5" name="object 5"/>
            <p:cNvSpPr/>
            <p:nvPr/>
          </p:nvSpPr>
          <p:spPr>
            <a:xfrm>
              <a:off x="291176" y="535495"/>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6" name="object 6"/>
            <p:cNvSpPr/>
            <p:nvPr/>
          </p:nvSpPr>
          <p:spPr>
            <a:xfrm>
              <a:off x="465042" y="52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pic>
        <p:nvPicPr>
          <p:cNvPr id="7" name="object 7"/>
          <p:cNvPicPr/>
          <p:nvPr/>
        </p:nvPicPr>
        <p:blipFill>
          <a:blip r:embed="rId3" cstate="print"/>
          <a:stretch>
            <a:fillRect/>
          </a:stretch>
        </p:blipFill>
        <p:spPr>
          <a:xfrm>
            <a:off x="1279048" y="382983"/>
            <a:ext cx="4332254" cy="2595016"/>
          </a:xfrm>
          <a:prstGeom prst="rect">
            <a:avLst/>
          </a:prstGeom>
        </p:spPr>
      </p:pic>
      <p:sp>
        <p:nvSpPr>
          <p:cNvPr id="8" name="object 8"/>
          <p:cNvSpPr txBox="1"/>
          <p:nvPr/>
        </p:nvSpPr>
        <p:spPr>
          <a:xfrm>
            <a:off x="5930900" y="1908587"/>
            <a:ext cx="1209675" cy="194945"/>
          </a:xfrm>
          <a:prstGeom prst="rect">
            <a:avLst/>
          </a:prstGeom>
        </p:spPr>
        <p:txBody>
          <a:bodyPr vert="horz" wrap="square" lIns="0" tIns="13970" rIns="0" bIns="0" rtlCol="0">
            <a:spAutoFit/>
          </a:bodyPr>
          <a:lstStyle/>
          <a:p>
            <a:pPr marL="12700">
              <a:lnSpc>
                <a:spcPct val="100000"/>
              </a:lnSpc>
              <a:spcBef>
                <a:spcPts val="110"/>
              </a:spcBef>
            </a:pPr>
            <a:r>
              <a:rPr sz="1100" b="1" spc="-100" dirty="0">
                <a:latin typeface="Trebuchet MS"/>
                <a:cs typeface="Trebuchet MS"/>
              </a:rPr>
              <a:t>В</a:t>
            </a:r>
            <a:r>
              <a:rPr sz="1100" b="1" spc="-120" dirty="0">
                <a:latin typeface="Trebuchet MS"/>
                <a:cs typeface="Trebuchet MS"/>
              </a:rPr>
              <a:t>озм</a:t>
            </a:r>
            <a:r>
              <a:rPr sz="1100" b="1" spc="-140" dirty="0">
                <a:latin typeface="Trebuchet MS"/>
                <a:cs typeface="Trebuchet MS"/>
              </a:rPr>
              <a:t>о</a:t>
            </a:r>
            <a:r>
              <a:rPr sz="1100" b="1" spc="-130" dirty="0">
                <a:latin typeface="Trebuchet MS"/>
                <a:cs typeface="Trebuchet MS"/>
              </a:rPr>
              <a:t>жность</a:t>
            </a:r>
            <a:r>
              <a:rPr sz="1100" b="1" spc="-95" dirty="0">
                <a:latin typeface="Trebuchet MS"/>
                <a:cs typeface="Trebuchet MS"/>
              </a:rPr>
              <a:t> </a:t>
            </a:r>
            <a:r>
              <a:rPr sz="1100" b="1" spc="-125" dirty="0">
                <a:latin typeface="Trebuchet MS"/>
                <a:cs typeface="Trebuchet MS"/>
              </a:rPr>
              <a:t>снизить</a:t>
            </a:r>
            <a:endParaRPr sz="1100" dirty="0">
              <a:latin typeface="Trebuchet MS"/>
              <a:cs typeface="Trebuchet MS"/>
            </a:endParaRPr>
          </a:p>
        </p:txBody>
      </p:sp>
      <p:sp>
        <p:nvSpPr>
          <p:cNvPr id="11" name="object 11"/>
          <p:cNvSpPr txBox="1"/>
          <p:nvPr/>
        </p:nvSpPr>
        <p:spPr>
          <a:xfrm>
            <a:off x="5059321" y="3008754"/>
            <a:ext cx="191770" cy="173990"/>
          </a:xfrm>
          <a:prstGeom prst="rect">
            <a:avLst/>
          </a:prstGeom>
        </p:spPr>
        <p:txBody>
          <a:bodyPr vert="horz" wrap="square" lIns="0" tIns="16510" rIns="0" bIns="0" rtlCol="0">
            <a:spAutoFit/>
          </a:bodyPr>
          <a:lstStyle/>
          <a:p>
            <a:pPr marL="41275">
              <a:lnSpc>
                <a:spcPct val="100000"/>
              </a:lnSpc>
              <a:spcBef>
                <a:spcPts val="130"/>
              </a:spcBef>
            </a:pPr>
            <a:fld id="{81D60167-4931-47E6-BA6A-407CBD079E47}" type="slidenum">
              <a:rPr sz="900" spc="-145" dirty="0">
                <a:latin typeface="Verdana"/>
                <a:cs typeface="Verdana"/>
              </a:rPr>
              <a:t>14</a:t>
            </a:fld>
            <a:endParaRPr sz="900">
              <a:latin typeface="Verdana"/>
              <a:cs typeface="Verdana"/>
            </a:endParaRPr>
          </a:p>
        </p:txBody>
      </p:sp>
      <p:sp>
        <p:nvSpPr>
          <p:cNvPr id="9" name="object 9"/>
          <p:cNvSpPr txBox="1"/>
          <p:nvPr/>
        </p:nvSpPr>
        <p:spPr>
          <a:xfrm>
            <a:off x="5930900" y="2100977"/>
            <a:ext cx="1040130" cy="194945"/>
          </a:xfrm>
          <a:prstGeom prst="rect">
            <a:avLst/>
          </a:prstGeom>
        </p:spPr>
        <p:txBody>
          <a:bodyPr vert="horz" wrap="square" lIns="0" tIns="13970" rIns="0" bIns="0" rtlCol="0">
            <a:spAutoFit/>
          </a:bodyPr>
          <a:lstStyle/>
          <a:p>
            <a:pPr marL="12700">
              <a:lnSpc>
                <a:spcPct val="100000"/>
              </a:lnSpc>
              <a:spcBef>
                <a:spcPts val="110"/>
              </a:spcBef>
            </a:pPr>
            <a:r>
              <a:rPr sz="1100" b="1" spc="-95" dirty="0">
                <a:latin typeface="Trebuchet MS"/>
                <a:cs typeface="Trebuchet MS"/>
              </a:rPr>
              <a:t>с</a:t>
            </a:r>
            <a:r>
              <a:rPr sz="1100" b="1" spc="-120" dirty="0">
                <a:latin typeface="Trebuchet MS"/>
                <a:cs typeface="Trebuchet MS"/>
              </a:rPr>
              <a:t>о</a:t>
            </a:r>
            <a:r>
              <a:rPr sz="1100" b="1" spc="-140" dirty="0">
                <a:latin typeface="Trebuchet MS"/>
                <a:cs typeface="Trebuchet MS"/>
              </a:rPr>
              <a:t>де</a:t>
            </a:r>
            <a:r>
              <a:rPr sz="1100" b="1" spc="-165" dirty="0">
                <a:latin typeface="Trebuchet MS"/>
                <a:cs typeface="Trebuchet MS"/>
              </a:rPr>
              <a:t>р</a:t>
            </a:r>
            <a:r>
              <a:rPr sz="1100" b="1" spc="-175" dirty="0">
                <a:latin typeface="Trebuchet MS"/>
                <a:cs typeface="Trebuchet MS"/>
              </a:rPr>
              <a:t>ж</a:t>
            </a:r>
            <a:r>
              <a:rPr sz="1100" b="1" spc="-130" dirty="0">
                <a:latin typeface="Trebuchet MS"/>
                <a:cs typeface="Trebuchet MS"/>
              </a:rPr>
              <a:t>ание</a:t>
            </a:r>
            <a:r>
              <a:rPr sz="1100" b="1" spc="-95" dirty="0">
                <a:latin typeface="Trebuchet MS"/>
                <a:cs typeface="Trebuchet MS"/>
              </a:rPr>
              <a:t> </a:t>
            </a:r>
            <a:r>
              <a:rPr sz="1100" b="1" spc="-140" dirty="0">
                <a:latin typeface="Trebuchet MS"/>
                <a:cs typeface="Trebuchet MS"/>
              </a:rPr>
              <a:t>х</a:t>
            </a:r>
            <a:r>
              <a:rPr sz="1100" b="1" spc="-120" dirty="0">
                <a:latin typeface="Trebuchet MS"/>
                <a:cs typeface="Trebuchet MS"/>
              </a:rPr>
              <a:t>лора</a:t>
            </a:r>
            <a:endParaRPr sz="1100" dirty="0">
              <a:latin typeface="Trebuchet MS"/>
              <a:cs typeface="Trebuchet MS"/>
            </a:endParaRPr>
          </a:p>
        </p:txBody>
      </p:sp>
      <p:sp>
        <p:nvSpPr>
          <p:cNvPr id="10" name="object 10"/>
          <p:cNvSpPr txBox="1"/>
          <p:nvPr/>
        </p:nvSpPr>
        <p:spPr>
          <a:xfrm>
            <a:off x="5930900" y="2332151"/>
            <a:ext cx="1546860" cy="266700"/>
          </a:xfrm>
          <a:prstGeom prst="rect">
            <a:avLst/>
          </a:prstGeom>
        </p:spPr>
        <p:txBody>
          <a:bodyPr vert="horz" wrap="square" lIns="0" tIns="16510" rIns="0" bIns="0" rtlCol="0">
            <a:spAutoFit/>
          </a:bodyPr>
          <a:lstStyle/>
          <a:p>
            <a:pPr marL="12700">
              <a:lnSpc>
                <a:spcPct val="100000"/>
              </a:lnSpc>
              <a:spcBef>
                <a:spcPts val="130"/>
              </a:spcBef>
            </a:pPr>
            <a:r>
              <a:rPr sz="1100" b="1" spc="-125" dirty="0">
                <a:latin typeface="Trebuchet MS"/>
                <a:cs typeface="Trebuchet MS"/>
              </a:rPr>
              <a:t>в</a:t>
            </a:r>
            <a:r>
              <a:rPr sz="1100" b="1" spc="-95" dirty="0">
                <a:latin typeface="Trebuchet MS"/>
                <a:cs typeface="Trebuchet MS"/>
              </a:rPr>
              <a:t> </a:t>
            </a:r>
            <a:r>
              <a:rPr sz="1100" b="1" spc="-135" dirty="0">
                <a:latin typeface="Trebuchet MS"/>
                <a:cs typeface="Trebuchet MS"/>
              </a:rPr>
              <a:t>питьевой</a:t>
            </a:r>
            <a:r>
              <a:rPr sz="1100" b="1" spc="-95" dirty="0">
                <a:latin typeface="Trebuchet MS"/>
                <a:cs typeface="Trebuchet MS"/>
              </a:rPr>
              <a:t> </a:t>
            </a:r>
            <a:r>
              <a:rPr sz="1100" b="1" spc="-114" dirty="0">
                <a:latin typeface="Trebuchet MS"/>
                <a:cs typeface="Trebuchet MS"/>
              </a:rPr>
              <a:t>в</a:t>
            </a:r>
            <a:r>
              <a:rPr sz="1100" b="1" spc="-135" dirty="0">
                <a:latin typeface="Trebuchet MS"/>
                <a:cs typeface="Trebuchet MS"/>
              </a:rPr>
              <a:t>о</a:t>
            </a:r>
            <a:r>
              <a:rPr sz="1100" b="1" spc="-150" dirty="0">
                <a:latin typeface="Trebuchet MS"/>
                <a:cs typeface="Trebuchet MS"/>
              </a:rPr>
              <a:t>де</a:t>
            </a:r>
            <a:r>
              <a:rPr sz="1100" b="1" spc="-95" dirty="0">
                <a:latin typeface="Trebuchet MS"/>
                <a:cs typeface="Trebuchet MS"/>
              </a:rPr>
              <a:t> </a:t>
            </a:r>
            <a:r>
              <a:rPr sz="1550" b="1" spc="-165" dirty="0">
                <a:solidFill>
                  <a:srgbClr val="4B2E91"/>
                </a:solidFill>
                <a:latin typeface="Trebuchet MS"/>
                <a:cs typeface="Trebuchet MS"/>
              </a:rPr>
              <a:t>в</a:t>
            </a:r>
            <a:r>
              <a:rPr sz="1550" b="1" spc="-130" dirty="0">
                <a:solidFill>
                  <a:srgbClr val="4B2E91"/>
                </a:solidFill>
                <a:latin typeface="Trebuchet MS"/>
                <a:cs typeface="Trebuchet MS"/>
              </a:rPr>
              <a:t> </a:t>
            </a:r>
            <a:r>
              <a:rPr sz="1550" b="1" spc="-245" dirty="0">
                <a:solidFill>
                  <a:srgbClr val="4B2E91"/>
                </a:solidFill>
                <a:latin typeface="Trebuchet MS"/>
                <a:cs typeface="Trebuchet MS"/>
              </a:rPr>
              <a:t>3</a:t>
            </a:r>
            <a:r>
              <a:rPr sz="1550" b="1" spc="-130" dirty="0">
                <a:solidFill>
                  <a:srgbClr val="4B2E91"/>
                </a:solidFill>
                <a:latin typeface="Trebuchet MS"/>
                <a:cs typeface="Trebuchet MS"/>
              </a:rPr>
              <a:t> </a:t>
            </a:r>
            <a:r>
              <a:rPr sz="1550" b="1" spc="-120" dirty="0">
                <a:solidFill>
                  <a:srgbClr val="4B2E91"/>
                </a:solidFill>
                <a:latin typeface="Trebuchet MS"/>
                <a:cs typeface="Trebuchet MS"/>
              </a:rPr>
              <a:t>раза</a:t>
            </a:r>
            <a:endParaRPr sz="1550" dirty="0">
              <a:latin typeface="Trebuchet MS"/>
              <a:cs typeface="Trebuchet MS"/>
            </a:endParaRPr>
          </a:p>
        </p:txBody>
      </p:sp>
      <p:sp>
        <p:nvSpPr>
          <p:cNvPr id="12" name="Прямоугольник 11"/>
          <p:cNvSpPr/>
          <p:nvPr/>
        </p:nvSpPr>
        <p:spPr>
          <a:xfrm>
            <a:off x="40638" y="2640486"/>
            <a:ext cx="2842262" cy="477054"/>
          </a:xfrm>
          <a:prstGeom prst="rect">
            <a:avLst/>
          </a:prstGeom>
          <a:ln>
            <a:solidFill>
              <a:srgbClr val="003399"/>
            </a:solidFill>
          </a:ln>
        </p:spPr>
        <p:txBody>
          <a:bodyPr wrap="square">
            <a:spAutoFit/>
          </a:bodyPr>
          <a:lstStyle/>
          <a:p>
            <a:r>
              <a:rPr lang="en-US" sz="1100" dirty="0" smtClean="0">
                <a:solidFill>
                  <a:schemeClr val="tx2"/>
                </a:solidFill>
                <a:latin typeface="Arial"/>
                <a:ea typeface="+mj-ea"/>
                <a:cs typeface="Arial"/>
              </a:rPr>
              <a:t>Possibility </a:t>
            </a:r>
            <a:r>
              <a:rPr lang="en-US" sz="1100" dirty="0">
                <a:solidFill>
                  <a:schemeClr val="tx2"/>
                </a:solidFill>
                <a:latin typeface="Arial"/>
                <a:ea typeface="+mj-ea"/>
                <a:cs typeface="Arial"/>
              </a:rPr>
              <a:t>to </a:t>
            </a:r>
            <a:r>
              <a:rPr lang="en-US" sz="1100" b="1" dirty="0">
                <a:solidFill>
                  <a:schemeClr val="tx2"/>
                </a:solidFill>
                <a:latin typeface="Arial"/>
                <a:ea typeface="+mj-ea"/>
                <a:cs typeface="Arial"/>
              </a:rPr>
              <a:t>reduce</a:t>
            </a:r>
            <a:r>
              <a:rPr lang="en-US" sz="1100" dirty="0">
                <a:solidFill>
                  <a:schemeClr val="tx2"/>
                </a:solidFill>
                <a:latin typeface="Arial"/>
                <a:ea typeface="+mj-ea"/>
                <a:cs typeface="Arial"/>
              </a:rPr>
              <a:t> of </a:t>
            </a:r>
            <a:r>
              <a:rPr lang="en-US" sz="1100" b="1" dirty="0" smtClean="0">
                <a:solidFill>
                  <a:schemeClr val="tx2"/>
                </a:solidFill>
                <a:latin typeface="Arial"/>
                <a:ea typeface="+mj-ea"/>
                <a:cs typeface="Arial"/>
              </a:rPr>
              <a:t>the </a:t>
            </a:r>
            <a:r>
              <a:rPr lang="en-US" sz="1100" b="1" dirty="0">
                <a:solidFill>
                  <a:schemeClr val="tx2"/>
                </a:solidFill>
                <a:latin typeface="Arial"/>
                <a:ea typeface="+mj-ea"/>
                <a:cs typeface="Arial"/>
              </a:rPr>
              <a:t>chlorine rate </a:t>
            </a:r>
            <a:r>
              <a:rPr lang="en-US" sz="1100" dirty="0" smtClean="0">
                <a:solidFill>
                  <a:schemeClr val="tx2"/>
                </a:solidFill>
                <a:latin typeface="Arial"/>
                <a:ea typeface="+mj-ea"/>
                <a:cs typeface="Arial"/>
              </a:rPr>
              <a:t>in drinking </a:t>
            </a:r>
            <a:r>
              <a:rPr lang="en-US" sz="1100" dirty="0">
                <a:solidFill>
                  <a:schemeClr val="tx2"/>
                </a:solidFill>
                <a:latin typeface="Arial"/>
                <a:ea typeface="+mj-ea"/>
                <a:cs typeface="Arial"/>
              </a:rPr>
              <a:t>water by </a:t>
            </a:r>
            <a:r>
              <a:rPr lang="en-US" sz="1400" b="1" u="sng" dirty="0">
                <a:solidFill>
                  <a:schemeClr val="tx2"/>
                </a:solidFill>
                <a:latin typeface="Arial"/>
                <a:ea typeface="+mj-ea"/>
                <a:cs typeface="Arial"/>
              </a:rPr>
              <a:t>3 times</a:t>
            </a:r>
            <a:endParaRPr lang="ru-RU" sz="1400" b="1" u="sng" dirty="0">
              <a:solidFill>
                <a:schemeClr val="tx2"/>
              </a:solidFill>
              <a:latin typeface="Arial"/>
              <a:ea typeface="+mj-ea"/>
              <a:cs typeface="Arial"/>
            </a:endParaRPr>
          </a:p>
        </p:txBody>
      </p:sp>
      <p:grpSp>
        <p:nvGrpSpPr>
          <p:cNvPr id="22" name="Группа 21"/>
          <p:cNvGrpSpPr/>
          <p:nvPr/>
        </p:nvGrpSpPr>
        <p:grpSpPr>
          <a:xfrm>
            <a:off x="926699" y="1783266"/>
            <a:ext cx="443375" cy="378366"/>
            <a:chOff x="-206276" y="365476"/>
            <a:chExt cx="748787" cy="785586"/>
          </a:xfrm>
        </p:grpSpPr>
        <p:sp>
          <p:nvSpPr>
            <p:cNvPr id="14" name="Овал 13"/>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5" name="Группа 14"/>
            <p:cNvGrpSpPr/>
            <p:nvPr/>
          </p:nvGrpSpPr>
          <p:grpSpPr>
            <a:xfrm>
              <a:off x="-133068" y="598587"/>
              <a:ext cx="602368" cy="360974"/>
              <a:chOff x="398776" y="622579"/>
              <a:chExt cx="1444625" cy="766331"/>
            </a:xfrm>
          </p:grpSpPr>
          <p:grpSp>
            <p:nvGrpSpPr>
              <p:cNvPr id="16" name="object 3"/>
              <p:cNvGrpSpPr/>
              <p:nvPr/>
            </p:nvGrpSpPr>
            <p:grpSpPr>
              <a:xfrm>
                <a:off x="398776" y="870751"/>
                <a:ext cx="1444625" cy="518159"/>
                <a:chOff x="398776" y="870751"/>
                <a:chExt cx="1444625" cy="518159"/>
              </a:xfrm>
            </p:grpSpPr>
            <p:sp>
              <p:nvSpPr>
                <p:cNvPr id="18"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9"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0"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1"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17"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23" name="TextBox 22"/>
          <p:cNvSpPr txBox="1"/>
          <p:nvPr/>
        </p:nvSpPr>
        <p:spPr>
          <a:xfrm rot="20665497">
            <a:off x="1600434" y="1024757"/>
            <a:ext cx="663850" cy="203488"/>
          </a:xfrm>
          <a:prstGeom prst="rect">
            <a:avLst/>
          </a:prstGeom>
          <a:solidFill>
            <a:srgbClr val="0E7EB6"/>
          </a:solidFill>
        </p:spPr>
        <p:txBody>
          <a:bodyPr wrap="square" rtlCol="0">
            <a:spAutoFit/>
          </a:bodyPr>
          <a:lstStyle/>
          <a:p>
            <a:pPr algn="ctr"/>
            <a:r>
              <a:rPr lang="en-US" sz="1000" dirty="0" smtClean="0">
                <a:solidFill>
                  <a:schemeClr val="bg1"/>
                </a:solidFill>
              </a:rPr>
              <a:t>River</a:t>
            </a:r>
            <a:r>
              <a:rPr lang="en-US" sz="1000" dirty="0" smtClean="0"/>
              <a:t> </a:t>
            </a:r>
            <a:endParaRPr lang="ru-RU" sz="1000" dirty="0"/>
          </a:p>
        </p:txBody>
      </p:sp>
      <p:sp>
        <p:nvSpPr>
          <p:cNvPr id="24" name="TextBox 23"/>
          <p:cNvSpPr txBox="1"/>
          <p:nvPr/>
        </p:nvSpPr>
        <p:spPr>
          <a:xfrm rot="20329634">
            <a:off x="2232573" y="777621"/>
            <a:ext cx="838200" cy="246221"/>
          </a:xfrm>
          <a:prstGeom prst="rect">
            <a:avLst/>
          </a:prstGeom>
          <a:solidFill>
            <a:srgbClr val="1196D9"/>
          </a:solidFill>
        </p:spPr>
        <p:txBody>
          <a:bodyPr wrap="square" rtlCol="0">
            <a:spAutoFit/>
          </a:bodyPr>
          <a:lstStyle/>
          <a:p>
            <a:r>
              <a:rPr lang="en-GB" sz="1000" dirty="0" smtClean="0">
                <a:solidFill>
                  <a:schemeClr val="bg1"/>
                </a:solidFill>
              </a:rPr>
              <a:t>water intake</a:t>
            </a:r>
            <a:endParaRPr lang="ru-RU" sz="1000" dirty="0">
              <a:solidFill>
                <a:schemeClr val="bg1"/>
              </a:solidFill>
            </a:endParaRPr>
          </a:p>
        </p:txBody>
      </p:sp>
      <p:sp>
        <p:nvSpPr>
          <p:cNvPr id="25" name="Прямоугольник 24"/>
          <p:cNvSpPr/>
          <p:nvPr/>
        </p:nvSpPr>
        <p:spPr>
          <a:xfrm>
            <a:off x="3887497" y="309137"/>
            <a:ext cx="1754168" cy="553998"/>
          </a:xfrm>
          <a:prstGeom prst="rect">
            <a:avLst/>
          </a:prstGeom>
          <a:solidFill>
            <a:schemeClr val="accent4">
              <a:lumMod val="40000"/>
              <a:lumOff val="60000"/>
            </a:schemeClr>
          </a:solidFill>
        </p:spPr>
        <p:txBody>
          <a:bodyPr wrap="square">
            <a:spAutoFit/>
          </a:bodyPr>
          <a:lstStyle/>
          <a:p>
            <a:r>
              <a:rPr lang="en-US" sz="1000" dirty="0"/>
              <a:t>A</a:t>
            </a:r>
            <a:r>
              <a:rPr lang="en-US" sz="1000" dirty="0" smtClean="0"/>
              <a:t> complex of high-capacity</a:t>
            </a:r>
          </a:p>
          <a:p>
            <a:pPr algn="ctr"/>
            <a:r>
              <a:rPr lang="en-US" sz="1000" dirty="0" smtClean="0"/>
              <a:t> disinfecting</a:t>
            </a:r>
            <a:r>
              <a:rPr lang="ru-RU" sz="1000" dirty="0" smtClean="0"/>
              <a:t> </a:t>
            </a:r>
            <a:r>
              <a:rPr lang="en-US" sz="1000" dirty="0" smtClean="0"/>
              <a:t>equipment</a:t>
            </a:r>
          </a:p>
          <a:p>
            <a:pPr algn="ctr"/>
            <a:r>
              <a:rPr lang="en-US" sz="1000" dirty="0" smtClean="0"/>
              <a:t> 1500-5000 m</a:t>
            </a:r>
            <a:r>
              <a:rPr lang="en-US" sz="1000" baseline="30000" dirty="0" smtClean="0"/>
              <a:t>3</a:t>
            </a:r>
            <a:r>
              <a:rPr lang="en-US" sz="1000" dirty="0" smtClean="0"/>
              <a:t>/h</a:t>
            </a:r>
            <a:endParaRPr lang="ru-RU" sz="1000" dirty="0"/>
          </a:p>
        </p:txBody>
      </p:sp>
      <p:sp>
        <p:nvSpPr>
          <p:cNvPr id="28" name="Прямоугольник 27"/>
          <p:cNvSpPr/>
          <p:nvPr/>
        </p:nvSpPr>
        <p:spPr>
          <a:xfrm>
            <a:off x="3944377" y="1004119"/>
            <a:ext cx="882005" cy="484133"/>
          </a:xfrm>
          <a:prstGeom prst="rect">
            <a:avLst/>
          </a:prstGeom>
          <a:solidFill>
            <a:schemeClr val="accent4">
              <a:lumMod val="75000"/>
            </a:schemeClr>
          </a:solidFill>
        </p:spPr>
        <p:txBody>
          <a:bodyPr wrap="none">
            <a:spAutoFit/>
          </a:bodyPr>
          <a:lstStyle/>
          <a:p>
            <a:r>
              <a:rPr lang="en-US" sz="1000" dirty="0" smtClean="0">
                <a:solidFill>
                  <a:schemeClr val="bg1"/>
                </a:solidFill>
              </a:rPr>
              <a:t>D</a:t>
            </a:r>
            <a:r>
              <a:rPr lang="en-GB" sz="1000" dirty="0" err="1" smtClean="0">
                <a:solidFill>
                  <a:schemeClr val="bg1"/>
                </a:solidFill>
              </a:rPr>
              <a:t>isinfection</a:t>
            </a:r>
            <a:endParaRPr lang="en-GB" sz="1000" dirty="0" smtClean="0">
              <a:solidFill>
                <a:schemeClr val="bg1"/>
              </a:solidFill>
            </a:endParaRPr>
          </a:p>
          <a:p>
            <a:r>
              <a:rPr lang="en-GB" sz="1000" dirty="0" smtClean="0">
                <a:solidFill>
                  <a:schemeClr val="bg1"/>
                </a:solidFill>
              </a:rPr>
              <a:t> system</a:t>
            </a:r>
            <a:endParaRPr lang="ru-RU" sz="1000" dirty="0">
              <a:solidFill>
                <a:schemeClr val="bg1"/>
              </a:solidFill>
            </a:endParaRPr>
          </a:p>
        </p:txBody>
      </p:sp>
      <p:grpSp>
        <p:nvGrpSpPr>
          <p:cNvPr id="29" name="Группа 28"/>
          <p:cNvGrpSpPr/>
          <p:nvPr/>
        </p:nvGrpSpPr>
        <p:grpSpPr>
          <a:xfrm>
            <a:off x="4734342" y="864240"/>
            <a:ext cx="397700" cy="362198"/>
            <a:chOff x="-206276" y="365476"/>
            <a:chExt cx="748787" cy="785586"/>
          </a:xfrm>
        </p:grpSpPr>
        <p:sp>
          <p:nvSpPr>
            <p:cNvPr id="30" name="Овал 29"/>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1" name="Группа 30"/>
            <p:cNvGrpSpPr/>
            <p:nvPr/>
          </p:nvGrpSpPr>
          <p:grpSpPr>
            <a:xfrm>
              <a:off x="-133068" y="598587"/>
              <a:ext cx="602368" cy="360974"/>
              <a:chOff x="398776" y="622579"/>
              <a:chExt cx="1444625" cy="766331"/>
            </a:xfrm>
          </p:grpSpPr>
          <p:grpSp>
            <p:nvGrpSpPr>
              <p:cNvPr id="32" name="object 3"/>
              <p:cNvGrpSpPr/>
              <p:nvPr/>
            </p:nvGrpSpPr>
            <p:grpSpPr>
              <a:xfrm>
                <a:off x="398776" y="870751"/>
                <a:ext cx="1444625" cy="518159"/>
                <a:chOff x="398776" y="870751"/>
                <a:chExt cx="1444625" cy="518159"/>
              </a:xfrm>
            </p:grpSpPr>
            <p:sp>
              <p:nvSpPr>
                <p:cNvPr id="34"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5"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6"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7"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33"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38" name="Прямоугольник 37"/>
          <p:cNvSpPr/>
          <p:nvPr/>
        </p:nvSpPr>
        <p:spPr>
          <a:xfrm>
            <a:off x="4404116" y="1495442"/>
            <a:ext cx="814908" cy="136641"/>
          </a:xfrm>
          <a:prstGeom prst="rect">
            <a:avLst/>
          </a:prstGeom>
          <a:solidFill>
            <a:schemeClr val="bg1">
              <a:lumMod val="95000"/>
            </a:schemeClr>
          </a:solidFill>
        </p:spPr>
        <p:txBody>
          <a:bodyPr wrap="none">
            <a:spAutoFit/>
          </a:bodyPr>
          <a:lstStyle/>
          <a:p>
            <a:r>
              <a:rPr lang="en-GB" sz="700" dirty="0" smtClean="0"/>
              <a:t>Treatment facilities</a:t>
            </a:r>
            <a:endParaRPr lang="ru-RU" sz="700" dirty="0"/>
          </a:p>
        </p:txBody>
      </p:sp>
      <p:sp>
        <p:nvSpPr>
          <p:cNvPr id="39" name="Прямоугольник 38"/>
          <p:cNvSpPr/>
          <p:nvPr/>
        </p:nvSpPr>
        <p:spPr>
          <a:xfrm>
            <a:off x="2933700" y="988343"/>
            <a:ext cx="941963" cy="507832"/>
          </a:xfrm>
          <a:prstGeom prst="rect">
            <a:avLst/>
          </a:prstGeom>
          <a:solidFill>
            <a:srgbClr val="54C1F2"/>
          </a:solidFill>
        </p:spPr>
        <p:txBody>
          <a:bodyPr wrap="square">
            <a:spAutoFit/>
          </a:bodyPr>
          <a:lstStyle/>
          <a:p>
            <a:pPr algn="ctr"/>
            <a:r>
              <a:rPr lang="en-GB" sz="800" dirty="0" smtClean="0"/>
              <a:t>Cleaning </a:t>
            </a:r>
          </a:p>
          <a:p>
            <a:pPr algn="ctr"/>
            <a:r>
              <a:rPr lang="en-GB" sz="800" dirty="0" smtClean="0"/>
              <a:t>and </a:t>
            </a:r>
            <a:r>
              <a:rPr lang="en-US" sz="800" dirty="0" smtClean="0"/>
              <a:t>purification</a:t>
            </a:r>
          </a:p>
          <a:p>
            <a:pPr algn="ctr"/>
            <a:r>
              <a:rPr lang="en-GB" sz="800" dirty="0" smtClean="0"/>
              <a:t>system</a:t>
            </a:r>
            <a:endParaRPr lang="ru-RU" sz="800" dirty="0"/>
          </a:p>
        </p:txBody>
      </p:sp>
      <p:sp>
        <p:nvSpPr>
          <p:cNvPr id="41" name="Прямоугольник 40"/>
          <p:cNvSpPr/>
          <p:nvPr/>
        </p:nvSpPr>
        <p:spPr>
          <a:xfrm>
            <a:off x="3195094" y="1712907"/>
            <a:ext cx="899036" cy="184666"/>
          </a:xfrm>
          <a:prstGeom prst="rect">
            <a:avLst/>
          </a:prstGeom>
          <a:solidFill>
            <a:schemeClr val="bg1"/>
          </a:solidFill>
        </p:spPr>
        <p:txBody>
          <a:bodyPr wrap="square">
            <a:spAutoFit/>
          </a:bodyPr>
          <a:lstStyle/>
          <a:p>
            <a:pPr algn="ctr"/>
            <a:r>
              <a:rPr lang="en-GB" sz="600" dirty="0" smtClean="0"/>
              <a:t>City water supply</a:t>
            </a:r>
            <a:endParaRPr lang="ru-RU" sz="600" dirty="0"/>
          </a:p>
        </p:txBody>
      </p:sp>
      <p:sp>
        <p:nvSpPr>
          <p:cNvPr id="42" name="Прямоугольник 41"/>
          <p:cNvSpPr/>
          <p:nvPr/>
        </p:nvSpPr>
        <p:spPr>
          <a:xfrm>
            <a:off x="3086948" y="2228244"/>
            <a:ext cx="679994" cy="169277"/>
          </a:xfrm>
          <a:prstGeom prst="rect">
            <a:avLst/>
          </a:prstGeom>
        </p:spPr>
        <p:txBody>
          <a:bodyPr wrap="none">
            <a:spAutoFit/>
          </a:bodyPr>
          <a:lstStyle/>
          <a:p>
            <a:r>
              <a:rPr lang="en-GB" sz="500" dirty="0" smtClean="0"/>
              <a:t>U</a:t>
            </a:r>
            <a:r>
              <a:rPr lang="en-US" sz="500" dirty="0"/>
              <a:t>V</a:t>
            </a:r>
            <a:r>
              <a:rPr lang="en-GB" sz="500" dirty="0" smtClean="0"/>
              <a:t> and Ultrasound</a:t>
            </a:r>
            <a:endParaRPr lang="ru-RU" sz="500" dirty="0"/>
          </a:p>
        </p:txBody>
      </p:sp>
      <p:sp>
        <p:nvSpPr>
          <p:cNvPr id="43" name="Прямоугольник 42"/>
          <p:cNvSpPr/>
          <p:nvPr/>
        </p:nvSpPr>
        <p:spPr>
          <a:xfrm>
            <a:off x="3690025" y="2235617"/>
            <a:ext cx="679994" cy="153888"/>
          </a:xfrm>
          <a:prstGeom prst="rect">
            <a:avLst/>
          </a:prstGeom>
        </p:spPr>
        <p:txBody>
          <a:bodyPr wrap="none">
            <a:spAutoFit/>
          </a:bodyPr>
          <a:lstStyle/>
          <a:p>
            <a:r>
              <a:rPr lang="en-GB" sz="500" dirty="0" smtClean="0"/>
              <a:t>U</a:t>
            </a:r>
            <a:r>
              <a:rPr lang="en-US" sz="500" dirty="0"/>
              <a:t>V</a:t>
            </a:r>
            <a:r>
              <a:rPr lang="en-GB" sz="500" dirty="0" smtClean="0"/>
              <a:t> and Ultrasound</a:t>
            </a:r>
            <a:endParaRPr lang="ru-RU" sz="500" dirty="0"/>
          </a:p>
        </p:txBody>
      </p:sp>
      <p:sp>
        <p:nvSpPr>
          <p:cNvPr id="44" name="Прямоугольник 43"/>
          <p:cNvSpPr/>
          <p:nvPr/>
        </p:nvSpPr>
        <p:spPr>
          <a:xfrm>
            <a:off x="4258985" y="2240697"/>
            <a:ext cx="679994" cy="153888"/>
          </a:xfrm>
          <a:prstGeom prst="rect">
            <a:avLst/>
          </a:prstGeom>
        </p:spPr>
        <p:txBody>
          <a:bodyPr wrap="none">
            <a:spAutoFit/>
          </a:bodyPr>
          <a:lstStyle/>
          <a:p>
            <a:r>
              <a:rPr lang="en-GB" sz="500" dirty="0" smtClean="0"/>
              <a:t>U</a:t>
            </a:r>
            <a:r>
              <a:rPr lang="en-US" sz="500" dirty="0"/>
              <a:t>V</a:t>
            </a:r>
            <a:r>
              <a:rPr lang="en-GB" sz="500" dirty="0" smtClean="0"/>
              <a:t> and Ultrasound</a:t>
            </a:r>
            <a:endParaRPr lang="ru-RU" sz="500" dirty="0"/>
          </a:p>
        </p:txBody>
      </p:sp>
      <p:sp>
        <p:nvSpPr>
          <p:cNvPr id="45" name="Прямоугольник 44"/>
          <p:cNvSpPr/>
          <p:nvPr/>
        </p:nvSpPr>
        <p:spPr>
          <a:xfrm>
            <a:off x="4807625" y="2248971"/>
            <a:ext cx="679994" cy="127180"/>
          </a:xfrm>
          <a:prstGeom prst="rect">
            <a:avLst/>
          </a:prstGeom>
        </p:spPr>
        <p:txBody>
          <a:bodyPr wrap="none">
            <a:spAutoFit/>
          </a:bodyPr>
          <a:lstStyle/>
          <a:p>
            <a:r>
              <a:rPr lang="en-GB" sz="500" dirty="0" smtClean="0"/>
              <a:t>U</a:t>
            </a:r>
            <a:r>
              <a:rPr lang="en-US" sz="500" dirty="0"/>
              <a:t>V</a:t>
            </a:r>
            <a:r>
              <a:rPr lang="en-GB" sz="500" dirty="0" smtClean="0"/>
              <a:t> and Ultrasound</a:t>
            </a:r>
            <a:endParaRPr lang="ru-RU" sz="500" dirty="0"/>
          </a:p>
        </p:txBody>
      </p:sp>
      <p:sp>
        <p:nvSpPr>
          <p:cNvPr id="46" name="Прямоугольник 45"/>
          <p:cNvSpPr/>
          <p:nvPr/>
        </p:nvSpPr>
        <p:spPr>
          <a:xfrm>
            <a:off x="3390898" y="2726698"/>
            <a:ext cx="1242648" cy="230832"/>
          </a:xfrm>
          <a:prstGeom prst="rect">
            <a:avLst/>
          </a:prstGeom>
          <a:solidFill>
            <a:srgbClr val="003399"/>
          </a:solidFill>
        </p:spPr>
        <p:txBody>
          <a:bodyPr wrap="none">
            <a:spAutoFit/>
          </a:bodyPr>
          <a:lstStyle/>
          <a:p>
            <a:r>
              <a:rPr lang="en-GB" sz="900" dirty="0" smtClean="0">
                <a:solidFill>
                  <a:schemeClr val="bg1"/>
                </a:solidFill>
              </a:rPr>
              <a:t>Consumers/</a:t>
            </a:r>
            <a:r>
              <a:rPr lang="en-US" sz="900" dirty="0" smtClean="0">
                <a:solidFill>
                  <a:schemeClr val="bg1"/>
                </a:solidFill>
              </a:rPr>
              <a:t>customers</a:t>
            </a:r>
            <a:endParaRPr lang="ru-RU" sz="900" dirty="0">
              <a:solidFill>
                <a:schemeClr val="bg1"/>
              </a:solidFill>
            </a:endParaRPr>
          </a:p>
        </p:txBody>
      </p:sp>
      <p:sp>
        <p:nvSpPr>
          <p:cNvPr id="47" name="Прямоугольник 46"/>
          <p:cNvSpPr/>
          <p:nvPr/>
        </p:nvSpPr>
        <p:spPr>
          <a:xfrm>
            <a:off x="1403350" y="1921889"/>
            <a:ext cx="1391728" cy="609399"/>
          </a:xfrm>
          <a:prstGeom prst="rect">
            <a:avLst/>
          </a:prstGeom>
          <a:solidFill>
            <a:schemeClr val="accent4">
              <a:lumMod val="40000"/>
              <a:lumOff val="60000"/>
            </a:schemeClr>
          </a:solidFill>
        </p:spPr>
        <p:txBody>
          <a:bodyPr wrap="none">
            <a:spAutoFit/>
          </a:bodyPr>
          <a:lstStyle/>
          <a:p>
            <a:r>
              <a:rPr lang="en-GB" sz="1000" dirty="0" smtClean="0"/>
              <a:t>Low</a:t>
            </a:r>
            <a:r>
              <a:rPr lang="ru-RU" sz="1000" dirty="0" smtClean="0"/>
              <a:t>-</a:t>
            </a:r>
            <a:r>
              <a:rPr lang="en-GB" sz="1000" dirty="0" smtClean="0"/>
              <a:t>power</a:t>
            </a:r>
            <a:r>
              <a:rPr lang="ru-RU" sz="1000" dirty="0" smtClean="0"/>
              <a:t> </a:t>
            </a:r>
            <a:r>
              <a:rPr lang="en-US" sz="1000" dirty="0" smtClean="0"/>
              <a:t>capacity</a:t>
            </a:r>
            <a:r>
              <a:rPr lang="en-GB" sz="1000" dirty="0" smtClean="0"/>
              <a:t> </a:t>
            </a:r>
          </a:p>
          <a:p>
            <a:r>
              <a:rPr lang="en-GB" sz="1000" dirty="0" smtClean="0"/>
              <a:t>disinfection equipment</a:t>
            </a:r>
          </a:p>
          <a:p>
            <a:r>
              <a:rPr lang="en-GB" sz="1000" dirty="0" smtClean="0"/>
              <a:t>30-100 m</a:t>
            </a:r>
            <a:r>
              <a:rPr lang="en-GB" sz="1000" baseline="30000" dirty="0" smtClean="0"/>
              <a:t>3</a:t>
            </a:r>
            <a:r>
              <a:rPr lang="en-GB" sz="1000" dirty="0" smtClean="0"/>
              <a:t>/h</a:t>
            </a:r>
            <a:endParaRPr lang="ru-RU" sz="1000" dirty="0"/>
          </a:p>
        </p:txBody>
      </p:sp>
      <p:sp>
        <p:nvSpPr>
          <p:cNvPr id="13" name="Прямоугольник 12"/>
          <p:cNvSpPr/>
          <p:nvPr/>
        </p:nvSpPr>
        <p:spPr>
          <a:xfrm>
            <a:off x="2870690" y="2004927"/>
            <a:ext cx="2288490" cy="215444"/>
          </a:xfrm>
          <a:prstGeom prst="rect">
            <a:avLst/>
          </a:prstGeom>
          <a:solidFill>
            <a:srgbClr val="54C1F2"/>
          </a:solidFill>
        </p:spPr>
        <p:txBody>
          <a:bodyPr wrap="square">
            <a:spAutoFit/>
          </a:bodyPr>
          <a:lstStyle/>
          <a:p>
            <a:pPr algn="ctr"/>
            <a:r>
              <a:rPr lang="en-GB" sz="800" dirty="0" smtClean="0"/>
              <a:t>Booster  pumping </a:t>
            </a:r>
            <a:r>
              <a:rPr lang="en-GB" sz="800" dirty="0"/>
              <a:t>station</a:t>
            </a:r>
            <a:endParaRPr lang="ru-RU" sz="800" dirty="0"/>
          </a:p>
        </p:txBody>
      </p:sp>
    </p:spTree>
    <p:extLst>
      <p:ext uri="{BB962C8B-B14F-4D97-AF65-F5344CB8AC3E}">
        <p14:creationId xmlns:p14="http://schemas.microsoft.com/office/powerpoint/2010/main" val="799933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print"/>
          <a:stretch>
            <a:fillRect/>
          </a:stretch>
        </p:blipFill>
        <p:spPr>
          <a:xfrm>
            <a:off x="3269921" y="1622209"/>
            <a:ext cx="1731427" cy="1142733"/>
          </a:xfrm>
          <a:prstGeom prst="rect">
            <a:avLst/>
          </a:prstGeom>
        </p:spPr>
      </p:pic>
      <p:sp>
        <p:nvSpPr>
          <p:cNvPr id="6" name="object 6"/>
          <p:cNvSpPr txBox="1">
            <a:spLocks noGrp="1"/>
          </p:cNvSpPr>
          <p:nvPr>
            <p:ph type="title"/>
          </p:nvPr>
        </p:nvSpPr>
        <p:spPr>
          <a:xfrm>
            <a:off x="275300" y="160126"/>
            <a:ext cx="4284000" cy="197490"/>
          </a:xfrm>
          <a:prstGeom prst="rect">
            <a:avLst/>
          </a:prstGeom>
        </p:spPr>
        <p:txBody>
          <a:bodyPr vert="horz" wrap="square" lIns="0" tIns="12700" rIns="0" bIns="0" rtlCol="0">
            <a:spAutoFit/>
          </a:bodyPr>
          <a:lstStyle/>
          <a:p>
            <a:pPr marL="12700">
              <a:lnSpc>
                <a:spcPct val="100000"/>
              </a:lnSpc>
              <a:spcBef>
                <a:spcPts val="100"/>
              </a:spcBef>
            </a:pPr>
            <a:r>
              <a:rPr lang="en-US" sz="1200" kern="1200" spc="15" dirty="0">
                <a:solidFill>
                  <a:srgbClr val="005A9E"/>
                </a:solidFill>
              </a:rPr>
              <a:t>EXAMPLE OF SOLUTION FOR </a:t>
            </a:r>
            <a:r>
              <a:rPr lang="en-US" sz="1200" kern="1200" spc="15" dirty="0" smtClean="0">
                <a:solidFill>
                  <a:srgbClr val="005A9E"/>
                </a:solidFill>
              </a:rPr>
              <a:t>WASTEWATER</a:t>
            </a:r>
            <a:endParaRPr sz="1200" kern="1200" spc="15" dirty="0">
              <a:solidFill>
                <a:srgbClr val="005A9E"/>
              </a:solidFill>
            </a:endParaRPr>
          </a:p>
        </p:txBody>
      </p:sp>
      <p:sp>
        <p:nvSpPr>
          <p:cNvPr id="7" name="object 7"/>
          <p:cNvSpPr txBox="1"/>
          <p:nvPr/>
        </p:nvSpPr>
        <p:spPr>
          <a:xfrm>
            <a:off x="2927350" y="554751"/>
            <a:ext cx="2688700" cy="228268"/>
          </a:xfrm>
          <a:prstGeom prst="rect">
            <a:avLst/>
          </a:prstGeom>
          <a:ln>
            <a:solidFill>
              <a:srgbClr val="003399"/>
            </a:solidFill>
          </a:ln>
        </p:spPr>
        <p:txBody>
          <a:bodyPr vert="horz" wrap="square" lIns="0" tIns="12700" rIns="0" bIns="0" rtlCol="0">
            <a:spAutoFit/>
          </a:bodyPr>
          <a:lstStyle/>
          <a:p>
            <a:pPr marL="12700">
              <a:lnSpc>
                <a:spcPct val="100000"/>
              </a:lnSpc>
              <a:spcBef>
                <a:spcPts val="100"/>
              </a:spcBef>
            </a:pPr>
            <a:r>
              <a:rPr lang="en-GB" sz="1400" b="1" spc="-100" dirty="0" smtClean="0">
                <a:solidFill>
                  <a:srgbClr val="005A9E"/>
                </a:solidFill>
                <a:latin typeface="Trebuchet MS"/>
                <a:cs typeface="Trebuchet MS"/>
              </a:rPr>
              <a:t>ABSOLUTE</a:t>
            </a:r>
            <a:r>
              <a:rPr lang="en-GB" sz="1200" b="1" spc="-100" dirty="0" smtClean="0">
                <a:solidFill>
                  <a:srgbClr val="005A9E"/>
                </a:solidFill>
                <a:latin typeface="Trebuchet MS"/>
                <a:cs typeface="Trebuchet MS"/>
              </a:rPr>
              <a:t> </a:t>
            </a:r>
            <a:r>
              <a:rPr lang="en-GB" sz="1200" b="1" spc="-100" dirty="0">
                <a:solidFill>
                  <a:srgbClr val="005A9E"/>
                </a:solidFill>
                <a:latin typeface="Trebuchet MS"/>
                <a:cs typeface="Trebuchet MS"/>
              </a:rPr>
              <a:t>EXCLUSION OF CHLORINATION</a:t>
            </a:r>
            <a:endParaRPr sz="1200" b="1" spc="-100" dirty="0">
              <a:solidFill>
                <a:srgbClr val="005A9E"/>
              </a:solidFill>
              <a:latin typeface="Trebuchet MS"/>
              <a:cs typeface="Trebuchet MS"/>
            </a:endParaRPr>
          </a:p>
        </p:txBody>
      </p:sp>
      <p:grpSp>
        <p:nvGrpSpPr>
          <p:cNvPr id="8" name="object 8"/>
          <p:cNvGrpSpPr/>
          <p:nvPr/>
        </p:nvGrpSpPr>
        <p:grpSpPr>
          <a:xfrm>
            <a:off x="291176" y="425761"/>
            <a:ext cx="328930" cy="82550"/>
            <a:chOff x="291176" y="508311"/>
            <a:chExt cx="328930" cy="82550"/>
          </a:xfrm>
        </p:grpSpPr>
        <p:sp>
          <p:nvSpPr>
            <p:cNvPr id="9" name="object 9"/>
            <p:cNvSpPr/>
            <p:nvPr/>
          </p:nvSpPr>
          <p:spPr>
            <a:xfrm>
              <a:off x="295375" y="5475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10" name="object 10"/>
            <p:cNvSpPr/>
            <p:nvPr/>
          </p:nvSpPr>
          <p:spPr>
            <a:xfrm>
              <a:off x="291176" y="5210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11" name="object 11"/>
            <p:cNvSpPr/>
            <p:nvPr/>
          </p:nvSpPr>
          <p:spPr>
            <a:xfrm>
              <a:off x="465042" y="5083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12" name="object 12"/>
          <p:cNvSpPr txBox="1"/>
          <p:nvPr/>
        </p:nvSpPr>
        <p:spPr>
          <a:xfrm>
            <a:off x="251165" y="1042946"/>
            <a:ext cx="3184185" cy="218007"/>
          </a:xfrm>
          <a:prstGeom prst="rect">
            <a:avLst/>
          </a:prstGeom>
        </p:spPr>
        <p:txBody>
          <a:bodyPr vert="horz" wrap="square" lIns="0" tIns="33019" rIns="0" bIns="0" rtlCol="0">
            <a:spAutoFit/>
          </a:bodyPr>
          <a:lstStyle/>
          <a:p>
            <a:pPr marL="38100">
              <a:lnSpc>
                <a:spcPct val="100000"/>
              </a:lnSpc>
              <a:spcBef>
                <a:spcPts val="259"/>
              </a:spcBef>
            </a:pPr>
            <a:r>
              <a:rPr lang="en-US" sz="1200" b="1" spc="-100" dirty="0">
                <a:solidFill>
                  <a:srgbClr val="005A9E"/>
                </a:solidFill>
                <a:latin typeface="Trebuchet MS"/>
                <a:cs typeface="Trebuchet MS"/>
              </a:rPr>
              <a:t>CASING </a:t>
            </a:r>
            <a:r>
              <a:rPr lang="en-US" sz="1200" b="1" spc="-100" dirty="0" smtClean="0">
                <a:solidFill>
                  <a:srgbClr val="005A9E"/>
                </a:solidFill>
                <a:latin typeface="Trebuchet MS"/>
                <a:cs typeface="Trebuchet MS"/>
              </a:rPr>
              <a:t>EQUIPMENT</a:t>
            </a:r>
            <a:r>
              <a:rPr lang="en-US" sz="1200" b="1" spc="-100" dirty="0" smtClean="0">
                <a:solidFill>
                  <a:srgbClr val="005A9E"/>
                </a:solidFill>
                <a:latin typeface="Trebuchet MS"/>
                <a:cs typeface="Trebuchet MS"/>
              </a:rPr>
              <a:t> </a:t>
            </a:r>
            <a:r>
              <a:rPr lang="en-US" sz="1200" b="1" spc="-100" dirty="0" smtClean="0">
                <a:solidFill>
                  <a:srgbClr val="005A9E"/>
                </a:solidFill>
                <a:latin typeface="Trebuchet MS"/>
                <a:cs typeface="Trebuchet MS"/>
              </a:rPr>
              <a:t>capacity </a:t>
            </a:r>
            <a:r>
              <a:rPr lang="en-US" sz="1200" b="1" spc="-100" dirty="0">
                <a:solidFill>
                  <a:srgbClr val="005A9E"/>
                </a:solidFill>
                <a:latin typeface="Trebuchet MS"/>
                <a:cs typeface="Trebuchet MS"/>
              </a:rPr>
              <a:t>up to 1000 </a:t>
            </a:r>
            <a:r>
              <a:rPr lang="en-US" sz="1200" b="1" spc="-100" dirty="0" smtClean="0">
                <a:solidFill>
                  <a:srgbClr val="005A9E"/>
                </a:solidFill>
                <a:latin typeface="Trebuchet MS"/>
                <a:cs typeface="Trebuchet MS"/>
              </a:rPr>
              <a:t>m</a:t>
            </a:r>
            <a:r>
              <a:rPr lang="en-US" sz="1200" b="1" spc="-100" baseline="30000" dirty="0" smtClean="0">
                <a:solidFill>
                  <a:srgbClr val="005A9E"/>
                </a:solidFill>
                <a:latin typeface="Trebuchet MS"/>
                <a:cs typeface="Trebuchet MS"/>
              </a:rPr>
              <a:t>3</a:t>
            </a:r>
            <a:r>
              <a:rPr lang="en-US" sz="1200" b="1" spc="-100" dirty="0" smtClean="0">
                <a:solidFill>
                  <a:srgbClr val="005A9E"/>
                </a:solidFill>
                <a:latin typeface="Trebuchet MS"/>
                <a:cs typeface="Trebuchet MS"/>
              </a:rPr>
              <a:t>/h</a:t>
            </a:r>
            <a:endParaRPr sz="1200" b="1" spc="-100" dirty="0">
              <a:solidFill>
                <a:srgbClr val="005A9E"/>
              </a:solidFill>
              <a:latin typeface="Trebuchet MS"/>
              <a:cs typeface="Trebuchet MS"/>
            </a:endParaRPr>
          </a:p>
        </p:txBody>
      </p:sp>
      <p:grpSp>
        <p:nvGrpSpPr>
          <p:cNvPr id="13" name="object 13"/>
          <p:cNvGrpSpPr/>
          <p:nvPr/>
        </p:nvGrpSpPr>
        <p:grpSpPr>
          <a:xfrm>
            <a:off x="287999" y="1628648"/>
            <a:ext cx="2900045" cy="1024890"/>
            <a:chOff x="287999" y="1558798"/>
            <a:chExt cx="2900045" cy="1024890"/>
          </a:xfrm>
        </p:grpSpPr>
        <p:pic>
          <p:nvPicPr>
            <p:cNvPr id="14" name="object 14"/>
            <p:cNvPicPr/>
            <p:nvPr/>
          </p:nvPicPr>
          <p:blipFill>
            <a:blip r:embed="rId3" cstate="print"/>
            <a:stretch>
              <a:fillRect/>
            </a:stretch>
          </p:blipFill>
          <p:spPr>
            <a:xfrm>
              <a:off x="287999" y="1558798"/>
              <a:ext cx="2522382" cy="1024520"/>
            </a:xfrm>
            <a:prstGeom prst="rect">
              <a:avLst/>
            </a:prstGeom>
          </p:spPr>
        </p:pic>
        <p:sp>
          <p:nvSpPr>
            <p:cNvPr id="15" name="object 15"/>
            <p:cNvSpPr/>
            <p:nvPr/>
          </p:nvSpPr>
          <p:spPr>
            <a:xfrm>
              <a:off x="3174800" y="1785950"/>
              <a:ext cx="0" cy="570230"/>
            </a:xfrm>
            <a:custGeom>
              <a:avLst/>
              <a:gdLst/>
              <a:ahLst/>
              <a:cxnLst/>
              <a:rect l="l" t="t" r="r" b="b"/>
              <a:pathLst>
                <a:path h="570230">
                  <a:moveTo>
                    <a:pt x="0" y="570217"/>
                  </a:moveTo>
                  <a:lnTo>
                    <a:pt x="0" y="0"/>
                  </a:lnTo>
                </a:path>
              </a:pathLst>
            </a:custGeom>
            <a:ln w="13335">
              <a:solidFill>
                <a:srgbClr val="000000"/>
              </a:solidFill>
            </a:ln>
          </p:spPr>
          <p:txBody>
            <a:bodyPr wrap="square" lIns="0" tIns="0" rIns="0" bIns="0" rtlCol="0"/>
            <a:lstStyle/>
            <a:p>
              <a:endParaRPr/>
            </a:p>
          </p:txBody>
        </p:sp>
        <p:sp>
          <p:nvSpPr>
            <p:cNvPr id="16" name="object 16"/>
            <p:cNvSpPr/>
            <p:nvPr/>
          </p:nvSpPr>
          <p:spPr>
            <a:xfrm>
              <a:off x="2247215" y="1971793"/>
              <a:ext cx="927735" cy="202565"/>
            </a:xfrm>
            <a:custGeom>
              <a:avLst/>
              <a:gdLst/>
              <a:ahLst/>
              <a:cxnLst/>
              <a:rect l="l" t="t" r="r" b="b"/>
              <a:pathLst>
                <a:path w="927735" h="202564">
                  <a:moveTo>
                    <a:pt x="0" y="202222"/>
                  </a:moveTo>
                  <a:lnTo>
                    <a:pt x="819048" y="0"/>
                  </a:lnTo>
                  <a:lnTo>
                    <a:pt x="927341" y="0"/>
                  </a:lnTo>
                </a:path>
              </a:pathLst>
            </a:custGeom>
            <a:ln w="6667">
              <a:solidFill>
                <a:srgbClr val="C8CACC"/>
              </a:solidFill>
            </a:ln>
          </p:spPr>
          <p:txBody>
            <a:bodyPr wrap="square" lIns="0" tIns="0" rIns="0" bIns="0" rtlCol="0"/>
            <a:lstStyle/>
            <a:p>
              <a:endParaRPr/>
            </a:p>
          </p:txBody>
        </p:sp>
        <p:sp>
          <p:nvSpPr>
            <p:cNvPr id="17" name="object 17"/>
            <p:cNvSpPr/>
            <p:nvPr/>
          </p:nvSpPr>
          <p:spPr>
            <a:xfrm>
              <a:off x="2220934" y="2163876"/>
              <a:ext cx="26670" cy="26670"/>
            </a:xfrm>
            <a:custGeom>
              <a:avLst/>
              <a:gdLst/>
              <a:ahLst/>
              <a:cxnLst/>
              <a:rect l="l" t="t" r="r" b="b"/>
              <a:pathLst>
                <a:path w="26669" h="26669">
                  <a:moveTo>
                    <a:pt x="13335" y="26669"/>
                  </a:moveTo>
                  <a:lnTo>
                    <a:pt x="5969" y="26669"/>
                  </a:lnTo>
                  <a:lnTo>
                    <a:pt x="0" y="20700"/>
                  </a:lnTo>
                  <a:lnTo>
                    <a:pt x="0" y="13334"/>
                  </a:lnTo>
                  <a:lnTo>
                    <a:pt x="0" y="5968"/>
                  </a:lnTo>
                  <a:lnTo>
                    <a:pt x="5969" y="0"/>
                  </a:lnTo>
                  <a:lnTo>
                    <a:pt x="13335" y="0"/>
                  </a:lnTo>
                  <a:lnTo>
                    <a:pt x="20701" y="0"/>
                  </a:lnTo>
                  <a:lnTo>
                    <a:pt x="26670" y="5968"/>
                  </a:lnTo>
                  <a:lnTo>
                    <a:pt x="26670" y="13334"/>
                  </a:lnTo>
                  <a:lnTo>
                    <a:pt x="26670" y="20700"/>
                  </a:lnTo>
                  <a:lnTo>
                    <a:pt x="20701" y="26669"/>
                  </a:lnTo>
                  <a:lnTo>
                    <a:pt x="13335" y="26669"/>
                  </a:lnTo>
                  <a:close/>
                </a:path>
              </a:pathLst>
            </a:custGeom>
            <a:ln w="6667">
              <a:solidFill>
                <a:srgbClr val="C8CACC"/>
              </a:solidFill>
            </a:ln>
          </p:spPr>
          <p:txBody>
            <a:bodyPr wrap="square" lIns="0" tIns="0" rIns="0" bIns="0" rtlCol="0"/>
            <a:lstStyle/>
            <a:p>
              <a:endParaRPr/>
            </a:p>
          </p:txBody>
        </p:sp>
        <p:sp>
          <p:nvSpPr>
            <p:cNvPr id="18" name="object 18"/>
            <p:cNvSpPr/>
            <p:nvPr/>
          </p:nvSpPr>
          <p:spPr>
            <a:xfrm>
              <a:off x="3161215" y="1958463"/>
              <a:ext cx="26670" cy="26670"/>
            </a:xfrm>
            <a:custGeom>
              <a:avLst/>
              <a:gdLst/>
              <a:ahLst/>
              <a:cxnLst/>
              <a:rect l="l" t="t" r="r" b="b"/>
              <a:pathLst>
                <a:path w="26669" h="26669">
                  <a:moveTo>
                    <a:pt x="20701" y="0"/>
                  </a:moveTo>
                  <a:lnTo>
                    <a:pt x="5969" y="0"/>
                  </a:lnTo>
                  <a:lnTo>
                    <a:pt x="0" y="5968"/>
                  </a:lnTo>
                  <a:lnTo>
                    <a:pt x="0" y="20700"/>
                  </a:lnTo>
                  <a:lnTo>
                    <a:pt x="5969" y="26669"/>
                  </a:lnTo>
                  <a:lnTo>
                    <a:pt x="13335" y="26669"/>
                  </a:lnTo>
                  <a:lnTo>
                    <a:pt x="20701" y="26669"/>
                  </a:lnTo>
                  <a:lnTo>
                    <a:pt x="26670" y="20700"/>
                  </a:lnTo>
                  <a:lnTo>
                    <a:pt x="26670" y="5968"/>
                  </a:lnTo>
                  <a:lnTo>
                    <a:pt x="20701" y="0"/>
                  </a:lnTo>
                  <a:close/>
                </a:path>
              </a:pathLst>
            </a:custGeom>
            <a:solidFill>
              <a:srgbClr val="C8CACC"/>
            </a:solidFill>
          </p:spPr>
          <p:txBody>
            <a:bodyPr wrap="square" lIns="0" tIns="0" rIns="0" bIns="0" rtlCol="0"/>
            <a:lstStyle/>
            <a:p>
              <a:endParaRPr/>
            </a:p>
          </p:txBody>
        </p:sp>
      </p:grpSp>
      <p:sp>
        <p:nvSpPr>
          <p:cNvPr id="19" name="object 19"/>
          <p:cNvSpPr txBox="1"/>
          <p:nvPr/>
        </p:nvSpPr>
        <p:spPr>
          <a:xfrm>
            <a:off x="3118106" y="1260416"/>
            <a:ext cx="2628644" cy="248785"/>
          </a:xfrm>
          <a:prstGeom prst="rect">
            <a:avLst/>
          </a:prstGeom>
        </p:spPr>
        <p:txBody>
          <a:bodyPr vert="horz" wrap="square" lIns="0" tIns="33019" rIns="0" bIns="0" rtlCol="0">
            <a:spAutoFit/>
          </a:bodyPr>
          <a:lstStyle/>
          <a:p>
            <a:pPr marL="12700">
              <a:lnSpc>
                <a:spcPct val="100000"/>
              </a:lnSpc>
              <a:spcBef>
                <a:spcPts val="259"/>
              </a:spcBef>
            </a:pPr>
            <a:r>
              <a:rPr lang="en-US" sz="1200" spc="-100" dirty="0">
                <a:solidFill>
                  <a:srgbClr val="005A9E"/>
                </a:solidFill>
                <a:latin typeface="Trebuchet MS"/>
                <a:cs typeface="Trebuchet MS"/>
              </a:rPr>
              <a:t>E</a:t>
            </a:r>
            <a:r>
              <a:rPr lang="en-US" sz="1200" spc="-100" dirty="0" smtClean="0">
                <a:solidFill>
                  <a:srgbClr val="005A9E"/>
                </a:solidFill>
                <a:latin typeface="Trebuchet MS"/>
                <a:cs typeface="Trebuchet MS"/>
              </a:rPr>
              <a:t>xample: </a:t>
            </a:r>
            <a:r>
              <a:rPr lang="en-US" sz="1400" b="1" spc="-100" dirty="0" smtClean="0">
                <a:solidFill>
                  <a:srgbClr val="005A9E"/>
                </a:solidFill>
                <a:latin typeface="Trebuchet MS"/>
                <a:cs typeface="Trebuchet MS"/>
              </a:rPr>
              <a:t>UOV-SV-200</a:t>
            </a:r>
            <a:r>
              <a:rPr lang="en-US" sz="1400" b="1" spc="-100" dirty="0">
                <a:solidFill>
                  <a:srgbClr val="005A9E"/>
                </a:solidFill>
                <a:latin typeface="Trebuchet MS"/>
                <a:cs typeface="Trebuchet MS"/>
              </a:rPr>
              <a:t>, </a:t>
            </a:r>
            <a:r>
              <a:rPr lang="en-US" sz="1200" spc="-100" dirty="0" smtClean="0">
                <a:solidFill>
                  <a:srgbClr val="005A9E"/>
                </a:solidFill>
                <a:latin typeface="Trebuchet MS"/>
                <a:cs typeface="Trebuchet MS"/>
              </a:rPr>
              <a:t>Power </a:t>
            </a:r>
            <a:r>
              <a:rPr lang="en-US" sz="1200" spc="-100" dirty="0">
                <a:solidFill>
                  <a:srgbClr val="005A9E"/>
                </a:solidFill>
                <a:latin typeface="Trebuchet MS"/>
                <a:cs typeface="Trebuchet MS"/>
              </a:rPr>
              <a:t>11 kW</a:t>
            </a:r>
            <a:endParaRPr sz="1200" spc="-100" dirty="0">
              <a:solidFill>
                <a:srgbClr val="005A9E"/>
              </a:solidFill>
              <a:latin typeface="Trebuchet MS"/>
              <a:cs typeface="Trebuchet MS"/>
            </a:endParaRPr>
          </a:p>
        </p:txBody>
      </p:sp>
      <p:sp>
        <p:nvSpPr>
          <p:cNvPr id="20" name="object 20"/>
          <p:cNvSpPr txBox="1">
            <a:spLocks noGrp="1"/>
          </p:cNvSpPr>
          <p:nvPr>
            <p:ph type="sldNum" sz="quarter" idx="7"/>
          </p:nvPr>
        </p:nvSpPr>
        <p:spPr>
          <a:prstGeom prst="rect">
            <a:avLst/>
          </a:prstGeom>
        </p:spPr>
        <p:txBody>
          <a:bodyPr vert="horz" wrap="square" lIns="0" tIns="16510" rIns="0" bIns="0" rtlCol="0">
            <a:spAutoFit/>
          </a:bodyPr>
          <a:lstStyle/>
          <a:p>
            <a:pPr marL="55244">
              <a:lnSpc>
                <a:spcPct val="100000"/>
              </a:lnSpc>
              <a:spcBef>
                <a:spcPts val="130"/>
              </a:spcBef>
            </a:pPr>
            <a:fld id="{81D60167-4931-47E6-BA6A-407CBD079E47}" type="slidenum">
              <a:rPr spc="-160" dirty="0"/>
              <a:t>15</a:t>
            </a:fld>
            <a:endParaRPr spc="-160" dirty="0"/>
          </a:p>
        </p:txBody>
      </p:sp>
      <p:grpSp>
        <p:nvGrpSpPr>
          <p:cNvPr id="21" name="Группа 20"/>
          <p:cNvGrpSpPr/>
          <p:nvPr/>
        </p:nvGrpSpPr>
        <p:grpSpPr>
          <a:xfrm>
            <a:off x="5326031" y="98425"/>
            <a:ext cx="290019" cy="297432"/>
            <a:chOff x="-206276" y="365476"/>
            <a:chExt cx="748787" cy="785586"/>
          </a:xfrm>
        </p:grpSpPr>
        <p:sp>
          <p:nvSpPr>
            <p:cNvPr id="22" name="Овал 21"/>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3" name="Группа 22"/>
            <p:cNvGrpSpPr/>
            <p:nvPr/>
          </p:nvGrpSpPr>
          <p:grpSpPr>
            <a:xfrm>
              <a:off x="-133068" y="598587"/>
              <a:ext cx="602368" cy="360974"/>
              <a:chOff x="398776" y="622579"/>
              <a:chExt cx="1444625" cy="766331"/>
            </a:xfrm>
          </p:grpSpPr>
          <p:grpSp>
            <p:nvGrpSpPr>
              <p:cNvPr id="24" name="object 3"/>
              <p:cNvGrpSpPr/>
              <p:nvPr/>
            </p:nvGrpSpPr>
            <p:grpSpPr>
              <a:xfrm>
                <a:off x="398776" y="870751"/>
                <a:ext cx="1444625" cy="518159"/>
                <a:chOff x="398776" y="870751"/>
                <a:chExt cx="1444625" cy="518159"/>
              </a:xfrm>
            </p:grpSpPr>
            <p:sp>
              <p:nvSpPr>
                <p:cNvPr id="26"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7"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8"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9"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25"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30" name="Прямоугольник 29"/>
          <p:cNvSpPr/>
          <p:nvPr/>
        </p:nvSpPr>
        <p:spPr>
          <a:xfrm>
            <a:off x="264042" y="2069766"/>
            <a:ext cx="974035" cy="491581"/>
          </a:xfrm>
          <a:prstGeom prst="rect">
            <a:avLst/>
          </a:prstGeom>
          <a:solidFill>
            <a:srgbClr val="54C1F2"/>
          </a:solidFill>
        </p:spPr>
        <p:txBody>
          <a:bodyPr wrap="square" anchor="ctr">
            <a:spAutoFit/>
          </a:bodyPr>
          <a:lstStyle/>
          <a:p>
            <a:pPr algn="ctr"/>
            <a:r>
              <a:rPr lang="en-GB" sz="900" b="1" dirty="0" smtClean="0"/>
              <a:t>PURIFICATION </a:t>
            </a:r>
            <a:endParaRPr lang="ru-RU" sz="900" b="1" dirty="0" smtClean="0"/>
          </a:p>
          <a:p>
            <a:pPr algn="ctr"/>
            <a:r>
              <a:rPr lang="en-GB" sz="900" b="1" dirty="0" smtClean="0"/>
              <a:t>SYSTEM</a:t>
            </a:r>
            <a:endParaRPr lang="ru-RU" sz="900" b="1" dirty="0"/>
          </a:p>
        </p:txBody>
      </p:sp>
      <p:sp>
        <p:nvSpPr>
          <p:cNvPr id="31" name="Прямоугольник 30"/>
          <p:cNvSpPr/>
          <p:nvPr/>
        </p:nvSpPr>
        <p:spPr>
          <a:xfrm>
            <a:off x="1339106" y="2191054"/>
            <a:ext cx="1064715" cy="338554"/>
          </a:xfrm>
          <a:prstGeom prst="rect">
            <a:avLst/>
          </a:prstGeom>
          <a:solidFill>
            <a:schemeClr val="accent4">
              <a:lumMod val="75000"/>
            </a:schemeClr>
          </a:solidFill>
        </p:spPr>
        <p:txBody>
          <a:bodyPr wrap="none">
            <a:spAutoFit/>
          </a:bodyPr>
          <a:lstStyle/>
          <a:p>
            <a:pPr algn="ctr"/>
            <a:r>
              <a:rPr lang="en-GB" sz="800" b="1" dirty="0" smtClean="0">
                <a:solidFill>
                  <a:srgbClr val="F8F8F8"/>
                </a:solidFill>
              </a:rPr>
              <a:t>DECONTAMINATION</a:t>
            </a:r>
            <a:endParaRPr lang="ru-RU" sz="800" b="1" dirty="0" smtClean="0">
              <a:solidFill>
                <a:srgbClr val="F8F8F8"/>
              </a:solidFill>
            </a:endParaRPr>
          </a:p>
          <a:p>
            <a:pPr algn="ctr"/>
            <a:r>
              <a:rPr lang="en-GB" sz="800" b="1" dirty="0" smtClean="0">
                <a:solidFill>
                  <a:srgbClr val="F8F8F8"/>
                </a:solidFill>
              </a:rPr>
              <a:t> STATION</a:t>
            </a:r>
            <a:endParaRPr lang="ru-RU" sz="800" b="1" dirty="0">
              <a:solidFill>
                <a:srgbClr val="F8F8F8"/>
              </a:solidFill>
            </a:endParaRPr>
          </a:p>
        </p:txBody>
      </p:sp>
      <p:sp>
        <p:nvSpPr>
          <p:cNvPr id="32" name="Прямоугольник 31"/>
          <p:cNvSpPr/>
          <p:nvPr/>
        </p:nvSpPr>
        <p:spPr>
          <a:xfrm>
            <a:off x="1313595" y="1928631"/>
            <a:ext cx="1034257" cy="184989"/>
          </a:xfrm>
          <a:prstGeom prst="rect">
            <a:avLst/>
          </a:prstGeom>
          <a:solidFill>
            <a:schemeClr val="bg1">
              <a:lumMod val="95000"/>
            </a:schemeClr>
          </a:solidFill>
        </p:spPr>
        <p:txBody>
          <a:bodyPr wrap="none">
            <a:spAutoFit/>
          </a:bodyPr>
          <a:lstStyle/>
          <a:p>
            <a:r>
              <a:rPr lang="en-GB" sz="1000" dirty="0" smtClean="0"/>
              <a:t>Treatment plant</a:t>
            </a:r>
            <a:endParaRPr lang="ru-RU" sz="1000" dirty="0"/>
          </a:p>
        </p:txBody>
      </p:sp>
      <p:sp>
        <p:nvSpPr>
          <p:cNvPr id="33" name="Прямоугольник 32"/>
          <p:cNvSpPr/>
          <p:nvPr/>
        </p:nvSpPr>
        <p:spPr>
          <a:xfrm>
            <a:off x="1054100" y="1604804"/>
            <a:ext cx="1023037" cy="246221"/>
          </a:xfrm>
          <a:prstGeom prst="rect">
            <a:avLst/>
          </a:prstGeom>
          <a:solidFill>
            <a:schemeClr val="bg1">
              <a:lumMod val="85000"/>
            </a:schemeClr>
          </a:solidFill>
        </p:spPr>
        <p:txBody>
          <a:bodyPr wrap="none">
            <a:spAutoFit/>
          </a:bodyPr>
          <a:lstStyle/>
          <a:p>
            <a:r>
              <a:rPr lang="en-GB" sz="1000" dirty="0" smtClean="0"/>
              <a:t>CITY SEWERAGE</a:t>
            </a:r>
            <a:endParaRPr lang="ru-RU" sz="1000" dirty="0"/>
          </a:p>
        </p:txBody>
      </p:sp>
      <p:sp>
        <p:nvSpPr>
          <p:cNvPr id="34" name="TextBox 33"/>
          <p:cNvSpPr txBox="1"/>
          <p:nvPr/>
        </p:nvSpPr>
        <p:spPr>
          <a:xfrm>
            <a:off x="2247604" y="2543249"/>
            <a:ext cx="1149734" cy="400110"/>
          </a:xfrm>
          <a:prstGeom prst="rect">
            <a:avLst/>
          </a:prstGeom>
          <a:solidFill>
            <a:schemeClr val="bg1">
              <a:lumMod val="85000"/>
            </a:schemeClr>
          </a:solidFill>
        </p:spPr>
        <p:txBody>
          <a:bodyPr wrap="square" rtlCol="0">
            <a:spAutoFit/>
          </a:bodyPr>
          <a:lstStyle/>
          <a:p>
            <a:pPr algn="ctr"/>
            <a:r>
              <a:rPr lang="en-US" sz="1000" dirty="0" smtClean="0"/>
              <a:t>WASTE WATER discharge</a:t>
            </a:r>
            <a:endParaRPr lang="ru-RU" sz="1000" dirty="0"/>
          </a:p>
        </p:txBody>
      </p:sp>
    </p:spTree>
    <p:extLst>
      <p:ext uri="{BB962C8B-B14F-4D97-AF65-F5344CB8AC3E}">
        <p14:creationId xmlns:p14="http://schemas.microsoft.com/office/powerpoint/2010/main" val="41063345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212060" y="2328421"/>
            <a:ext cx="1191539" cy="714866"/>
          </a:xfrm>
          <a:prstGeom prst="rect">
            <a:avLst/>
          </a:prstGeom>
        </p:spPr>
      </p:pic>
      <p:grpSp>
        <p:nvGrpSpPr>
          <p:cNvPr id="5" name="object 5"/>
          <p:cNvGrpSpPr/>
          <p:nvPr/>
        </p:nvGrpSpPr>
        <p:grpSpPr>
          <a:xfrm>
            <a:off x="291176" y="466444"/>
            <a:ext cx="328930" cy="82550"/>
            <a:chOff x="291176" y="562635"/>
            <a:chExt cx="328930" cy="82550"/>
          </a:xfrm>
        </p:grpSpPr>
        <p:sp>
          <p:nvSpPr>
            <p:cNvPr id="6" name="object 6"/>
            <p:cNvSpPr/>
            <p:nvPr/>
          </p:nvSpPr>
          <p:spPr>
            <a:xfrm>
              <a:off x="295375" y="601920"/>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7" name="object 7"/>
            <p:cNvSpPr/>
            <p:nvPr/>
          </p:nvSpPr>
          <p:spPr>
            <a:xfrm>
              <a:off x="291176" y="575419"/>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8" name="object 8"/>
            <p:cNvSpPr/>
            <p:nvPr/>
          </p:nvSpPr>
          <p:spPr>
            <a:xfrm>
              <a:off x="465042" y="562635"/>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11" name="object 11"/>
          <p:cNvSpPr txBox="1"/>
          <p:nvPr/>
        </p:nvSpPr>
        <p:spPr>
          <a:xfrm>
            <a:off x="3771340" y="1404288"/>
            <a:ext cx="2400860" cy="1630575"/>
          </a:xfrm>
          <a:prstGeom prst="rect">
            <a:avLst/>
          </a:prstGeom>
        </p:spPr>
        <p:txBody>
          <a:bodyPr vert="horz" wrap="square" lIns="0" tIns="27305" rIns="0" bIns="0" rtlCol="0">
            <a:spAutoFit/>
          </a:bodyPr>
          <a:lstStyle/>
          <a:p>
            <a:pPr marR="210185">
              <a:lnSpc>
                <a:spcPts val="969"/>
              </a:lnSpc>
            </a:pPr>
            <a:r>
              <a:rPr lang="en-GB" sz="1000" b="1" spc="-100" dirty="0" smtClean="0">
                <a:solidFill>
                  <a:srgbClr val="005A9E"/>
                </a:solidFill>
                <a:latin typeface="Trebuchet MS"/>
                <a:cs typeface="Trebuchet MS"/>
              </a:rPr>
              <a:t>SPECIFICATIONS OF THE UNIT:</a:t>
            </a:r>
          </a:p>
          <a:p>
            <a:pPr marR="210185">
              <a:lnSpc>
                <a:spcPts val="969"/>
              </a:lnSpc>
            </a:pPr>
            <a:endParaRPr lang="en-GB" sz="1200" b="1" spc="-100" dirty="0">
              <a:solidFill>
                <a:srgbClr val="005A9E"/>
              </a:solidFill>
              <a:latin typeface="Trebuchet MS"/>
              <a:cs typeface="Trebuchet MS"/>
            </a:endParaRPr>
          </a:p>
          <a:p>
            <a:pPr marR="210185">
              <a:lnSpc>
                <a:spcPts val="969"/>
              </a:lnSpc>
              <a:spcAft>
                <a:spcPts val="700"/>
              </a:spcAft>
            </a:pPr>
            <a:r>
              <a:rPr lang="en-US" sz="1000" spc="-100" dirty="0" smtClean="0">
                <a:solidFill>
                  <a:srgbClr val="005A9E"/>
                </a:solidFill>
                <a:latin typeface="Trebuchet MS"/>
                <a:cs typeface="Trebuchet MS"/>
              </a:rPr>
              <a:t>Productivity</a:t>
            </a:r>
            <a:r>
              <a:rPr lang="en-US" sz="1000" spc="-100" dirty="0">
                <a:solidFill>
                  <a:srgbClr val="005A9E"/>
                </a:solidFill>
                <a:latin typeface="Trebuchet MS"/>
                <a:cs typeface="Trebuchet MS"/>
              </a:rPr>
              <a:t>: up to 700 </a:t>
            </a:r>
            <a:r>
              <a:rPr lang="en-GB" sz="1000" spc="-100" dirty="0">
                <a:solidFill>
                  <a:srgbClr val="005A9E"/>
                </a:solidFill>
                <a:latin typeface="Trebuchet MS"/>
                <a:cs typeface="Trebuchet MS"/>
              </a:rPr>
              <a:t>m3/h</a:t>
            </a:r>
          </a:p>
          <a:p>
            <a:pPr marR="210185">
              <a:lnSpc>
                <a:spcPts val="969"/>
              </a:lnSpc>
              <a:spcAft>
                <a:spcPts val="700"/>
              </a:spcAft>
            </a:pPr>
            <a:r>
              <a:rPr lang="en-US" sz="1000" spc="-100" dirty="0" smtClean="0">
                <a:solidFill>
                  <a:srgbClr val="005A9E"/>
                </a:solidFill>
                <a:latin typeface="Trebuchet MS"/>
                <a:cs typeface="Trebuchet MS"/>
              </a:rPr>
              <a:t>Number </a:t>
            </a:r>
            <a:r>
              <a:rPr lang="en-US" sz="1000" spc="-100" dirty="0">
                <a:solidFill>
                  <a:srgbClr val="005A9E"/>
                </a:solidFill>
                <a:latin typeface="Trebuchet MS"/>
                <a:cs typeface="Trebuchet MS"/>
              </a:rPr>
              <a:t>of UV </a:t>
            </a:r>
            <a:r>
              <a:rPr lang="en-US" sz="1000" spc="-100" dirty="0" smtClean="0">
                <a:solidFill>
                  <a:srgbClr val="005A9E"/>
                </a:solidFill>
                <a:latin typeface="Trebuchet MS"/>
                <a:cs typeface="Trebuchet MS"/>
              </a:rPr>
              <a:t>lamps: 36 </a:t>
            </a:r>
          </a:p>
          <a:p>
            <a:pPr marR="210185">
              <a:lnSpc>
                <a:spcPts val="969"/>
              </a:lnSpc>
              <a:spcAft>
                <a:spcPts val="700"/>
              </a:spcAft>
            </a:pPr>
            <a:r>
              <a:rPr lang="en-US" sz="1000" spc="-100" dirty="0" smtClean="0">
                <a:solidFill>
                  <a:srgbClr val="005A9E"/>
                </a:solidFill>
                <a:latin typeface="Trebuchet MS"/>
                <a:cs typeface="Trebuchet MS"/>
              </a:rPr>
              <a:t>Lamp life: 13 000 h</a:t>
            </a:r>
          </a:p>
          <a:p>
            <a:pPr marR="210185">
              <a:lnSpc>
                <a:spcPts val="969"/>
              </a:lnSpc>
              <a:spcAft>
                <a:spcPts val="700"/>
              </a:spcAft>
            </a:pPr>
            <a:r>
              <a:rPr lang="en-US" sz="1000" spc="-100" dirty="0" smtClean="0">
                <a:solidFill>
                  <a:srgbClr val="005A9E"/>
                </a:solidFill>
                <a:latin typeface="Trebuchet MS"/>
                <a:cs typeface="Trebuchet MS"/>
              </a:rPr>
              <a:t>Number </a:t>
            </a:r>
            <a:r>
              <a:rPr lang="en-US" sz="1000" spc="-100" dirty="0">
                <a:solidFill>
                  <a:srgbClr val="005A9E"/>
                </a:solidFill>
                <a:latin typeface="Trebuchet MS"/>
                <a:cs typeface="Trebuchet MS"/>
              </a:rPr>
              <a:t>of ultrasonic </a:t>
            </a:r>
            <a:r>
              <a:rPr lang="en-US" sz="1000" spc="-100" dirty="0" err="1">
                <a:solidFill>
                  <a:srgbClr val="005A9E"/>
                </a:solidFill>
                <a:latin typeface="Trebuchet MS"/>
                <a:cs typeface="Trebuchet MS"/>
              </a:rPr>
              <a:t>cavitators</a:t>
            </a:r>
            <a:r>
              <a:rPr lang="en-US" sz="1000" spc="-100" dirty="0">
                <a:solidFill>
                  <a:srgbClr val="005A9E"/>
                </a:solidFill>
                <a:latin typeface="Trebuchet MS"/>
                <a:cs typeface="Trebuchet MS"/>
              </a:rPr>
              <a:t> :</a:t>
            </a:r>
            <a:r>
              <a:rPr lang="en-US" sz="1000" spc="-100" dirty="0" smtClean="0">
                <a:solidFill>
                  <a:srgbClr val="005A9E"/>
                </a:solidFill>
                <a:latin typeface="Trebuchet MS"/>
                <a:cs typeface="Trebuchet MS"/>
              </a:rPr>
              <a:t> 4</a:t>
            </a:r>
          </a:p>
          <a:p>
            <a:pPr marR="210185">
              <a:lnSpc>
                <a:spcPts val="969"/>
              </a:lnSpc>
              <a:spcAft>
                <a:spcPts val="700"/>
              </a:spcAft>
            </a:pPr>
            <a:r>
              <a:rPr lang="en-US" sz="1000" spc="-100" dirty="0" smtClean="0">
                <a:solidFill>
                  <a:srgbClr val="005A9E"/>
                </a:solidFill>
                <a:latin typeface="Trebuchet MS"/>
                <a:cs typeface="Trebuchet MS"/>
              </a:rPr>
              <a:t>Type </a:t>
            </a:r>
            <a:r>
              <a:rPr lang="en-US" sz="1000" spc="-100" dirty="0">
                <a:solidFill>
                  <a:srgbClr val="005A9E"/>
                </a:solidFill>
                <a:latin typeface="Trebuchet MS"/>
                <a:cs typeface="Trebuchet MS"/>
              </a:rPr>
              <a:t>of ultrasonic </a:t>
            </a:r>
            <a:r>
              <a:rPr lang="en-US" sz="1000" spc="-100" dirty="0" err="1">
                <a:solidFill>
                  <a:srgbClr val="005A9E"/>
                </a:solidFill>
                <a:latin typeface="Trebuchet MS"/>
                <a:cs typeface="Trebuchet MS"/>
              </a:rPr>
              <a:t>cavitator</a:t>
            </a:r>
            <a:r>
              <a:rPr lang="en-US" sz="1000" spc="-100" dirty="0">
                <a:solidFill>
                  <a:srgbClr val="005A9E"/>
                </a:solidFill>
                <a:latin typeface="Trebuchet MS"/>
                <a:cs typeface="Trebuchet MS"/>
              </a:rPr>
              <a:t> </a:t>
            </a:r>
            <a:r>
              <a:rPr lang="en-US" sz="1000" spc="-100" dirty="0" smtClean="0">
                <a:solidFill>
                  <a:srgbClr val="005A9E"/>
                </a:solidFill>
                <a:latin typeface="Trebuchet MS"/>
                <a:cs typeface="Trebuchet MS"/>
              </a:rPr>
              <a:t>: rotary </a:t>
            </a:r>
            <a:r>
              <a:rPr lang="en-US" sz="1000" spc="-100" dirty="0">
                <a:solidFill>
                  <a:srgbClr val="005A9E"/>
                </a:solidFill>
                <a:latin typeface="Trebuchet MS"/>
                <a:cs typeface="Trebuchet MS"/>
              </a:rPr>
              <a:t>with </a:t>
            </a:r>
            <a:r>
              <a:rPr lang="en-US" sz="1000" spc="-100" dirty="0" smtClean="0">
                <a:solidFill>
                  <a:srgbClr val="005A9E"/>
                </a:solidFill>
                <a:latin typeface="Trebuchet MS"/>
                <a:cs typeface="Trebuchet MS"/>
              </a:rPr>
              <a:t> a </a:t>
            </a:r>
            <a:r>
              <a:rPr lang="en-US" sz="1000" spc="-100" dirty="0">
                <a:solidFill>
                  <a:srgbClr val="005A9E"/>
                </a:solidFill>
                <a:latin typeface="Trebuchet MS"/>
                <a:cs typeface="Trebuchet MS"/>
              </a:rPr>
              <a:t>focusing </a:t>
            </a:r>
            <a:r>
              <a:rPr lang="en-US" sz="1000" spc="-100" dirty="0" smtClean="0">
                <a:solidFill>
                  <a:srgbClr val="005A9E"/>
                </a:solidFill>
                <a:latin typeface="Trebuchet MS"/>
                <a:cs typeface="Trebuchet MS"/>
              </a:rPr>
              <a:t>mirror</a:t>
            </a:r>
          </a:p>
          <a:p>
            <a:pPr marR="210185">
              <a:lnSpc>
                <a:spcPts val="969"/>
              </a:lnSpc>
              <a:spcAft>
                <a:spcPts val="700"/>
              </a:spcAft>
            </a:pPr>
            <a:r>
              <a:rPr lang="en-US" sz="1000" spc="-100" dirty="0" smtClean="0">
                <a:solidFill>
                  <a:srgbClr val="005A9E"/>
                </a:solidFill>
                <a:latin typeface="Trebuchet MS"/>
                <a:cs typeface="Trebuchet MS"/>
              </a:rPr>
              <a:t>The </a:t>
            </a:r>
            <a:r>
              <a:rPr lang="en-US" sz="1000" spc="-100" dirty="0">
                <a:solidFill>
                  <a:srgbClr val="005A9E"/>
                </a:solidFill>
                <a:latin typeface="Trebuchet MS"/>
                <a:cs typeface="Trebuchet MS"/>
              </a:rPr>
              <a:t>total power is 22 </a:t>
            </a:r>
            <a:r>
              <a:rPr lang="en-US" sz="1000" spc="-100" dirty="0" smtClean="0">
                <a:solidFill>
                  <a:srgbClr val="005A9E"/>
                </a:solidFill>
                <a:latin typeface="Trebuchet MS"/>
                <a:cs typeface="Trebuchet MS"/>
              </a:rPr>
              <a:t>kW</a:t>
            </a:r>
            <a:endParaRPr sz="1000" spc="-100" dirty="0">
              <a:solidFill>
                <a:srgbClr val="005A9E"/>
              </a:solidFill>
              <a:latin typeface="Trebuchet MS"/>
              <a:cs typeface="Trebuchet MS"/>
            </a:endParaRPr>
          </a:p>
        </p:txBody>
      </p:sp>
      <p:pic>
        <p:nvPicPr>
          <p:cNvPr id="12" name="object 12"/>
          <p:cNvPicPr/>
          <p:nvPr/>
        </p:nvPicPr>
        <p:blipFill>
          <a:blip r:embed="rId3" cstate="print"/>
          <a:stretch>
            <a:fillRect/>
          </a:stretch>
        </p:blipFill>
        <p:spPr>
          <a:xfrm>
            <a:off x="2313939" y="1276177"/>
            <a:ext cx="797561" cy="1052244"/>
          </a:xfrm>
          <a:prstGeom prst="rect">
            <a:avLst/>
          </a:prstGeom>
        </p:spPr>
      </p:pic>
      <p:grpSp>
        <p:nvGrpSpPr>
          <p:cNvPr id="13" name="object 13"/>
          <p:cNvGrpSpPr/>
          <p:nvPr/>
        </p:nvGrpSpPr>
        <p:grpSpPr>
          <a:xfrm>
            <a:off x="234000" y="1607205"/>
            <a:ext cx="1926589" cy="1436370"/>
            <a:chOff x="234000" y="1219855"/>
            <a:chExt cx="1926589" cy="1436370"/>
          </a:xfrm>
        </p:grpSpPr>
        <p:pic>
          <p:nvPicPr>
            <p:cNvPr id="14" name="object 14"/>
            <p:cNvPicPr/>
            <p:nvPr/>
          </p:nvPicPr>
          <p:blipFill>
            <a:blip r:embed="rId4" cstate="print"/>
            <a:stretch>
              <a:fillRect/>
            </a:stretch>
          </p:blipFill>
          <p:spPr>
            <a:xfrm>
              <a:off x="234000" y="1219855"/>
              <a:ext cx="1749188" cy="1436082"/>
            </a:xfrm>
            <a:prstGeom prst="rect">
              <a:avLst/>
            </a:prstGeom>
          </p:spPr>
        </p:pic>
        <p:sp>
          <p:nvSpPr>
            <p:cNvPr id="15" name="object 15"/>
            <p:cNvSpPr/>
            <p:nvPr/>
          </p:nvSpPr>
          <p:spPr>
            <a:xfrm>
              <a:off x="2148563" y="1835359"/>
              <a:ext cx="0" cy="570230"/>
            </a:xfrm>
            <a:custGeom>
              <a:avLst/>
              <a:gdLst/>
              <a:ahLst/>
              <a:cxnLst/>
              <a:rect l="l" t="t" r="r" b="b"/>
              <a:pathLst>
                <a:path h="570230">
                  <a:moveTo>
                    <a:pt x="0" y="570217"/>
                  </a:moveTo>
                  <a:lnTo>
                    <a:pt x="0" y="0"/>
                  </a:lnTo>
                </a:path>
              </a:pathLst>
            </a:custGeom>
            <a:ln w="13335">
              <a:solidFill>
                <a:srgbClr val="000000"/>
              </a:solidFill>
            </a:ln>
          </p:spPr>
          <p:txBody>
            <a:bodyPr wrap="square" lIns="0" tIns="0" rIns="0" bIns="0" rtlCol="0"/>
            <a:lstStyle/>
            <a:p>
              <a:endParaRPr/>
            </a:p>
          </p:txBody>
        </p:sp>
        <p:sp>
          <p:nvSpPr>
            <p:cNvPr id="16" name="object 16"/>
            <p:cNvSpPr/>
            <p:nvPr/>
          </p:nvSpPr>
          <p:spPr>
            <a:xfrm>
              <a:off x="1192676" y="2153533"/>
              <a:ext cx="954405" cy="67310"/>
            </a:xfrm>
            <a:custGeom>
              <a:avLst/>
              <a:gdLst/>
              <a:ahLst/>
              <a:cxnLst/>
              <a:rect l="l" t="t" r="r" b="b"/>
              <a:pathLst>
                <a:path w="954405" h="67310">
                  <a:moveTo>
                    <a:pt x="0" y="66916"/>
                  </a:moveTo>
                  <a:lnTo>
                    <a:pt x="842225" y="0"/>
                  </a:lnTo>
                  <a:lnTo>
                    <a:pt x="953985" y="0"/>
                  </a:lnTo>
                </a:path>
              </a:pathLst>
            </a:custGeom>
            <a:ln w="6667">
              <a:solidFill>
                <a:srgbClr val="C8CACC"/>
              </a:solidFill>
            </a:ln>
          </p:spPr>
          <p:txBody>
            <a:bodyPr wrap="square" lIns="0" tIns="0" rIns="0" bIns="0" rtlCol="0"/>
            <a:lstStyle/>
            <a:p>
              <a:endParaRPr/>
            </a:p>
          </p:txBody>
        </p:sp>
        <p:sp>
          <p:nvSpPr>
            <p:cNvPr id="17" name="object 17"/>
            <p:cNvSpPr/>
            <p:nvPr/>
          </p:nvSpPr>
          <p:spPr>
            <a:xfrm>
              <a:off x="1166047" y="2208171"/>
              <a:ext cx="26670" cy="26670"/>
            </a:xfrm>
            <a:custGeom>
              <a:avLst/>
              <a:gdLst/>
              <a:ahLst/>
              <a:cxnLst/>
              <a:rect l="l" t="t" r="r" b="b"/>
              <a:pathLst>
                <a:path w="26669" h="26669">
                  <a:moveTo>
                    <a:pt x="13334" y="26669"/>
                  </a:moveTo>
                  <a:lnTo>
                    <a:pt x="5968" y="26669"/>
                  </a:lnTo>
                  <a:lnTo>
                    <a:pt x="0" y="20700"/>
                  </a:lnTo>
                  <a:lnTo>
                    <a:pt x="0" y="13334"/>
                  </a:lnTo>
                  <a:lnTo>
                    <a:pt x="0" y="5968"/>
                  </a:lnTo>
                  <a:lnTo>
                    <a:pt x="5968" y="0"/>
                  </a:lnTo>
                  <a:lnTo>
                    <a:pt x="13334" y="0"/>
                  </a:lnTo>
                  <a:lnTo>
                    <a:pt x="20700" y="0"/>
                  </a:lnTo>
                  <a:lnTo>
                    <a:pt x="26669" y="5968"/>
                  </a:lnTo>
                  <a:lnTo>
                    <a:pt x="26669" y="13334"/>
                  </a:lnTo>
                  <a:lnTo>
                    <a:pt x="26669" y="20700"/>
                  </a:lnTo>
                  <a:lnTo>
                    <a:pt x="20700" y="26669"/>
                  </a:lnTo>
                  <a:lnTo>
                    <a:pt x="13334" y="26669"/>
                  </a:lnTo>
                  <a:close/>
                </a:path>
              </a:pathLst>
            </a:custGeom>
            <a:ln w="6667">
              <a:solidFill>
                <a:srgbClr val="C8CACC"/>
              </a:solidFill>
            </a:ln>
          </p:spPr>
          <p:txBody>
            <a:bodyPr wrap="square" lIns="0" tIns="0" rIns="0" bIns="0" rtlCol="0"/>
            <a:lstStyle/>
            <a:p>
              <a:endParaRPr/>
            </a:p>
          </p:txBody>
        </p:sp>
        <p:sp>
          <p:nvSpPr>
            <p:cNvPr id="18" name="object 18"/>
            <p:cNvSpPr/>
            <p:nvPr/>
          </p:nvSpPr>
          <p:spPr>
            <a:xfrm>
              <a:off x="2133329" y="2140197"/>
              <a:ext cx="26670" cy="26670"/>
            </a:xfrm>
            <a:custGeom>
              <a:avLst/>
              <a:gdLst/>
              <a:ahLst/>
              <a:cxnLst/>
              <a:rect l="l" t="t" r="r" b="b"/>
              <a:pathLst>
                <a:path w="26669" h="26669">
                  <a:moveTo>
                    <a:pt x="20701" y="0"/>
                  </a:moveTo>
                  <a:lnTo>
                    <a:pt x="5969" y="0"/>
                  </a:lnTo>
                  <a:lnTo>
                    <a:pt x="0" y="5968"/>
                  </a:lnTo>
                  <a:lnTo>
                    <a:pt x="0" y="20700"/>
                  </a:lnTo>
                  <a:lnTo>
                    <a:pt x="5969" y="26669"/>
                  </a:lnTo>
                  <a:lnTo>
                    <a:pt x="13335" y="26669"/>
                  </a:lnTo>
                  <a:lnTo>
                    <a:pt x="20701" y="26669"/>
                  </a:lnTo>
                  <a:lnTo>
                    <a:pt x="26670" y="20700"/>
                  </a:lnTo>
                  <a:lnTo>
                    <a:pt x="26670" y="5968"/>
                  </a:lnTo>
                  <a:lnTo>
                    <a:pt x="20701" y="0"/>
                  </a:lnTo>
                  <a:close/>
                </a:path>
              </a:pathLst>
            </a:custGeom>
            <a:solidFill>
              <a:srgbClr val="C8CACC"/>
            </a:solidFill>
          </p:spPr>
          <p:txBody>
            <a:bodyPr wrap="square" lIns="0" tIns="0" rIns="0" bIns="0" rtlCol="0"/>
            <a:lstStyle/>
            <a:p>
              <a:endParaRPr/>
            </a:p>
          </p:txBody>
        </p:sp>
      </p:grpSp>
      <p:sp>
        <p:nvSpPr>
          <p:cNvPr id="19" name="object 19"/>
          <p:cNvSpPr txBox="1"/>
          <p:nvPr/>
        </p:nvSpPr>
        <p:spPr>
          <a:xfrm>
            <a:off x="139701" y="1035860"/>
            <a:ext cx="3276600" cy="368428"/>
          </a:xfrm>
          <a:prstGeom prst="rect">
            <a:avLst/>
          </a:prstGeom>
        </p:spPr>
        <p:txBody>
          <a:bodyPr vert="horz" wrap="square" lIns="0" tIns="23495" rIns="0" bIns="0" rtlCol="0">
            <a:spAutoFit/>
          </a:bodyPr>
          <a:lstStyle/>
          <a:p>
            <a:pPr marL="38100" marR="676910">
              <a:lnSpc>
                <a:spcPts val="1200"/>
              </a:lnSpc>
              <a:spcBef>
                <a:spcPts val="185"/>
              </a:spcBef>
            </a:pPr>
            <a:r>
              <a:rPr lang="en-US" sz="1200" b="1" spc="-100" dirty="0">
                <a:solidFill>
                  <a:srgbClr val="005A9E"/>
                </a:solidFill>
                <a:latin typeface="Trebuchet MS"/>
                <a:cs typeface="Trebuchet MS"/>
              </a:rPr>
              <a:t>TRAY MODULES OF VERTICAL TYPE</a:t>
            </a:r>
          </a:p>
          <a:p>
            <a:pPr marL="38100" marR="676910">
              <a:lnSpc>
                <a:spcPts val="1200"/>
              </a:lnSpc>
              <a:spcBef>
                <a:spcPts val="185"/>
              </a:spcBef>
            </a:pPr>
            <a:r>
              <a:rPr lang="en-GB" sz="1200" b="1" spc="-100" dirty="0">
                <a:solidFill>
                  <a:srgbClr val="005A9E"/>
                </a:solidFill>
                <a:latin typeface="Trebuchet MS"/>
                <a:cs typeface="Trebuchet MS"/>
              </a:rPr>
              <a:t>capacity over 1000 </a:t>
            </a:r>
            <a:r>
              <a:rPr lang="en-GB" sz="1200" b="1" spc="-100" dirty="0" smtClean="0">
                <a:solidFill>
                  <a:srgbClr val="005A9E"/>
                </a:solidFill>
                <a:latin typeface="Trebuchet MS"/>
                <a:cs typeface="Trebuchet MS"/>
              </a:rPr>
              <a:t>m</a:t>
            </a:r>
            <a:r>
              <a:rPr lang="en-GB" sz="1200" b="1" spc="-100" baseline="30000" dirty="0" smtClean="0">
                <a:solidFill>
                  <a:srgbClr val="005A9E"/>
                </a:solidFill>
                <a:latin typeface="Trebuchet MS"/>
                <a:cs typeface="Trebuchet MS"/>
              </a:rPr>
              <a:t>3</a:t>
            </a:r>
            <a:r>
              <a:rPr lang="en-GB" sz="1200" b="1" spc="-100" dirty="0" smtClean="0">
                <a:solidFill>
                  <a:srgbClr val="005A9E"/>
                </a:solidFill>
                <a:latin typeface="Trebuchet MS"/>
                <a:cs typeface="Trebuchet MS"/>
              </a:rPr>
              <a:t>/h</a:t>
            </a:r>
            <a:endParaRPr sz="1200" b="1" spc="-100" dirty="0">
              <a:solidFill>
                <a:srgbClr val="005A9E"/>
              </a:solidFill>
              <a:latin typeface="Trebuchet MS"/>
              <a:cs typeface="Trebuchet MS"/>
            </a:endParaRPr>
          </a:p>
        </p:txBody>
      </p:sp>
      <p:sp>
        <p:nvSpPr>
          <p:cNvPr id="21" name="object 21"/>
          <p:cNvSpPr txBox="1">
            <a:spLocks noGrp="1"/>
          </p:cNvSpPr>
          <p:nvPr>
            <p:ph type="sldNum" sz="quarter" idx="7"/>
          </p:nvPr>
        </p:nvSpPr>
        <p:spPr>
          <a:prstGeom prst="rect">
            <a:avLst/>
          </a:prstGeom>
        </p:spPr>
        <p:txBody>
          <a:bodyPr vert="horz" wrap="square" lIns="0" tIns="16510" rIns="0" bIns="0" rtlCol="0">
            <a:spAutoFit/>
          </a:bodyPr>
          <a:lstStyle/>
          <a:p>
            <a:pPr marL="55244">
              <a:lnSpc>
                <a:spcPct val="100000"/>
              </a:lnSpc>
              <a:spcBef>
                <a:spcPts val="130"/>
              </a:spcBef>
            </a:pPr>
            <a:fld id="{81D60167-4931-47E6-BA6A-407CBD079E47}" type="slidenum">
              <a:rPr spc="-160" dirty="0"/>
              <a:t>16</a:t>
            </a:fld>
            <a:endParaRPr spc="-160" dirty="0"/>
          </a:p>
        </p:txBody>
      </p:sp>
      <p:sp>
        <p:nvSpPr>
          <p:cNvPr id="20" name="object 20"/>
          <p:cNvSpPr txBox="1">
            <a:spLocks noGrp="1"/>
          </p:cNvSpPr>
          <p:nvPr>
            <p:ph type="title"/>
          </p:nvPr>
        </p:nvSpPr>
        <p:spPr>
          <a:xfrm>
            <a:off x="234000" y="175435"/>
            <a:ext cx="4741200" cy="197490"/>
          </a:xfrm>
          <a:prstGeom prst="rect">
            <a:avLst/>
          </a:prstGeom>
        </p:spPr>
        <p:txBody>
          <a:bodyPr vert="horz" wrap="square" lIns="0" tIns="12700" rIns="0" bIns="0" rtlCol="0">
            <a:spAutoFit/>
          </a:bodyPr>
          <a:lstStyle/>
          <a:p>
            <a:pPr marL="12700">
              <a:lnSpc>
                <a:spcPct val="100000"/>
              </a:lnSpc>
              <a:spcBef>
                <a:spcPts val="100"/>
              </a:spcBef>
            </a:pPr>
            <a:r>
              <a:rPr lang="en-US" sz="1200" spc="15" dirty="0">
                <a:solidFill>
                  <a:srgbClr val="005A9E"/>
                </a:solidFill>
              </a:rPr>
              <a:t>EXAMPLE OF SOLUTION FOR </a:t>
            </a:r>
            <a:r>
              <a:rPr lang="en-US" sz="1200" spc="15" dirty="0" smtClean="0">
                <a:solidFill>
                  <a:srgbClr val="005A9E"/>
                </a:solidFill>
              </a:rPr>
              <a:t>WASTEWATER</a:t>
            </a:r>
            <a:endParaRPr sz="1200" spc="15" dirty="0">
              <a:solidFill>
                <a:srgbClr val="005A9E"/>
              </a:solidFill>
            </a:endParaRPr>
          </a:p>
        </p:txBody>
      </p:sp>
      <p:grpSp>
        <p:nvGrpSpPr>
          <p:cNvPr id="22" name="Группа 21"/>
          <p:cNvGrpSpPr/>
          <p:nvPr/>
        </p:nvGrpSpPr>
        <p:grpSpPr>
          <a:xfrm>
            <a:off x="5326031" y="98425"/>
            <a:ext cx="290019" cy="297432"/>
            <a:chOff x="-206276" y="365476"/>
            <a:chExt cx="748787" cy="785586"/>
          </a:xfrm>
        </p:grpSpPr>
        <p:sp>
          <p:nvSpPr>
            <p:cNvPr id="23" name="Овал 22"/>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4" name="Группа 23"/>
            <p:cNvGrpSpPr/>
            <p:nvPr/>
          </p:nvGrpSpPr>
          <p:grpSpPr>
            <a:xfrm>
              <a:off x="-133068" y="598587"/>
              <a:ext cx="602368" cy="360974"/>
              <a:chOff x="398776" y="622579"/>
              <a:chExt cx="1444625" cy="766331"/>
            </a:xfrm>
          </p:grpSpPr>
          <p:grpSp>
            <p:nvGrpSpPr>
              <p:cNvPr id="25" name="object 3"/>
              <p:cNvGrpSpPr/>
              <p:nvPr/>
            </p:nvGrpSpPr>
            <p:grpSpPr>
              <a:xfrm>
                <a:off x="398776" y="870751"/>
                <a:ext cx="1444625" cy="518159"/>
                <a:chOff x="398776" y="870751"/>
                <a:chExt cx="1444625" cy="518159"/>
              </a:xfrm>
            </p:grpSpPr>
            <p:sp>
              <p:nvSpPr>
                <p:cNvPr id="27"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8"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9"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0"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26"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31" name="object 10"/>
          <p:cNvSpPr txBox="1"/>
          <p:nvPr/>
        </p:nvSpPr>
        <p:spPr>
          <a:xfrm>
            <a:off x="1203424" y="518259"/>
            <a:ext cx="5061989" cy="34203"/>
          </a:xfrm>
          <a:prstGeom prst="rect">
            <a:avLst/>
          </a:prstGeom>
        </p:spPr>
        <p:txBody>
          <a:bodyPr vert="horz" wrap="square" lIns="0" tIns="25400" rIns="0" bIns="0" rtlCol="0">
            <a:spAutoFit/>
          </a:bodyPr>
          <a:lstStyle/>
          <a:p>
            <a:pPr marL="12700" marR="5080">
              <a:lnSpc>
                <a:spcPts val="1000"/>
              </a:lnSpc>
              <a:spcBef>
                <a:spcPts val="200"/>
              </a:spcBef>
            </a:pPr>
            <a:r>
              <a:rPr lang="en-US" sz="1200" b="1" spc="-100" dirty="0" smtClean="0">
                <a:solidFill>
                  <a:srgbClr val="005A9E"/>
                </a:solidFill>
                <a:latin typeface="Trebuchet MS"/>
                <a:cs typeface="Trebuchet MS"/>
              </a:rPr>
              <a:t>A UNIQUE TECHNOLOGY of rotary </a:t>
            </a:r>
            <a:r>
              <a:rPr lang="en-US" sz="1200" b="1" spc="-100" dirty="0">
                <a:solidFill>
                  <a:srgbClr val="005A9E"/>
                </a:solidFill>
                <a:latin typeface="Trebuchet MS"/>
                <a:cs typeface="Trebuchet MS"/>
              </a:rPr>
              <a:t>ultrasonic </a:t>
            </a:r>
            <a:r>
              <a:rPr lang="en-US" sz="1200" b="1" spc="-100" dirty="0" err="1">
                <a:solidFill>
                  <a:srgbClr val="005A9E"/>
                </a:solidFill>
                <a:latin typeface="Trebuchet MS"/>
                <a:cs typeface="Trebuchet MS"/>
              </a:rPr>
              <a:t>cavitators</a:t>
            </a:r>
            <a:r>
              <a:rPr lang="en-US" sz="1200" b="1" spc="-100" dirty="0">
                <a:solidFill>
                  <a:srgbClr val="005A9E"/>
                </a:solidFill>
                <a:latin typeface="Trebuchet MS"/>
                <a:cs typeface="Trebuchet MS"/>
              </a:rPr>
              <a:t> with focusing mirror</a:t>
            </a:r>
            <a:endParaRPr sz="1200" b="1" spc="-100" dirty="0">
              <a:solidFill>
                <a:srgbClr val="005A9E"/>
              </a:solidFill>
              <a:latin typeface="Trebuchet MS"/>
              <a:cs typeface="Trebuchet MS"/>
            </a:endParaRPr>
          </a:p>
        </p:txBody>
      </p:sp>
      <p:sp>
        <p:nvSpPr>
          <p:cNvPr id="34" name="Выноска 2 (с границей) 33"/>
          <p:cNvSpPr/>
          <p:nvPr/>
        </p:nvSpPr>
        <p:spPr>
          <a:xfrm>
            <a:off x="3340100" y="904184"/>
            <a:ext cx="2147711" cy="339552"/>
          </a:xfrm>
          <a:prstGeom prst="accentCallout2">
            <a:avLst>
              <a:gd name="adj1" fmla="val 18750"/>
              <a:gd name="adj2" fmla="val -8333"/>
              <a:gd name="adj3" fmla="val 18750"/>
              <a:gd name="adj4" fmla="val -16667"/>
              <a:gd name="adj5" fmla="val 103149"/>
              <a:gd name="adj6" fmla="val -38388"/>
            </a:avLst>
          </a:prstGeom>
          <a:solidFill>
            <a:schemeClr val="bg1"/>
          </a:solidFill>
          <a:ln>
            <a:solidFill>
              <a:srgbClr val="0E7E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object 9"/>
          <p:cNvSpPr txBox="1"/>
          <p:nvPr/>
        </p:nvSpPr>
        <p:spPr>
          <a:xfrm>
            <a:off x="3168030" y="833611"/>
            <a:ext cx="2491850" cy="416140"/>
          </a:xfrm>
          <a:prstGeom prst="rect">
            <a:avLst/>
          </a:prstGeom>
          <a:ln>
            <a:solidFill>
              <a:srgbClr val="005A9E"/>
            </a:solidFill>
          </a:ln>
        </p:spPr>
        <p:txBody>
          <a:bodyPr vert="horz" wrap="square" lIns="0" tIns="38735" rIns="0" bIns="0" rtlCol="0">
            <a:spAutoFit/>
          </a:bodyPr>
          <a:lstStyle/>
          <a:p>
            <a:pPr marL="12064">
              <a:lnSpc>
                <a:spcPct val="100000"/>
              </a:lnSpc>
              <a:spcBef>
                <a:spcPts val="305"/>
              </a:spcBef>
              <a:tabLst>
                <a:tab pos="107950" algn="l"/>
              </a:tabLst>
            </a:pPr>
            <a:r>
              <a:rPr lang="en-US" sz="1000" spc="-100" dirty="0" smtClean="0">
                <a:solidFill>
                  <a:srgbClr val="005A9E"/>
                </a:solidFill>
                <a:latin typeface="Trebuchet MS"/>
                <a:cs typeface="Trebuchet MS"/>
              </a:rPr>
              <a:t>Lamp type</a:t>
            </a:r>
            <a:r>
              <a:rPr lang="en-US" sz="1000" spc="-100" dirty="0">
                <a:solidFill>
                  <a:srgbClr val="005A9E"/>
                </a:solidFill>
                <a:latin typeface="Trebuchet MS"/>
                <a:cs typeface="Trebuchet MS"/>
              </a:rPr>
              <a:t>: </a:t>
            </a:r>
            <a:r>
              <a:rPr lang="en-US" sz="1200" b="1" spc="-100" dirty="0">
                <a:solidFill>
                  <a:srgbClr val="005A9E"/>
                </a:solidFill>
                <a:latin typeface="Trebuchet MS"/>
                <a:cs typeface="Trebuchet MS"/>
              </a:rPr>
              <a:t>SEAN 32610 610W</a:t>
            </a:r>
          </a:p>
          <a:p>
            <a:pPr marL="12064">
              <a:lnSpc>
                <a:spcPct val="100000"/>
              </a:lnSpc>
              <a:spcBef>
                <a:spcPts val="305"/>
              </a:spcBef>
              <a:tabLst>
                <a:tab pos="107950" algn="l"/>
              </a:tabLst>
            </a:pPr>
            <a:r>
              <a:rPr lang="en-US" sz="1000" spc="-100" dirty="0">
                <a:solidFill>
                  <a:srgbClr val="005A9E"/>
                </a:solidFill>
                <a:latin typeface="Trebuchet MS"/>
                <a:cs typeface="Trebuchet MS"/>
              </a:rPr>
              <a:t>with rotary ultrasonic </a:t>
            </a:r>
            <a:r>
              <a:rPr lang="en-US" sz="1000" spc="-100" dirty="0" err="1" smtClean="0">
                <a:solidFill>
                  <a:srgbClr val="005A9E"/>
                </a:solidFill>
                <a:latin typeface="Trebuchet MS"/>
                <a:cs typeface="Trebuchet MS"/>
              </a:rPr>
              <a:t>cavitators</a:t>
            </a:r>
            <a:r>
              <a:rPr lang="en-US" sz="1000" spc="-100" dirty="0" smtClean="0">
                <a:solidFill>
                  <a:srgbClr val="005A9E"/>
                </a:solidFill>
                <a:latin typeface="Trebuchet MS"/>
                <a:cs typeface="Trebuchet MS"/>
              </a:rPr>
              <a:t>  vertical </a:t>
            </a:r>
            <a:r>
              <a:rPr lang="en-US" sz="1000" spc="-100" dirty="0">
                <a:solidFill>
                  <a:srgbClr val="005A9E"/>
                </a:solidFill>
                <a:latin typeface="Trebuchet MS"/>
                <a:cs typeface="Trebuchet MS"/>
              </a:rPr>
              <a:t>arrangement</a:t>
            </a:r>
            <a:endParaRPr sz="1000" spc="-100" dirty="0">
              <a:solidFill>
                <a:srgbClr val="005A9E"/>
              </a:solidFill>
              <a:latin typeface="Trebuchet MS"/>
              <a:cs typeface="Trebuchet MS"/>
            </a:endParaRPr>
          </a:p>
        </p:txBody>
      </p:sp>
    </p:spTree>
    <p:extLst>
      <p:ext uri="{BB962C8B-B14F-4D97-AF65-F5344CB8AC3E}">
        <p14:creationId xmlns:p14="http://schemas.microsoft.com/office/powerpoint/2010/main" val="593985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Выноска 2 (с границей) 42"/>
          <p:cNvSpPr/>
          <p:nvPr/>
        </p:nvSpPr>
        <p:spPr>
          <a:xfrm>
            <a:off x="3111500" y="751484"/>
            <a:ext cx="551503" cy="471097"/>
          </a:xfrm>
          <a:prstGeom prst="accentCallout2">
            <a:avLst>
              <a:gd name="adj1" fmla="val 18750"/>
              <a:gd name="adj2" fmla="val -8333"/>
              <a:gd name="adj3" fmla="val 18750"/>
              <a:gd name="adj4" fmla="val -16667"/>
              <a:gd name="adj5" fmla="val 167570"/>
              <a:gd name="adj6" fmla="val -1122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 name="object 5"/>
          <p:cNvGrpSpPr/>
          <p:nvPr/>
        </p:nvGrpSpPr>
        <p:grpSpPr>
          <a:xfrm>
            <a:off x="511539" y="337078"/>
            <a:ext cx="328930" cy="82550"/>
            <a:chOff x="291176" y="562635"/>
            <a:chExt cx="328930" cy="82550"/>
          </a:xfrm>
        </p:grpSpPr>
        <p:sp>
          <p:nvSpPr>
            <p:cNvPr id="6" name="object 6"/>
            <p:cNvSpPr/>
            <p:nvPr/>
          </p:nvSpPr>
          <p:spPr>
            <a:xfrm>
              <a:off x="295375" y="601920"/>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7" name="object 7"/>
            <p:cNvSpPr/>
            <p:nvPr/>
          </p:nvSpPr>
          <p:spPr>
            <a:xfrm>
              <a:off x="291176" y="575419"/>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8" name="object 8"/>
            <p:cNvSpPr/>
            <p:nvPr/>
          </p:nvSpPr>
          <p:spPr>
            <a:xfrm>
              <a:off x="465042" y="562635"/>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9" name="object 9"/>
          <p:cNvSpPr txBox="1"/>
          <p:nvPr/>
        </p:nvSpPr>
        <p:spPr>
          <a:xfrm>
            <a:off x="3101408" y="813587"/>
            <a:ext cx="2376311" cy="377667"/>
          </a:xfrm>
          <a:prstGeom prst="rect">
            <a:avLst/>
          </a:prstGeom>
          <a:ln>
            <a:solidFill>
              <a:srgbClr val="0E7EB6"/>
            </a:solidFill>
          </a:ln>
        </p:spPr>
        <p:txBody>
          <a:bodyPr vert="horz" wrap="square" lIns="0" tIns="38735" rIns="0" bIns="0" rtlCol="0">
            <a:spAutoFit/>
          </a:bodyPr>
          <a:lstStyle/>
          <a:p>
            <a:pPr marL="12064">
              <a:lnSpc>
                <a:spcPct val="100000"/>
              </a:lnSpc>
              <a:spcBef>
                <a:spcPts val="305"/>
              </a:spcBef>
              <a:tabLst>
                <a:tab pos="107950" algn="l"/>
              </a:tabLst>
            </a:pPr>
            <a:r>
              <a:rPr lang="en-GB" sz="1000" spc="-100" dirty="0">
                <a:solidFill>
                  <a:srgbClr val="005A9E"/>
                </a:solidFill>
                <a:latin typeface="Trebuchet MS"/>
                <a:cs typeface="Trebuchet MS"/>
              </a:rPr>
              <a:t>Lamp type: </a:t>
            </a:r>
            <a:r>
              <a:rPr lang="en-GB" sz="1200" b="1" spc="-100" dirty="0">
                <a:solidFill>
                  <a:srgbClr val="005A9E"/>
                </a:solidFill>
                <a:latin typeface="Trebuchet MS"/>
                <a:cs typeface="Trebuchet MS"/>
              </a:rPr>
              <a:t>SEAN 32610 610W</a:t>
            </a:r>
            <a:r>
              <a:rPr lang="en-GB" sz="1000" spc="-100" dirty="0">
                <a:solidFill>
                  <a:srgbClr val="005A9E"/>
                </a:solidFill>
                <a:latin typeface="Trebuchet MS"/>
                <a:cs typeface="Trebuchet MS"/>
              </a:rPr>
              <a:t> with ultrasonic </a:t>
            </a:r>
            <a:r>
              <a:rPr lang="en-GB" sz="1000" spc="-100" dirty="0" err="1" smtClean="0">
                <a:solidFill>
                  <a:srgbClr val="005A9E"/>
                </a:solidFill>
                <a:latin typeface="Trebuchet MS"/>
                <a:cs typeface="Trebuchet MS"/>
              </a:rPr>
              <a:t>cavitators</a:t>
            </a:r>
            <a:r>
              <a:rPr lang="en-GB" sz="1000" spc="-100" dirty="0" smtClean="0">
                <a:solidFill>
                  <a:srgbClr val="005A9E"/>
                </a:solidFill>
                <a:latin typeface="Trebuchet MS"/>
                <a:cs typeface="Trebuchet MS"/>
              </a:rPr>
              <a:t> horizontal arrangement</a:t>
            </a:r>
            <a:endParaRPr sz="1000" spc="-100" dirty="0">
              <a:solidFill>
                <a:srgbClr val="005A9E"/>
              </a:solidFill>
              <a:latin typeface="Trebuchet MS"/>
              <a:cs typeface="Trebuchet MS"/>
            </a:endParaRPr>
          </a:p>
        </p:txBody>
      </p:sp>
      <p:sp>
        <p:nvSpPr>
          <p:cNvPr id="11" name="object 11"/>
          <p:cNvSpPr txBox="1"/>
          <p:nvPr/>
        </p:nvSpPr>
        <p:spPr>
          <a:xfrm>
            <a:off x="3772530" y="1341233"/>
            <a:ext cx="2172165" cy="2002471"/>
          </a:xfrm>
          <a:prstGeom prst="rect">
            <a:avLst/>
          </a:prstGeom>
        </p:spPr>
        <p:txBody>
          <a:bodyPr vert="horz" wrap="square" lIns="0" tIns="27305" rIns="0" bIns="0" rtlCol="0">
            <a:spAutoFit/>
          </a:bodyPr>
          <a:lstStyle/>
          <a:p>
            <a:pPr marL="38100" marR="210185">
              <a:lnSpc>
                <a:spcPts val="969"/>
              </a:lnSpc>
              <a:spcBef>
                <a:spcPts val="215"/>
              </a:spcBef>
            </a:pPr>
            <a:r>
              <a:rPr lang="en-GB" sz="1000" b="1" spc="-100" dirty="0">
                <a:solidFill>
                  <a:srgbClr val="005A9E"/>
                </a:solidFill>
                <a:latin typeface="Trebuchet MS"/>
                <a:cs typeface="Trebuchet MS"/>
              </a:rPr>
              <a:t>SPECIFICATIONS OF THE UNIT</a:t>
            </a:r>
            <a:r>
              <a:rPr lang="en-GB" sz="1000" b="1" spc="-100" dirty="0" smtClean="0">
                <a:solidFill>
                  <a:srgbClr val="005A9E"/>
                </a:solidFill>
                <a:latin typeface="Trebuchet MS"/>
                <a:cs typeface="Trebuchet MS"/>
              </a:rPr>
              <a:t>:</a:t>
            </a:r>
          </a:p>
          <a:p>
            <a:pPr marL="38100" marR="210185">
              <a:lnSpc>
                <a:spcPts val="969"/>
              </a:lnSpc>
              <a:spcBef>
                <a:spcPts val="215"/>
              </a:spcBef>
            </a:pPr>
            <a:endParaRPr lang="en-GB" sz="1000" b="1" spc="-100" dirty="0">
              <a:solidFill>
                <a:srgbClr val="005A9E"/>
              </a:solidFill>
              <a:latin typeface="Trebuchet MS"/>
              <a:cs typeface="Trebuchet MS"/>
            </a:endParaRPr>
          </a:p>
          <a:p>
            <a:pPr marL="38100" marR="210185">
              <a:lnSpc>
                <a:spcPts val="969"/>
              </a:lnSpc>
              <a:spcBef>
                <a:spcPts val="215"/>
              </a:spcBef>
            </a:pPr>
            <a:r>
              <a:rPr lang="en-US" sz="1000" spc="-100" dirty="0">
                <a:solidFill>
                  <a:srgbClr val="005A9E"/>
                </a:solidFill>
                <a:latin typeface="Trebuchet MS"/>
                <a:cs typeface="Trebuchet MS"/>
              </a:rPr>
              <a:t>Productivity — up to 700 m3/hour;</a:t>
            </a:r>
          </a:p>
          <a:p>
            <a:pPr marL="38100" marR="210185">
              <a:lnSpc>
                <a:spcPts val="969"/>
              </a:lnSpc>
              <a:spcBef>
                <a:spcPts val="215"/>
              </a:spcBef>
            </a:pPr>
            <a:r>
              <a:rPr lang="en-US" sz="1000" spc="-100" dirty="0">
                <a:solidFill>
                  <a:srgbClr val="005A9E"/>
                </a:solidFill>
                <a:latin typeface="Trebuchet MS"/>
                <a:cs typeface="Trebuchet MS"/>
              </a:rPr>
              <a:t>Number of UV lamps : 6-14 </a:t>
            </a:r>
          </a:p>
          <a:p>
            <a:pPr marL="38100" marR="210185">
              <a:lnSpc>
                <a:spcPts val="969"/>
              </a:lnSpc>
              <a:spcBef>
                <a:spcPts val="215"/>
              </a:spcBef>
            </a:pPr>
            <a:r>
              <a:rPr lang="en-US" sz="1000" spc="-100" dirty="0">
                <a:solidFill>
                  <a:srgbClr val="005A9E"/>
                </a:solidFill>
                <a:latin typeface="Trebuchet MS"/>
                <a:cs typeface="Trebuchet MS"/>
              </a:rPr>
              <a:t>Lamp life – 16 000 h</a:t>
            </a:r>
          </a:p>
          <a:p>
            <a:pPr marL="38100" marR="210185">
              <a:lnSpc>
                <a:spcPts val="969"/>
              </a:lnSpc>
              <a:spcBef>
                <a:spcPts val="215"/>
              </a:spcBef>
            </a:pPr>
            <a:endParaRPr lang="en-US" sz="1000" spc="-100" dirty="0">
              <a:solidFill>
                <a:srgbClr val="005A9E"/>
              </a:solidFill>
              <a:latin typeface="Trebuchet MS"/>
              <a:cs typeface="Trebuchet MS"/>
            </a:endParaRPr>
          </a:p>
          <a:p>
            <a:pPr marL="38100" marR="210185">
              <a:lnSpc>
                <a:spcPts val="969"/>
              </a:lnSpc>
              <a:spcBef>
                <a:spcPts val="215"/>
              </a:spcBef>
            </a:pPr>
            <a:r>
              <a:rPr lang="en-US" sz="1000" spc="-100" dirty="0">
                <a:solidFill>
                  <a:srgbClr val="005A9E"/>
                </a:solidFill>
                <a:latin typeface="Trebuchet MS"/>
                <a:cs typeface="Trebuchet MS"/>
              </a:rPr>
              <a:t>The number of ultrasonic </a:t>
            </a:r>
            <a:r>
              <a:rPr lang="en-US" sz="1000" spc="-100" dirty="0" err="1">
                <a:solidFill>
                  <a:srgbClr val="005A9E"/>
                </a:solidFill>
                <a:latin typeface="Trebuchet MS"/>
                <a:cs typeface="Trebuchet MS"/>
              </a:rPr>
              <a:t>cavitators</a:t>
            </a:r>
            <a:r>
              <a:rPr lang="en-US" sz="1000" spc="-100" dirty="0">
                <a:solidFill>
                  <a:srgbClr val="005A9E"/>
                </a:solidFill>
                <a:latin typeface="Trebuchet MS"/>
                <a:cs typeface="Trebuchet MS"/>
              </a:rPr>
              <a:t> - 1-2 </a:t>
            </a:r>
          </a:p>
          <a:p>
            <a:pPr marL="38100" marR="210185">
              <a:lnSpc>
                <a:spcPts val="969"/>
              </a:lnSpc>
              <a:spcBef>
                <a:spcPts val="215"/>
              </a:spcBef>
            </a:pPr>
            <a:r>
              <a:rPr lang="en-US" sz="1000" spc="-100" dirty="0">
                <a:solidFill>
                  <a:srgbClr val="005A9E"/>
                </a:solidFill>
                <a:latin typeface="Trebuchet MS"/>
                <a:cs typeface="Trebuchet MS"/>
              </a:rPr>
              <a:t>Type of ultrasonic </a:t>
            </a:r>
            <a:r>
              <a:rPr lang="en-US" sz="1000" spc="-100" dirty="0" err="1">
                <a:solidFill>
                  <a:srgbClr val="005A9E"/>
                </a:solidFill>
                <a:latin typeface="Trebuchet MS"/>
                <a:cs typeface="Trebuchet MS"/>
              </a:rPr>
              <a:t>cavitator</a:t>
            </a:r>
            <a:r>
              <a:rPr lang="en-US" sz="1000" spc="-100" dirty="0">
                <a:solidFill>
                  <a:srgbClr val="005A9E"/>
                </a:solidFill>
                <a:latin typeface="Trebuchet MS"/>
                <a:cs typeface="Trebuchet MS"/>
              </a:rPr>
              <a:t>: </a:t>
            </a:r>
          </a:p>
          <a:p>
            <a:pPr marL="38100" marR="210185">
              <a:lnSpc>
                <a:spcPts val="969"/>
              </a:lnSpc>
              <a:spcBef>
                <a:spcPts val="215"/>
              </a:spcBef>
            </a:pPr>
            <a:r>
              <a:rPr lang="en-US" sz="1000" spc="-100" dirty="0">
                <a:solidFill>
                  <a:srgbClr val="005A9E"/>
                </a:solidFill>
                <a:latin typeface="Trebuchet MS"/>
                <a:cs typeface="Trebuchet MS"/>
              </a:rPr>
              <a:t>with a focusing mirror</a:t>
            </a:r>
          </a:p>
          <a:p>
            <a:pPr marL="38100" marR="210185">
              <a:lnSpc>
                <a:spcPts val="969"/>
              </a:lnSpc>
              <a:spcBef>
                <a:spcPts val="215"/>
              </a:spcBef>
            </a:pPr>
            <a:endParaRPr lang="en-US" sz="1000" spc="-100" dirty="0">
              <a:solidFill>
                <a:srgbClr val="005A9E"/>
              </a:solidFill>
              <a:latin typeface="Trebuchet MS"/>
              <a:cs typeface="Trebuchet MS"/>
            </a:endParaRPr>
          </a:p>
          <a:p>
            <a:pPr marL="38100" marR="210185">
              <a:lnSpc>
                <a:spcPts val="969"/>
              </a:lnSpc>
              <a:spcBef>
                <a:spcPts val="215"/>
              </a:spcBef>
            </a:pPr>
            <a:r>
              <a:rPr lang="en-US" sz="1000" spc="-100" dirty="0">
                <a:solidFill>
                  <a:srgbClr val="005A9E"/>
                </a:solidFill>
                <a:latin typeface="Trebuchet MS"/>
                <a:cs typeface="Trebuchet MS"/>
              </a:rPr>
              <a:t>The total power is 6-18 kW</a:t>
            </a:r>
          </a:p>
          <a:p>
            <a:pPr marL="38100" marR="210185">
              <a:lnSpc>
                <a:spcPts val="969"/>
              </a:lnSpc>
              <a:spcBef>
                <a:spcPts val="215"/>
              </a:spcBef>
            </a:pPr>
            <a:endParaRPr lang="en-US" sz="1000" spc="-100" dirty="0">
              <a:solidFill>
                <a:srgbClr val="005A9E"/>
              </a:solidFill>
              <a:latin typeface="Trebuchet MS"/>
              <a:cs typeface="Trebuchet MS"/>
            </a:endParaRPr>
          </a:p>
          <a:p>
            <a:pPr marL="38100" marR="210185">
              <a:lnSpc>
                <a:spcPts val="969"/>
              </a:lnSpc>
              <a:spcBef>
                <a:spcPts val="215"/>
              </a:spcBef>
            </a:pPr>
            <a:endParaRPr sz="1000" spc="-100" dirty="0">
              <a:solidFill>
                <a:srgbClr val="005A9E"/>
              </a:solidFill>
              <a:latin typeface="Trebuchet MS"/>
              <a:cs typeface="Trebuchet MS"/>
            </a:endParaRPr>
          </a:p>
        </p:txBody>
      </p:sp>
      <p:sp>
        <p:nvSpPr>
          <p:cNvPr id="12" name="object 12"/>
          <p:cNvSpPr txBox="1"/>
          <p:nvPr/>
        </p:nvSpPr>
        <p:spPr>
          <a:xfrm>
            <a:off x="249899" y="847068"/>
            <a:ext cx="2399665" cy="389850"/>
          </a:xfrm>
          <a:prstGeom prst="rect">
            <a:avLst/>
          </a:prstGeom>
        </p:spPr>
        <p:txBody>
          <a:bodyPr vert="horz" wrap="square" lIns="0" tIns="25400" rIns="0" bIns="0" rtlCol="0">
            <a:spAutoFit/>
          </a:bodyPr>
          <a:lstStyle/>
          <a:p>
            <a:pPr marL="38100">
              <a:lnSpc>
                <a:spcPct val="100000"/>
              </a:lnSpc>
              <a:spcBef>
                <a:spcPts val="200"/>
              </a:spcBef>
            </a:pPr>
            <a:r>
              <a:rPr lang="en-US" sz="1200" b="1" spc="-100" dirty="0">
                <a:solidFill>
                  <a:srgbClr val="005A9E"/>
                </a:solidFill>
                <a:latin typeface="Trebuchet MS"/>
                <a:cs typeface="Trebuchet MS"/>
              </a:rPr>
              <a:t>TRAY MODULES OF HORIZONTAL TYPE</a:t>
            </a:r>
          </a:p>
          <a:p>
            <a:pPr marL="38100" marR="676910">
              <a:lnSpc>
                <a:spcPts val="1200"/>
              </a:lnSpc>
              <a:spcBef>
                <a:spcPts val="185"/>
              </a:spcBef>
            </a:pPr>
            <a:r>
              <a:rPr lang="en-GB" sz="1200" b="1" spc="-100" dirty="0">
                <a:solidFill>
                  <a:srgbClr val="005A9E"/>
                </a:solidFill>
                <a:latin typeface="Trebuchet MS"/>
                <a:cs typeface="Trebuchet MS"/>
              </a:rPr>
              <a:t>capacity over 1000 m</a:t>
            </a:r>
            <a:r>
              <a:rPr lang="en-GB" sz="1200" b="1" spc="-100" baseline="30000" dirty="0">
                <a:solidFill>
                  <a:srgbClr val="005A9E"/>
                </a:solidFill>
                <a:latin typeface="Trebuchet MS"/>
                <a:cs typeface="Trebuchet MS"/>
              </a:rPr>
              <a:t>3</a:t>
            </a:r>
            <a:r>
              <a:rPr lang="en-GB" sz="1200" b="1" spc="-100" dirty="0">
                <a:solidFill>
                  <a:srgbClr val="005A9E"/>
                </a:solidFill>
                <a:latin typeface="Trebuchet MS"/>
                <a:cs typeface="Trebuchet MS"/>
              </a:rPr>
              <a:t>/h</a:t>
            </a:r>
          </a:p>
        </p:txBody>
      </p:sp>
      <p:sp>
        <p:nvSpPr>
          <p:cNvPr id="14" name="object 14"/>
          <p:cNvSpPr txBox="1">
            <a:spLocks noGrp="1"/>
          </p:cNvSpPr>
          <p:nvPr>
            <p:ph type="title"/>
          </p:nvPr>
        </p:nvSpPr>
        <p:spPr>
          <a:xfrm>
            <a:off x="667884" y="99291"/>
            <a:ext cx="4294864" cy="228268"/>
          </a:xfrm>
          <a:prstGeom prst="rect">
            <a:avLst/>
          </a:prstGeom>
        </p:spPr>
        <p:txBody>
          <a:bodyPr vert="horz" wrap="square" lIns="0" tIns="12700" rIns="0" bIns="0" rtlCol="0">
            <a:spAutoFit/>
          </a:bodyPr>
          <a:lstStyle/>
          <a:p>
            <a:pPr marL="12700">
              <a:lnSpc>
                <a:spcPct val="100000"/>
              </a:lnSpc>
              <a:spcBef>
                <a:spcPts val="100"/>
              </a:spcBef>
            </a:pPr>
            <a:r>
              <a:rPr lang="en-US" sz="1400" spc="15" dirty="0">
                <a:solidFill>
                  <a:srgbClr val="005A9E"/>
                </a:solidFill>
              </a:rPr>
              <a:t>EXAMPLE OF SOLUTION FOR WASTE WATER</a:t>
            </a:r>
            <a:endParaRPr sz="1400" spc="15" dirty="0">
              <a:solidFill>
                <a:srgbClr val="005A9E"/>
              </a:solidFill>
            </a:endParaRPr>
          </a:p>
        </p:txBody>
      </p:sp>
      <p:sp>
        <p:nvSpPr>
          <p:cNvPr id="15" name="object 15"/>
          <p:cNvSpPr/>
          <p:nvPr/>
        </p:nvSpPr>
        <p:spPr>
          <a:xfrm>
            <a:off x="0" y="3145453"/>
            <a:ext cx="4779645" cy="12700"/>
          </a:xfrm>
          <a:custGeom>
            <a:avLst/>
            <a:gdLst/>
            <a:ahLst/>
            <a:cxnLst/>
            <a:rect l="l" t="t" r="r" b="b"/>
            <a:pathLst>
              <a:path w="4779645" h="12700">
                <a:moveTo>
                  <a:pt x="0" y="12699"/>
                </a:moveTo>
                <a:lnTo>
                  <a:pt x="4779084" y="12699"/>
                </a:lnTo>
                <a:lnTo>
                  <a:pt x="4779084" y="0"/>
                </a:lnTo>
                <a:lnTo>
                  <a:pt x="0" y="0"/>
                </a:lnTo>
                <a:lnTo>
                  <a:pt x="0" y="12699"/>
                </a:lnTo>
                <a:close/>
              </a:path>
            </a:pathLst>
          </a:custGeom>
          <a:solidFill>
            <a:srgbClr val="8DD7F7"/>
          </a:solidFill>
        </p:spPr>
        <p:txBody>
          <a:bodyPr wrap="square" lIns="0" tIns="0" rIns="0" bIns="0" rtlCol="0"/>
          <a:lstStyle/>
          <a:p>
            <a:endParaRPr/>
          </a:p>
        </p:txBody>
      </p:sp>
      <p:sp>
        <p:nvSpPr>
          <p:cNvPr id="16" name="object 16"/>
          <p:cNvSpPr/>
          <p:nvPr/>
        </p:nvSpPr>
        <p:spPr>
          <a:xfrm>
            <a:off x="5531311" y="3089648"/>
            <a:ext cx="229235" cy="12700"/>
          </a:xfrm>
          <a:custGeom>
            <a:avLst/>
            <a:gdLst/>
            <a:ahLst/>
            <a:cxnLst/>
            <a:rect l="l" t="t" r="r" b="b"/>
            <a:pathLst>
              <a:path w="229235" h="12700">
                <a:moveTo>
                  <a:pt x="0" y="12699"/>
                </a:moveTo>
                <a:lnTo>
                  <a:pt x="228684" y="12699"/>
                </a:lnTo>
                <a:lnTo>
                  <a:pt x="228684" y="0"/>
                </a:lnTo>
                <a:lnTo>
                  <a:pt x="0" y="0"/>
                </a:lnTo>
                <a:lnTo>
                  <a:pt x="0" y="12699"/>
                </a:lnTo>
                <a:close/>
              </a:path>
            </a:pathLst>
          </a:custGeom>
          <a:solidFill>
            <a:srgbClr val="8DD7F7"/>
          </a:solidFill>
        </p:spPr>
        <p:txBody>
          <a:bodyPr wrap="square" lIns="0" tIns="0" rIns="0" bIns="0" rtlCol="0"/>
          <a:lstStyle/>
          <a:p>
            <a:endParaRPr/>
          </a:p>
        </p:txBody>
      </p:sp>
      <p:grpSp>
        <p:nvGrpSpPr>
          <p:cNvPr id="17" name="object 17"/>
          <p:cNvGrpSpPr/>
          <p:nvPr/>
        </p:nvGrpSpPr>
        <p:grpSpPr>
          <a:xfrm>
            <a:off x="4849823" y="3008349"/>
            <a:ext cx="622935" cy="189230"/>
            <a:chOff x="4849823" y="3008349"/>
            <a:chExt cx="622935" cy="189230"/>
          </a:xfrm>
        </p:grpSpPr>
        <p:sp>
          <p:nvSpPr>
            <p:cNvPr id="18" name="object 18"/>
            <p:cNvSpPr/>
            <p:nvPr/>
          </p:nvSpPr>
          <p:spPr>
            <a:xfrm>
              <a:off x="4857786" y="3084208"/>
              <a:ext cx="349250" cy="81915"/>
            </a:xfrm>
            <a:custGeom>
              <a:avLst/>
              <a:gdLst/>
              <a:ahLst/>
              <a:cxnLst/>
              <a:rect l="l" t="t" r="r" b="b"/>
              <a:pathLst>
                <a:path w="349250" h="81914">
                  <a:moveTo>
                    <a:pt x="127633" y="0"/>
                  </a:moveTo>
                  <a:lnTo>
                    <a:pt x="75780" y="7831"/>
                  </a:lnTo>
                  <a:lnTo>
                    <a:pt x="33108" y="26627"/>
                  </a:lnTo>
                  <a:lnTo>
                    <a:pt x="0" y="54148"/>
                  </a:lnTo>
                  <a:lnTo>
                    <a:pt x="19395" y="44081"/>
                  </a:lnTo>
                  <a:lnTo>
                    <a:pt x="37084" y="33949"/>
                  </a:lnTo>
                  <a:lnTo>
                    <a:pt x="56496" y="24941"/>
                  </a:lnTo>
                  <a:lnTo>
                    <a:pt x="81064" y="18245"/>
                  </a:lnTo>
                  <a:lnTo>
                    <a:pt x="122767" y="17715"/>
                  </a:lnTo>
                  <a:lnTo>
                    <a:pt x="161163" y="28755"/>
                  </a:lnTo>
                  <a:lnTo>
                    <a:pt x="199602" y="46025"/>
                  </a:lnTo>
                  <a:lnTo>
                    <a:pt x="241439" y="64183"/>
                  </a:lnTo>
                  <a:lnTo>
                    <a:pt x="290026" y="77887"/>
                  </a:lnTo>
                  <a:lnTo>
                    <a:pt x="348716" y="81796"/>
                  </a:lnTo>
                  <a:lnTo>
                    <a:pt x="264490" y="44382"/>
                  </a:lnTo>
                  <a:lnTo>
                    <a:pt x="218180" y="22860"/>
                  </a:lnTo>
                  <a:lnTo>
                    <a:pt x="173831" y="6537"/>
                  </a:lnTo>
                  <a:lnTo>
                    <a:pt x="127633" y="0"/>
                  </a:lnTo>
                  <a:close/>
                </a:path>
              </a:pathLst>
            </a:custGeom>
            <a:solidFill>
              <a:srgbClr val="4B2E91"/>
            </a:solidFill>
          </p:spPr>
          <p:txBody>
            <a:bodyPr wrap="square" lIns="0" tIns="0" rIns="0" bIns="0" rtlCol="0"/>
            <a:lstStyle/>
            <a:p>
              <a:endParaRPr/>
            </a:p>
          </p:txBody>
        </p:sp>
        <p:sp>
          <p:nvSpPr>
            <p:cNvPr id="19" name="object 19"/>
            <p:cNvSpPr/>
            <p:nvPr/>
          </p:nvSpPr>
          <p:spPr>
            <a:xfrm>
              <a:off x="4849823" y="3033955"/>
              <a:ext cx="595630" cy="127000"/>
            </a:xfrm>
            <a:custGeom>
              <a:avLst/>
              <a:gdLst/>
              <a:ahLst/>
              <a:cxnLst/>
              <a:rect l="l" t="t" r="r" b="b"/>
              <a:pathLst>
                <a:path w="595629" h="127000">
                  <a:moveTo>
                    <a:pt x="156171" y="0"/>
                  </a:moveTo>
                  <a:lnTo>
                    <a:pt x="106507" y="9897"/>
                  </a:lnTo>
                  <a:lnTo>
                    <a:pt x="55611" y="33667"/>
                  </a:lnTo>
                  <a:lnTo>
                    <a:pt x="15952" y="64200"/>
                  </a:lnTo>
                  <a:lnTo>
                    <a:pt x="0" y="94386"/>
                  </a:lnTo>
                  <a:lnTo>
                    <a:pt x="27887" y="68298"/>
                  </a:lnTo>
                  <a:lnTo>
                    <a:pt x="66848" y="49933"/>
                  </a:lnTo>
                  <a:lnTo>
                    <a:pt x="108783" y="39440"/>
                  </a:lnTo>
                  <a:lnTo>
                    <a:pt x="145592" y="36969"/>
                  </a:lnTo>
                  <a:lnTo>
                    <a:pt x="186587" y="43272"/>
                  </a:lnTo>
                  <a:lnTo>
                    <a:pt x="227865" y="56248"/>
                  </a:lnTo>
                  <a:lnTo>
                    <a:pt x="270101" y="73206"/>
                  </a:lnTo>
                  <a:lnTo>
                    <a:pt x="313968" y="91453"/>
                  </a:lnTo>
                  <a:lnTo>
                    <a:pt x="360142" y="108296"/>
                  </a:lnTo>
                  <a:lnTo>
                    <a:pt x="409295" y="121042"/>
                  </a:lnTo>
                  <a:lnTo>
                    <a:pt x="462102" y="127000"/>
                  </a:lnTo>
                  <a:lnTo>
                    <a:pt x="497929" y="124099"/>
                  </a:lnTo>
                  <a:lnTo>
                    <a:pt x="539084" y="112561"/>
                  </a:lnTo>
                  <a:lnTo>
                    <a:pt x="575118" y="90843"/>
                  </a:lnTo>
                  <a:lnTo>
                    <a:pt x="595579" y="57404"/>
                  </a:lnTo>
                  <a:lnTo>
                    <a:pt x="589508" y="59423"/>
                  </a:lnTo>
                  <a:lnTo>
                    <a:pt x="583171" y="64173"/>
                  </a:lnTo>
                  <a:lnTo>
                    <a:pt x="576287" y="67602"/>
                  </a:lnTo>
                  <a:lnTo>
                    <a:pt x="531517" y="84225"/>
                  </a:lnTo>
                  <a:lnTo>
                    <a:pt x="488844" y="89720"/>
                  </a:lnTo>
                  <a:lnTo>
                    <a:pt x="447714" y="86311"/>
                  </a:lnTo>
                  <a:lnTo>
                    <a:pt x="407567" y="76223"/>
                  </a:lnTo>
                  <a:lnTo>
                    <a:pt x="367849" y="61680"/>
                  </a:lnTo>
                  <a:lnTo>
                    <a:pt x="328000" y="44907"/>
                  </a:lnTo>
                  <a:lnTo>
                    <a:pt x="287466" y="28128"/>
                  </a:lnTo>
                  <a:lnTo>
                    <a:pt x="245687" y="13567"/>
                  </a:lnTo>
                  <a:lnTo>
                    <a:pt x="202108" y="3450"/>
                  </a:lnTo>
                  <a:lnTo>
                    <a:pt x="156171" y="0"/>
                  </a:lnTo>
                  <a:close/>
                </a:path>
              </a:pathLst>
            </a:custGeom>
            <a:solidFill>
              <a:srgbClr val="2E4EA1"/>
            </a:solidFill>
          </p:spPr>
          <p:txBody>
            <a:bodyPr wrap="square" lIns="0" tIns="0" rIns="0" bIns="0" rtlCol="0"/>
            <a:lstStyle/>
            <a:p>
              <a:endParaRPr/>
            </a:p>
          </p:txBody>
        </p:sp>
        <p:sp>
          <p:nvSpPr>
            <p:cNvPr id="20" name="object 20"/>
            <p:cNvSpPr/>
            <p:nvPr/>
          </p:nvSpPr>
          <p:spPr>
            <a:xfrm>
              <a:off x="5179570" y="3009715"/>
              <a:ext cx="293370" cy="97790"/>
            </a:xfrm>
            <a:custGeom>
              <a:avLst/>
              <a:gdLst/>
              <a:ahLst/>
              <a:cxnLst/>
              <a:rect l="l" t="t" r="r" b="b"/>
              <a:pathLst>
                <a:path w="293370" h="97789">
                  <a:moveTo>
                    <a:pt x="293141" y="0"/>
                  </a:moveTo>
                  <a:lnTo>
                    <a:pt x="269338" y="28140"/>
                  </a:lnTo>
                  <a:lnTo>
                    <a:pt x="232465" y="50317"/>
                  </a:lnTo>
                  <a:lnTo>
                    <a:pt x="186351" y="65208"/>
                  </a:lnTo>
                  <a:lnTo>
                    <a:pt x="134823" y="71488"/>
                  </a:lnTo>
                  <a:lnTo>
                    <a:pt x="83972" y="69398"/>
                  </a:lnTo>
                  <a:lnTo>
                    <a:pt x="40936" y="62806"/>
                  </a:lnTo>
                  <a:lnTo>
                    <a:pt x="11138" y="55830"/>
                  </a:lnTo>
                  <a:lnTo>
                    <a:pt x="0" y="52590"/>
                  </a:lnTo>
                  <a:lnTo>
                    <a:pt x="58567" y="81602"/>
                  </a:lnTo>
                  <a:lnTo>
                    <a:pt x="96346" y="95329"/>
                  </a:lnTo>
                  <a:lnTo>
                    <a:pt x="129771" y="97421"/>
                  </a:lnTo>
                  <a:lnTo>
                    <a:pt x="175272" y="91528"/>
                  </a:lnTo>
                  <a:lnTo>
                    <a:pt x="225331" y="77715"/>
                  </a:lnTo>
                  <a:lnTo>
                    <a:pt x="261577" y="55722"/>
                  </a:lnTo>
                  <a:lnTo>
                    <a:pt x="284138" y="28751"/>
                  </a:lnTo>
                  <a:lnTo>
                    <a:pt x="293141" y="0"/>
                  </a:lnTo>
                  <a:close/>
                </a:path>
              </a:pathLst>
            </a:custGeom>
            <a:solidFill>
              <a:srgbClr val="90D7F7"/>
            </a:solidFill>
          </p:spPr>
          <p:txBody>
            <a:bodyPr wrap="square" lIns="0" tIns="0" rIns="0" bIns="0" rtlCol="0"/>
            <a:lstStyle/>
            <a:p>
              <a:endParaRPr/>
            </a:p>
          </p:txBody>
        </p:sp>
        <p:pic>
          <p:nvPicPr>
            <p:cNvPr id="21" name="object 21"/>
            <p:cNvPicPr/>
            <p:nvPr/>
          </p:nvPicPr>
          <p:blipFill>
            <a:blip r:embed="rId2" cstate="print"/>
            <a:stretch>
              <a:fillRect/>
            </a:stretch>
          </p:blipFill>
          <p:spPr>
            <a:xfrm>
              <a:off x="5057156" y="3008349"/>
              <a:ext cx="196088" cy="188899"/>
            </a:xfrm>
            <a:prstGeom prst="rect">
              <a:avLst/>
            </a:prstGeom>
          </p:spPr>
        </p:pic>
      </p:grpSp>
      <p:sp>
        <p:nvSpPr>
          <p:cNvPr id="29" name="object 29"/>
          <p:cNvSpPr txBox="1"/>
          <p:nvPr/>
        </p:nvSpPr>
        <p:spPr>
          <a:xfrm>
            <a:off x="5049034" y="3008754"/>
            <a:ext cx="209550" cy="173990"/>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900" spc="-25" dirty="0">
                <a:latin typeface="Verdana"/>
                <a:cs typeface="Verdana"/>
              </a:rPr>
              <a:t>17</a:t>
            </a:fld>
            <a:endParaRPr sz="900">
              <a:latin typeface="Verdana"/>
              <a:cs typeface="Verdana"/>
            </a:endParaRPr>
          </a:p>
        </p:txBody>
      </p:sp>
      <p:grpSp>
        <p:nvGrpSpPr>
          <p:cNvPr id="30" name="Группа 29"/>
          <p:cNvGrpSpPr/>
          <p:nvPr/>
        </p:nvGrpSpPr>
        <p:grpSpPr>
          <a:xfrm>
            <a:off x="5326031" y="98425"/>
            <a:ext cx="290019" cy="297432"/>
            <a:chOff x="-206276" y="365476"/>
            <a:chExt cx="748787" cy="785586"/>
          </a:xfrm>
        </p:grpSpPr>
        <p:sp>
          <p:nvSpPr>
            <p:cNvPr id="31" name="Овал 30"/>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2" name="Группа 31"/>
            <p:cNvGrpSpPr/>
            <p:nvPr/>
          </p:nvGrpSpPr>
          <p:grpSpPr>
            <a:xfrm>
              <a:off x="-133068" y="598587"/>
              <a:ext cx="602368" cy="360974"/>
              <a:chOff x="398776" y="622579"/>
              <a:chExt cx="1444625" cy="766331"/>
            </a:xfrm>
          </p:grpSpPr>
          <p:grpSp>
            <p:nvGrpSpPr>
              <p:cNvPr id="33" name="object 3"/>
              <p:cNvGrpSpPr/>
              <p:nvPr/>
            </p:nvGrpSpPr>
            <p:grpSpPr>
              <a:xfrm>
                <a:off x="398776" y="870751"/>
                <a:ext cx="1444625" cy="518159"/>
                <a:chOff x="398776" y="870751"/>
                <a:chExt cx="1444625" cy="518159"/>
              </a:xfrm>
            </p:grpSpPr>
            <p:sp>
              <p:nvSpPr>
                <p:cNvPr id="35"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6"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7"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8"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34"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39" name="Прямоугольник 38"/>
          <p:cNvSpPr/>
          <p:nvPr/>
        </p:nvSpPr>
        <p:spPr>
          <a:xfrm>
            <a:off x="825500" y="366623"/>
            <a:ext cx="5436801" cy="327730"/>
          </a:xfrm>
          <a:prstGeom prst="rect">
            <a:avLst/>
          </a:prstGeom>
        </p:spPr>
        <p:txBody>
          <a:bodyPr wrap="square">
            <a:spAutoFit/>
          </a:bodyPr>
          <a:lstStyle/>
          <a:p>
            <a:pPr marL="12700" marR="5080">
              <a:lnSpc>
                <a:spcPts val="1000"/>
              </a:lnSpc>
              <a:spcBef>
                <a:spcPts val="200"/>
              </a:spcBef>
            </a:pPr>
            <a:r>
              <a:rPr lang="en-US" sz="1200" b="1" spc="-100" dirty="0">
                <a:solidFill>
                  <a:srgbClr val="005A9E"/>
                </a:solidFill>
                <a:latin typeface="Trebuchet MS"/>
                <a:cs typeface="Trebuchet MS"/>
              </a:rPr>
              <a:t>A UNIQUE TECHNOLOGY of rotary ultrasonic </a:t>
            </a:r>
            <a:r>
              <a:rPr lang="en-US" sz="1200" b="1" spc="-100" dirty="0" err="1">
                <a:solidFill>
                  <a:srgbClr val="005A9E"/>
                </a:solidFill>
                <a:latin typeface="Trebuchet MS"/>
                <a:cs typeface="Trebuchet MS"/>
              </a:rPr>
              <a:t>cavitators</a:t>
            </a:r>
            <a:r>
              <a:rPr lang="en-US" sz="1200" b="1" spc="-100" dirty="0">
                <a:solidFill>
                  <a:srgbClr val="005A9E"/>
                </a:solidFill>
                <a:latin typeface="Trebuchet MS"/>
                <a:cs typeface="Trebuchet MS"/>
              </a:rPr>
              <a:t> with focusing mirror</a:t>
            </a:r>
          </a:p>
        </p:txBody>
      </p:sp>
      <p:grpSp>
        <p:nvGrpSpPr>
          <p:cNvPr id="44" name="Группа 43"/>
          <p:cNvGrpSpPr/>
          <p:nvPr/>
        </p:nvGrpSpPr>
        <p:grpSpPr>
          <a:xfrm>
            <a:off x="117877" y="1203531"/>
            <a:ext cx="3470504" cy="1933369"/>
            <a:chOff x="117877" y="1222581"/>
            <a:chExt cx="3470504" cy="1933369"/>
          </a:xfrm>
        </p:grpSpPr>
        <p:pic>
          <p:nvPicPr>
            <p:cNvPr id="3" name="object 3"/>
            <p:cNvPicPr/>
            <p:nvPr/>
          </p:nvPicPr>
          <p:blipFill rotWithShape="1">
            <a:blip r:embed="rId3" cstate="print"/>
            <a:srcRect t="14380" r="17032" b="22878"/>
            <a:stretch/>
          </p:blipFill>
          <p:spPr>
            <a:xfrm>
              <a:off x="117877" y="1619249"/>
              <a:ext cx="1679173" cy="1536701"/>
            </a:xfrm>
            <a:prstGeom prst="rect">
              <a:avLst/>
            </a:prstGeom>
          </p:spPr>
        </p:pic>
        <p:sp>
          <p:nvSpPr>
            <p:cNvPr id="42" name="Выноска 2 (с границей) 41"/>
            <p:cNvSpPr/>
            <p:nvPr/>
          </p:nvSpPr>
          <p:spPr>
            <a:xfrm>
              <a:off x="1732212" y="1274761"/>
              <a:ext cx="551503" cy="937064"/>
            </a:xfrm>
            <a:prstGeom prst="accentCallout2">
              <a:avLst>
                <a:gd name="adj1" fmla="val 18750"/>
                <a:gd name="adj2" fmla="val -8333"/>
                <a:gd name="adj3" fmla="val 18750"/>
                <a:gd name="adj4" fmla="val -16667"/>
                <a:gd name="adj5" fmla="val 110957"/>
                <a:gd name="adj6" fmla="val -10308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2" name="object 22"/>
            <p:cNvGrpSpPr/>
            <p:nvPr/>
          </p:nvGrpSpPr>
          <p:grpSpPr>
            <a:xfrm>
              <a:off x="849284" y="1222581"/>
              <a:ext cx="2739097" cy="1811374"/>
              <a:chOff x="1162490" y="827716"/>
              <a:chExt cx="2739097" cy="1811374"/>
            </a:xfrm>
          </p:grpSpPr>
          <p:pic>
            <p:nvPicPr>
              <p:cNvPr id="26" name="object 26"/>
              <p:cNvPicPr/>
              <p:nvPr/>
            </p:nvPicPr>
            <p:blipFill>
              <a:blip r:embed="rId4" cstate="print"/>
              <a:stretch>
                <a:fillRect/>
              </a:stretch>
            </p:blipFill>
            <p:spPr>
              <a:xfrm>
                <a:off x="2018793" y="827716"/>
                <a:ext cx="1882794" cy="1811374"/>
              </a:xfrm>
              <a:prstGeom prst="rect">
                <a:avLst/>
              </a:prstGeom>
            </p:spPr>
          </p:pic>
          <p:sp>
            <p:nvSpPr>
              <p:cNvPr id="24" name="object 24"/>
              <p:cNvSpPr/>
              <p:nvPr/>
            </p:nvSpPr>
            <p:spPr>
              <a:xfrm>
                <a:off x="1162490" y="1850994"/>
                <a:ext cx="26670" cy="26670"/>
              </a:xfrm>
              <a:custGeom>
                <a:avLst/>
                <a:gdLst/>
                <a:ahLst/>
                <a:cxnLst/>
                <a:rect l="l" t="t" r="r" b="b"/>
                <a:pathLst>
                  <a:path w="26669" h="26669">
                    <a:moveTo>
                      <a:pt x="13334" y="26669"/>
                    </a:moveTo>
                    <a:lnTo>
                      <a:pt x="5968" y="26669"/>
                    </a:lnTo>
                    <a:lnTo>
                      <a:pt x="0" y="20700"/>
                    </a:lnTo>
                    <a:lnTo>
                      <a:pt x="0" y="13334"/>
                    </a:lnTo>
                    <a:lnTo>
                      <a:pt x="0" y="5968"/>
                    </a:lnTo>
                    <a:lnTo>
                      <a:pt x="5968" y="0"/>
                    </a:lnTo>
                    <a:lnTo>
                      <a:pt x="13334" y="0"/>
                    </a:lnTo>
                    <a:lnTo>
                      <a:pt x="20700" y="0"/>
                    </a:lnTo>
                    <a:lnTo>
                      <a:pt x="26669" y="5968"/>
                    </a:lnTo>
                    <a:lnTo>
                      <a:pt x="26669" y="13334"/>
                    </a:lnTo>
                    <a:lnTo>
                      <a:pt x="26669" y="20700"/>
                    </a:lnTo>
                    <a:lnTo>
                      <a:pt x="20700" y="26669"/>
                    </a:lnTo>
                    <a:lnTo>
                      <a:pt x="13334" y="26669"/>
                    </a:lnTo>
                    <a:close/>
                  </a:path>
                </a:pathLst>
              </a:custGeom>
              <a:ln w="6667">
                <a:solidFill>
                  <a:srgbClr val="C8CACC"/>
                </a:solidFill>
              </a:ln>
            </p:spPr>
            <p:txBody>
              <a:bodyPr wrap="square" lIns="0" tIns="0" rIns="0" bIns="0" rtlCol="0"/>
              <a:lstStyle/>
              <a:p>
                <a:endParaRPr/>
              </a:p>
            </p:txBody>
          </p:sp>
          <p:sp>
            <p:nvSpPr>
              <p:cNvPr id="25" name="object 25"/>
              <p:cNvSpPr/>
              <p:nvPr/>
            </p:nvSpPr>
            <p:spPr>
              <a:xfrm>
                <a:off x="1874130" y="1816960"/>
                <a:ext cx="26670" cy="26670"/>
              </a:xfrm>
              <a:custGeom>
                <a:avLst/>
                <a:gdLst/>
                <a:ahLst/>
                <a:cxnLst/>
                <a:rect l="l" t="t" r="r" b="b"/>
                <a:pathLst>
                  <a:path w="26669" h="26669">
                    <a:moveTo>
                      <a:pt x="20701" y="0"/>
                    </a:moveTo>
                    <a:lnTo>
                      <a:pt x="5969" y="0"/>
                    </a:lnTo>
                    <a:lnTo>
                      <a:pt x="0" y="5968"/>
                    </a:lnTo>
                    <a:lnTo>
                      <a:pt x="0" y="20700"/>
                    </a:lnTo>
                    <a:lnTo>
                      <a:pt x="5969" y="26669"/>
                    </a:lnTo>
                    <a:lnTo>
                      <a:pt x="13335" y="26669"/>
                    </a:lnTo>
                    <a:lnTo>
                      <a:pt x="20701" y="26669"/>
                    </a:lnTo>
                    <a:lnTo>
                      <a:pt x="26670" y="20700"/>
                    </a:lnTo>
                    <a:lnTo>
                      <a:pt x="26670" y="5968"/>
                    </a:lnTo>
                    <a:lnTo>
                      <a:pt x="20701" y="0"/>
                    </a:lnTo>
                    <a:close/>
                  </a:path>
                </a:pathLst>
              </a:custGeom>
              <a:solidFill>
                <a:srgbClr val="C8CACC"/>
              </a:solidFill>
            </p:spPr>
            <p:txBody>
              <a:bodyPr wrap="square" lIns="0" tIns="0" rIns="0" bIns="0" rtlCol="0"/>
              <a:lstStyle/>
              <a:p>
                <a:endParaRPr/>
              </a:p>
            </p:txBody>
          </p:sp>
        </p:grpSp>
      </p:grpSp>
    </p:spTree>
    <p:extLst>
      <p:ext uri="{BB962C8B-B14F-4D97-AF65-F5344CB8AC3E}">
        <p14:creationId xmlns:p14="http://schemas.microsoft.com/office/powerpoint/2010/main" val="886891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9501" y="105381"/>
            <a:ext cx="5329262" cy="197490"/>
          </a:xfrm>
          <a:prstGeom prst="rect">
            <a:avLst/>
          </a:prstGeom>
        </p:spPr>
        <p:txBody>
          <a:bodyPr vert="horz" wrap="square" lIns="0" tIns="12700" rIns="0" bIns="0" rtlCol="0">
            <a:spAutoFit/>
          </a:bodyPr>
          <a:lstStyle/>
          <a:p>
            <a:pPr marL="12700" marR="5080">
              <a:lnSpc>
                <a:spcPct val="100000"/>
              </a:lnSpc>
              <a:spcBef>
                <a:spcPts val="100"/>
              </a:spcBef>
            </a:pPr>
            <a:r>
              <a:rPr lang="en-US" sz="1200" dirty="0">
                <a:solidFill>
                  <a:schemeClr val="tx2"/>
                </a:solidFill>
              </a:rPr>
              <a:t>A LOCATION DIAGRAM FOR WASTE </a:t>
            </a:r>
            <a:r>
              <a:rPr lang="en-US" sz="1200" dirty="0" smtClean="0">
                <a:solidFill>
                  <a:schemeClr val="tx2"/>
                </a:solidFill>
              </a:rPr>
              <a:t>WATER USLF EQUIPMENT</a:t>
            </a:r>
            <a:endParaRPr sz="1200" dirty="0">
              <a:solidFill>
                <a:schemeClr val="tx2"/>
              </a:solidFill>
            </a:endParaRPr>
          </a:p>
        </p:txBody>
      </p:sp>
      <p:sp>
        <p:nvSpPr>
          <p:cNvPr id="4" name="object 4"/>
          <p:cNvSpPr txBox="1"/>
          <p:nvPr/>
        </p:nvSpPr>
        <p:spPr>
          <a:xfrm>
            <a:off x="5059321" y="3008754"/>
            <a:ext cx="191770" cy="173990"/>
          </a:xfrm>
          <a:prstGeom prst="rect">
            <a:avLst/>
          </a:prstGeom>
        </p:spPr>
        <p:txBody>
          <a:bodyPr vert="horz" wrap="square" lIns="0" tIns="16510" rIns="0" bIns="0" rtlCol="0">
            <a:spAutoFit/>
          </a:bodyPr>
          <a:lstStyle/>
          <a:p>
            <a:pPr marL="41275">
              <a:lnSpc>
                <a:spcPct val="100000"/>
              </a:lnSpc>
              <a:spcBef>
                <a:spcPts val="130"/>
              </a:spcBef>
            </a:pPr>
            <a:fld id="{81D60167-4931-47E6-BA6A-407CBD079E47}" type="slidenum">
              <a:rPr sz="900" spc="-145" dirty="0">
                <a:latin typeface="Verdana"/>
                <a:cs typeface="Verdana"/>
              </a:rPr>
              <a:t>18</a:t>
            </a:fld>
            <a:endParaRPr sz="900">
              <a:latin typeface="Verdana"/>
              <a:cs typeface="Verdana"/>
            </a:endParaRPr>
          </a:p>
        </p:txBody>
      </p:sp>
      <p:sp>
        <p:nvSpPr>
          <p:cNvPr id="3" name="object 3"/>
          <p:cNvSpPr txBox="1"/>
          <p:nvPr/>
        </p:nvSpPr>
        <p:spPr>
          <a:xfrm>
            <a:off x="6007100" y="776641"/>
            <a:ext cx="3122329" cy="401392"/>
          </a:xfrm>
          <a:prstGeom prst="rect">
            <a:avLst/>
          </a:prstGeom>
          <a:ln>
            <a:solidFill>
              <a:srgbClr val="005A9E"/>
            </a:solidFill>
          </a:ln>
        </p:spPr>
        <p:txBody>
          <a:bodyPr vert="horz" wrap="square" lIns="0" tIns="16510" rIns="0" bIns="0" rtlCol="0">
            <a:spAutoFit/>
          </a:bodyPr>
          <a:lstStyle/>
          <a:p>
            <a:pPr marR="5080" algn="r">
              <a:lnSpc>
                <a:spcPts val="1505"/>
              </a:lnSpc>
              <a:spcBef>
                <a:spcPts val="130"/>
              </a:spcBef>
            </a:pPr>
            <a:r>
              <a:rPr lang="en-US" sz="1100" b="1" dirty="0">
                <a:solidFill>
                  <a:schemeClr val="tx2"/>
                </a:solidFill>
                <a:latin typeface="Arial"/>
                <a:ea typeface="+mj-ea"/>
                <a:cs typeface="Arial"/>
              </a:rPr>
              <a:t>The technology allows to avoid using chlorination of waste water </a:t>
            </a:r>
            <a:r>
              <a:rPr lang="en-US" sz="1100" b="1" dirty="0" smtClean="0">
                <a:solidFill>
                  <a:schemeClr val="tx2"/>
                </a:solidFill>
                <a:latin typeface="Arial"/>
                <a:ea typeface="+mj-ea"/>
                <a:cs typeface="Arial"/>
              </a:rPr>
              <a:t>COMPLETELY</a:t>
            </a:r>
            <a:endParaRPr lang="en-US" sz="1100" b="1" dirty="0">
              <a:solidFill>
                <a:schemeClr val="tx2"/>
              </a:solidFill>
              <a:latin typeface="Arial"/>
              <a:ea typeface="+mj-ea"/>
              <a:cs typeface="Arial"/>
            </a:endParaRPr>
          </a:p>
        </p:txBody>
      </p:sp>
      <p:grpSp>
        <p:nvGrpSpPr>
          <p:cNvPr id="5" name="Группа 4"/>
          <p:cNvGrpSpPr/>
          <p:nvPr/>
        </p:nvGrpSpPr>
        <p:grpSpPr>
          <a:xfrm>
            <a:off x="5357364" y="98425"/>
            <a:ext cx="290019" cy="297432"/>
            <a:chOff x="-206276" y="365476"/>
            <a:chExt cx="748787" cy="785586"/>
          </a:xfrm>
        </p:grpSpPr>
        <p:sp>
          <p:nvSpPr>
            <p:cNvPr id="6" name="Овал 5"/>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7" name="Группа 6"/>
            <p:cNvGrpSpPr/>
            <p:nvPr/>
          </p:nvGrpSpPr>
          <p:grpSpPr>
            <a:xfrm>
              <a:off x="-133068" y="598587"/>
              <a:ext cx="602368" cy="360974"/>
              <a:chOff x="398776" y="622579"/>
              <a:chExt cx="1444625" cy="766331"/>
            </a:xfrm>
          </p:grpSpPr>
          <p:grpSp>
            <p:nvGrpSpPr>
              <p:cNvPr id="8" name="object 3"/>
              <p:cNvGrpSpPr/>
              <p:nvPr/>
            </p:nvGrpSpPr>
            <p:grpSpPr>
              <a:xfrm>
                <a:off x="398776" y="870751"/>
                <a:ext cx="1444625" cy="518159"/>
                <a:chOff x="398776" y="870751"/>
                <a:chExt cx="1444625" cy="518159"/>
              </a:xfrm>
            </p:grpSpPr>
            <p:sp>
              <p:nvSpPr>
                <p:cNvPr id="10"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1"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2"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3"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9"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14" name="TextBox 13"/>
          <p:cNvSpPr txBox="1"/>
          <p:nvPr/>
        </p:nvSpPr>
        <p:spPr>
          <a:xfrm rot="20665497">
            <a:off x="3812429" y="2393611"/>
            <a:ext cx="663850" cy="203488"/>
          </a:xfrm>
          <a:prstGeom prst="rect">
            <a:avLst/>
          </a:prstGeom>
          <a:solidFill>
            <a:srgbClr val="1196D9"/>
          </a:solidFill>
        </p:spPr>
        <p:txBody>
          <a:bodyPr wrap="square" rtlCol="0">
            <a:spAutoFit/>
          </a:bodyPr>
          <a:lstStyle/>
          <a:p>
            <a:pPr algn="ctr"/>
            <a:r>
              <a:rPr lang="en-US" sz="1000" dirty="0" smtClean="0">
                <a:solidFill>
                  <a:schemeClr val="bg1"/>
                </a:solidFill>
              </a:rPr>
              <a:t>River</a:t>
            </a:r>
            <a:r>
              <a:rPr lang="en-US" sz="1000" dirty="0" smtClean="0"/>
              <a:t> </a:t>
            </a:r>
            <a:endParaRPr lang="ru-RU" sz="1000" dirty="0"/>
          </a:p>
        </p:txBody>
      </p:sp>
      <p:sp>
        <p:nvSpPr>
          <p:cNvPr id="15" name="TextBox 14"/>
          <p:cNvSpPr txBox="1"/>
          <p:nvPr/>
        </p:nvSpPr>
        <p:spPr>
          <a:xfrm>
            <a:off x="2936517" y="2699921"/>
            <a:ext cx="921742" cy="338554"/>
          </a:xfrm>
          <a:prstGeom prst="rect">
            <a:avLst/>
          </a:prstGeom>
          <a:solidFill>
            <a:srgbClr val="0E7EB6"/>
          </a:solidFill>
        </p:spPr>
        <p:txBody>
          <a:bodyPr wrap="square" rtlCol="0">
            <a:spAutoFit/>
          </a:bodyPr>
          <a:lstStyle/>
          <a:p>
            <a:pPr algn="ctr"/>
            <a:r>
              <a:rPr lang="en-US" sz="800" dirty="0" smtClean="0">
                <a:solidFill>
                  <a:schemeClr val="bg1"/>
                </a:solidFill>
              </a:rPr>
              <a:t>Waste water discharge</a:t>
            </a:r>
            <a:endParaRPr lang="ru-RU" sz="800" dirty="0"/>
          </a:p>
        </p:txBody>
      </p:sp>
      <p:sp>
        <p:nvSpPr>
          <p:cNvPr id="16" name="Прямоугольник 15"/>
          <p:cNvSpPr/>
          <p:nvPr/>
        </p:nvSpPr>
        <p:spPr>
          <a:xfrm>
            <a:off x="3526621" y="1217930"/>
            <a:ext cx="2001689" cy="553998"/>
          </a:xfrm>
          <a:prstGeom prst="rect">
            <a:avLst/>
          </a:prstGeom>
          <a:solidFill>
            <a:schemeClr val="accent4">
              <a:lumMod val="40000"/>
              <a:lumOff val="60000"/>
            </a:schemeClr>
          </a:solidFill>
        </p:spPr>
        <p:txBody>
          <a:bodyPr wrap="square">
            <a:spAutoFit/>
          </a:bodyPr>
          <a:lstStyle/>
          <a:p>
            <a:r>
              <a:rPr lang="en-US" sz="1000" dirty="0"/>
              <a:t>A</a:t>
            </a:r>
            <a:r>
              <a:rPr lang="en-US" sz="1000" dirty="0" smtClean="0"/>
              <a:t> complex of high-capacity</a:t>
            </a:r>
          </a:p>
          <a:p>
            <a:r>
              <a:rPr lang="en-US" sz="1000" dirty="0" smtClean="0"/>
              <a:t> disinfecting</a:t>
            </a:r>
            <a:r>
              <a:rPr lang="ru-RU" sz="1000" dirty="0" smtClean="0"/>
              <a:t> </a:t>
            </a:r>
            <a:r>
              <a:rPr lang="en-US" sz="1000" dirty="0" smtClean="0"/>
              <a:t>equipment</a:t>
            </a:r>
          </a:p>
          <a:p>
            <a:r>
              <a:rPr lang="en-US" sz="1000" dirty="0" smtClean="0"/>
              <a:t> 1500-5000 m</a:t>
            </a:r>
            <a:r>
              <a:rPr lang="en-US" sz="1000" baseline="30000" dirty="0" smtClean="0"/>
              <a:t>3</a:t>
            </a:r>
            <a:r>
              <a:rPr lang="en-US" sz="1000" dirty="0" smtClean="0"/>
              <a:t>/h</a:t>
            </a:r>
            <a:endParaRPr lang="ru-RU" sz="1000" dirty="0"/>
          </a:p>
        </p:txBody>
      </p:sp>
      <p:sp>
        <p:nvSpPr>
          <p:cNvPr id="17" name="Прямоугольник 16"/>
          <p:cNvSpPr/>
          <p:nvPr/>
        </p:nvSpPr>
        <p:spPr>
          <a:xfrm>
            <a:off x="1130300" y="1206508"/>
            <a:ext cx="1471878" cy="261610"/>
          </a:xfrm>
          <a:prstGeom prst="rect">
            <a:avLst/>
          </a:prstGeom>
          <a:solidFill>
            <a:srgbClr val="003399"/>
          </a:solidFill>
        </p:spPr>
        <p:txBody>
          <a:bodyPr wrap="none">
            <a:spAutoFit/>
          </a:bodyPr>
          <a:lstStyle/>
          <a:p>
            <a:r>
              <a:rPr lang="en-GB" sz="1100" dirty="0" smtClean="0">
                <a:solidFill>
                  <a:schemeClr val="bg1"/>
                </a:solidFill>
              </a:rPr>
              <a:t>Consumers/</a:t>
            </a:r>
            <a:r>
              <a:rPr lang="en-US" sz="1100" dirty="0" smtClean="0">
                <a:solidFill>
                  <a:schemeClr val="bg1"/>
                </a:solidFill>
              </a:rPr>
              <a:t>customers</a:t>
            </a:r>
            <a:endParaRPr lang="ru-RU" sz="1100" dirty="0">
              <a:solidFill>
                <a:schemeClr val="bg1"/>
              </a:solidFill>
            </a:endParaRPr>
          </a:p>
        </p:txBody>
      </p:sp>
      <p:sp>
        <p:nvSpPr>
          <p:cNvPr id="18" name="Прямоугольник 17"/>
          <p:cNvSpPr/>
          <p:nvPr/>
        </p:nvSpPr>
        <p:spPr>
          <a:xfrm>
            <a:off x="749300" y="1648817"/>
            <a:ext cx="912429" cy="246221"/>
          </a:xfrm>
          <a:prstGeom prst="rect">
            <a:avLst/>
          </a:prstGeom>
          <a:solidFill>
            <a:schemeClr val="bg1">
              <a:lumMod val="85000"/>
            </a:schemeClr>
          </a:solidFill>
        </p:spPr>
        <p:txBody>
          <a:bodyPr wrap="none">
            <a:spAutoFit/>
          </a:bodyPr>
          <a:lstStyle/>
          <a:p>
            <a:r>
              <a:rPr lang="en-GB" sz="1000" dirty="0" smtClean="0"/>
              <a:t>City sewerage</a:t>
            </a:r>
            <a:endParaRPr lang="ru-RU" sz="1000" dirty="0"/>
          </a:p>
        </p:txBody>
      </p:sp>
      <p:sp>
        <p:nvSpPr>
          <p:cNvPr id="19" name="Прямоугольник 18"/>
          <p:cNvSpPr/>
          <p:nvPr/>
        </p:nvSpPr>
        <p:spPr>
          <a:xfrm>
            <a:off x="1721551" y="1643737"/>
            <a:ext cx="912429" cy="246221"/>
          </a:xfrm>
          <a:prstGeom prst="rect">
            <a:avLst/>
          </a:prstGeom>
          <a:solidFill>
            <a:schemeClr val="bg1">
              <a:lumMod val="85000"/>
            </a:schemeClr>
          </a:solidFill>
        </p:spPr>
        <p:txBody>
          <a:bodyPr wrap="none">
            <a:spAutoFit/>
          </a:bodyPr>
          <a:lstStyle/>
          <a:p>
            <a:r>
              <a:rPr lang="en-GB" sz="1000" dirty="0" smtClean="0"/>
              <a:t>City sewerage</a:t>
            </a:r>
            <a:endParaRPr lang="ru-RU" sz="1000" dirty="0"/>
          </a:p>
        </p:txBody>
      </p:sp>
      <p:sp>
        <p:nvSpPr>
          <p:cNvPr id="20" name="Прямоугольник 19"/>
          <p:cNvSpPr/>
          <p:nvPr/>
        </p:nvSpPr>
        <p:spPr>
          <a:xfrm>
            <a:off x="1298049" y="2174756"/>
            <a:ext cx="682296" cy="369332"/>
          </a:xfrm>
          <a:prstGeom prst="rect">
            <a:avLst/>
          </a:prstGeom>
          <a:solidFill>
            <a:srgbClr val="54C1F2"/>
          </a:solidFill>
        </p:spPr>
        <p:txBody>
          <a:bodyPr wrap="none">
            <a:spAutoFit/>
          </a:bodyPr>
          <a:lstStyle/>
          <a:p>
            <a:pPr algn="r"/>
            <a:r>
              <a:rPr lang="en-GB" sz="900" dirty="0" smtClean="0"/>
              <a:t>Purification </a:t>
            </a:r>
            <a:endParaRPr lang="ru-RU" sz="900" dirty="0" smtClean="0"/>
          </a:p>
          <a:p>
            <a:pPr algn="r"/>
            <a:r>
              <a:rPr lang="en-GB" sz="900" dirty="0" smtClean="0"/>
              <a:t>system</a:t>
            </a:r>
            <a:endParaRPr lang="ru-RU" sz="900" dirty="0"/>
          </a:p>
        </p:txBody>
      </p:sp>
      <p:sp>
        <p:nvSpPr>
          <p:cNvPr id="22" name="Прямоугольник 21"/>
          <p:cNvSpPr/>
          <p:nvPr/>
        </p:nvSpPr>
        <p:spPr>
          <a:xfrm>
            <a:off x="2132010" y="2267254"/>
            <a:ext cx="910827" cy="338554"/>
          </a:xfrm>
          <a:prstGeom prst="rect">
            <a:avLst/>
          </a:prstGeom>
          <a:solidFill>
            <a:schemeClr val="accent4">
              <a:lumMod val="75000"/>
            </a:schemeClr>
          </a:solidFill>
        </p:spPr>
        <p:txBody>
          <a:bodyPr wrap="none">
            <a:spAutoFit/>
          </a:bodyPr>
          <a:lstStyle/>
          <a:p>
            <a:pPr algn="ctr"/>
            <a:r>
              <a:rPr lang="en-GB" sz="800" dirty="0" smtClean="0">
                <a:solidFill>
                  <a:srgbClr val="F8F8F8"/>
                </a:solidFill>
              </a:rPr>
              <a:t>Decontamination</a:t>
            </a:r>
            <a:endParaRPr lang="ru-RU" sz="800" dirty="0" smtClean="0">
              <a:solidFill>
                <a:srgbClr val="F8F8F8"/>
              </a:solidFill>
            </a:endParaRPr>
          </a:p>
          <a:p>
            <a:pPr algn="ctr"/>
            <a:r>
              <a:rPr lang="en-GB" sz="800" dirty="0" smtClean="0">
                <a:solidFill>
                  <a:srgbClr val="F8F8F8"/>
                </a:solidFill>
              </a:rPr>
              <a:t> station</a:t>
            </a:r>
            <a:endParaRPr lang="ru-RU" sz="800" dirty="0">
              <a:solidFill>
                <a:srgbClr val="F8F8F8"/>
              </a:solidFill>
            </a:endParaRPr>
          </a:p>
        </p:txBody>
      </p:sp>
      <p:grpSp>
        <p:nvGrpSpPr>
          <p:cNvPr id="23" name="Группа 22"/>
          <p:cNvGrpSpPr/>
          <p:nvPr/>
        </p:nvGrpSpPr>
        <p:grpSpPr>
          <a:xfrm>
            <a:off x="2349500" y="2544088"/>
            <a:ext cx="443375" cy="378366"/>
            <a:chOff x="-206276" y="365476"/>
            <a:chExt cx="748787" cy="785586"/>
          </a:xfrm>
        </p:grpSpPr>
        <p:sp>
          <p:nvSpPr>
            <p:cNvPr id="24" name="Овал 23"/>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5" name="Группа 24"/>
            <p:cNvGrpSpPr/>
            <p:nvPr/>
          </p:nvGrpSpPr>
          <p:grpSpPr>
            <a:xfrm>
              <a:off x="-133068" y="598587"/>
              <a:ext cx="602368" cy="360974"/>
              <a:chOff x="398776" y="622579"/>
              <a:chExt cx="1444625" cy="766331"/>
            </a:xfrm>
          </p:grpSpPr>
          <p:grpSp>
            <p:nvGrpSpPr>
              <p:cNvPr id="26" name="object 3"/>
              <p:cNvGrpSpPr/>
              <p:nvPr/>
            </p:nvGrpSpPr>
            <p:grpSpPr>
              <a:xfrm>
                <a:off x="398776" y="870751"/>
                <a:ext cx="1444625" cy="518159"/>
                <a:chOff x="398776" y="870751"/>
                <a:chExt cx="1444625" cy="518159"/>
              </a:xfrm>
            </p:grpSpPr>
            <p:sp>
              <p:nvSpPr>
                <p:cNvPr id="28"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9"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0"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1"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27"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21" name="Прямоугольник 20"/>
          <p:cNvSpPr/>
          <p:nvPr/>
        </p:nvSpPr>
        <p:spPr>
          <a:xfrm>
            <a:off x="2056545" y="2017531"/>
            <a:ext cx="1034257" cy="184989"/>
          </a:xfrm>
          <a:prstGeom prst="rect">
            <a:avLst/>
          </a:prstGeom>
          <a:solidFill>
            <a:schemeClr val="bg1">
              <a:lumMod val="95000"/>
            </a:schemeClr>
          </a:solidFill>
        </p:spPr>
        <p:txBody>
          <a:bodyPr wrap="none">
            <a:spAutoFit/>
          </a:bodyPr>
          <a:lstStyle/>
          <a:p>
            <a:r>
              <a:rPr lang="en-GB" sz="1000" dirty="0" smtClean="0"/>
              <a:t>Treatment plant</a:t>
            </a:r>
            <a:endParaRPr lang="ru-RU" sz="1000" dirty="0"/>
          </a:p>
        </p:txBody>
      </p:sp>
      <p:sp>
        <p:nvSpPr>
          <p:cNvPr id="32" name="TextBox 31"/>
          <p:cNvSpPr txBox="1"/>
          <p:nvPr/>
        </p:nvSpPr>
        <p:spPr>
          <a:xfrm>
            <a:off x="2273300" y="638176"/>
            <a:ext cx="3435351" cy="261610"/>
          </a:xfrm>
          <a:prstGeom prst="rect">
            <a:avLst/>
          </a:prstGeom>
          <a:noFill/>
          <a:ln>
            <a:solidFill>
              <a:srgbClr val="005A9E"/>
            </a:solidFill>
          </a:ln>
        </p:spPr>
        <p:txBody>
          <a:bodyPr wrap="square" rtlCol="0">
            <a:spAutoFit/>
          </a:bodyPr>
          <a:lstStyle/>
          <a:p>
            <a:pPr algn="ctr"/>
            <a:r>
              <a:rPr lang="en-US" sz="1100" b="1" dirty="0" smtClean="0">
                <a:solidFill>
                  <a:srgbClr val="005A9E"/>
                </a:solidFill>
                <a:latin typeface="Arial" panose="020B0604020202020204" pitchFamily="34" charset="0"/>
                <a:cs typeface="Arial" panose="020B0604020202020204" pitchFamily="34" charset="0"/>
              </a:rPr>
              <a:t>NO CHLORINATION of wastewater is necessary</a:t>
            </a:r>
            <a:endParaRPr lang="ru-RU" sz="1100" b="1" dirty="0">
              <a:solidFill>
                <a:srgbClr val="005A9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2586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5300" y="141076"/>
            <a:ext cx="2862580" cy="197490"/>
          </a:xfrm>
          <a:prstGeom prst="rect">
            <a:avLst/>
          </a:prstGeom>
        </p:spPr>
        <p:txBody>
          <a:bodyPr vert="horz" wrap="square" lIns="0" tIns="12700" rIns="0" bIns="0" rtlCol="0">
            <a:spAutoFit/>
          </a:bodyPr>
          <a:lstStyle/>
          <a:p>
            <a:pPr marL="12700">
              <a:lnSpc>
                <a:spcPct val="100000"/>
              </a:lnSpc>
              <a:spcBef>
                <a:spcPts val="100"/>
              </a:spcBef>
            </a:pPr>
            <a:r>
              <a:rPr lang="en-GB" sz="1200" b="1" spc="15" dirty="0">
                <a:solidFill>
                  <a:srgbClr val="005A9E"/>
                </a:solidFill>
                <a:latin typeface="Arial"/>
                <a:ea typeface="+mj-ea"/>
                <a:cs typeface="Arial"/>
              </a:rPr>
              <a:t>POOL SOLUTION EXAMPLE</a:t>
            </a:r>
            <a:endParaRPr sz="1200" b="1" spc="15" dirty="0">
              <a:solidFill>
                <a:srgbClr val="005A9E"/>
              </a:solidFill>
              <a:latin typeface="Arial"/>
              <a:ea typeface="+mj-ea"/>
              <a:cs typeface="Arial"/>
            </a:endParaRPr>
          </a:p>
        </p:txBody>
      </p:sp>
      <p:sp>
        <p:nvSpPr>
          <p:cNvPr id="3" name="object 3"/>
          <p:cNvSpPr txBox="1"/>
          <p:nvPr/>
        </p:nvSpPr>
        <p:spPr>
          <a:xfrm>
            <a:off x="215900" y="2861049"/>
            <a:ext cx="2921980" cy="289823"/>
          </a:xfrm>
          <a:prstGeom prst="rect">
            <a:avLst/>
          </a:prstGeom>
          <a:ln>
            <a:solidFill>
              <a:srgbClr val="003399"/>
            </a:solidFill>
          </a:ln>
        </p:spPr>
        <p:txBody>
          <a:bodyPr vert="horz" wrap="square" lIns="0" tIns="12700" rIns="0" bIns="0" rtlCol="0">
            <a:spAutoFit/>
          </a:bodyPr>
          <a:lstStyle/>
          <a:p>
            <a:pPr marL="12700" algn="ctr">
              <a:lnSpc>
                <a:spcPct val="100000"/>
              </a:lnSpc>
              <a:spcBef>
                <a:spcPts val="100"/>
              </a:spcBef>
            </a:pPr>
            <a:r>
              <a:rPr lang="en-US" b="1" spc="-100" dirty="0" smtClean="0">
                <a:solidFill>
                  <a:schemeClr val="tx2"/>
                </a:solidFill>
                <a:latin typeface="Trebuchet MS"/>
                <a:cs typeface="Trebuchet MS"/>
              </a:rPr>
              <a:t>THREE</a:t>
            </a:r>
            <a:r>
              <a:rPr lang="en-US" sz="1200" b="1" spc="-100" dirty="0" smtClean="0">
                <a:solidFill>
                  <a:schemeClr val="tx2"/>
                </a:solidFill>
                <a:latin typeface="Trebuchet MS"/>
                <a:cs typeface="Trebuchet MS"/>
              </a:rPr>
              <a:t> TIMES </a:t>
            </a:r>
            <a:r>
              <a:rPr lang="en-US" sz="1200" b="1" spc="-100" dirty="0">
                <a:solidFill>
                  <a:schemeClr val="tx2"/>
                </a:solidFill>
                <a:latin typeface="Trebuchet MS"/>
                <a:cs typeface="Trebuchet MS"/>
              </a:rPr>
              <a:t>REDUCTION OF </a:t>
            </a:r>
            <a:r>
              <a:rPr lang="en-US" sz="1200" b="1" spc="-100" dirty="0" smtClean="0">
                <a:solidFill>
                  <a:schemeClr val="tx2"/>
                </a:solidFill>
                <a:latin typeface="Trebuchet MS"/>
                <a:cs typeface="Trebuchet MS"/>
              </a:rPr>
              <a:t>CHLORINE</a:t>
            </a:r>
            <a:endParaRPr sz="1200" b="1" spc="-100" dirty="0">
              <a:solidFill>
                <a:schemeClr val="tx2"/>
              </a:solidFill>
              <a:latin typeface="Trebuchet MS"/>
              <a:cs typeface="Trebuchet MS"/>
            </a:endParaRPr>
          </a:p>
        </p:txBody>
      </p:sp>
      <p:grpSp>
        <p:nvGrpSpPr>
          <p:cNvPr id="4" name="object 4"/>
          <p:cNvGrpSpPr/>
          <p:nvPr/>
        </p:nvGrpSpPr>
        <p:grpSpPr>
          <a:xfrm>
            <a:off x="291176" y="406711"/>
            <a:ext cx="328930" cy="82550"/>
            <a:chOff x="291176" y="508311"/>
            <a:chExt cx="328930" cy="82550"/>
          </a:xfrm>
        </p:grpSpPr>
        <p:sp>
          <p:nvSpPr>
            <p:cNvPr id="5" name="object 5"/>
            <p:cNvSpPr/>
            <p:nvPr/>
          </p:nvSpPr>
          <p:spPr>
            <a:xfrm>
              <a:off x="295375" y="5475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6" name="object 6"/>
            <p:cNvSpPr/>
            <p:nvPr/>
          </p:nvSpPr>
          <p:spPr>
            <a:xfrm>
              <a:off x="291176" y="5210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7" name="object 7"/>
            <p:cNvSpPr/>
            <p:nvPr/>
          </p:nvSpPr>
          <p:spPr>
            <a:xfrm>
              <a:off x="465042" y="5083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grpSp>
        <p:nvGrpSpPr>
          <p:cNvPr id="8" name="object 8"/>
          <p:cNvGrpSpPr/>
          <p:nvPr/>
        </p:nvGrpSpPr>
        <p:grpSpPr>
          <a:xfrm>
            <a:off x="288000" y="927417"/>
            <a:ext cx="4928870" cy="1907539"/>
            <a:chOff x="288000" y="819467"/>
            <a:chExt cx="4928870" cy="1907539"/>
          </a:xfrm>
        </p:grpSpPr>
        <p:pic>
          <p:nvPicPr>
            <p:cNvPr id="9" name="object 9"/>
            <p:cNvPicPr/>
            <p:nvPr/>
          </p:nvPicPr>
          <p:blipFill>
            <a:blip r:embed="rId2" cstate="print"/>
            <a:stretch>
              <a:fillRect/>
            </a:stretch>
          </p:blipFill>
          <p:spPr>
            <a:xfrm>
              <a:off x="3537949" y="932244"/>
              <a:ext cx="1678878" cy="983209"/>
            </a:xfrm>
            <a:prstGeom prst="rect">
              <a:avLst/>
            </a:prstGeom>
            <a:ln>
              <a:noFill/>
            </a:ln>
          </p:spPr>
        </p:pic>
        <p:pic>
          <p:nvPicPr>
            <p:cNvPr id="10" name="object 10"/>
            <p:cNvPicPr/>
            <p:nvPr/>
          </p:nvPicPr>
          <p:blipFill>
            <a:blip r:embed="rId3" cstate="print"/>
            <a:stretch>
              <a:fillRect/>
            </a:stretch>
          </p:blipFill>
          <p:spPr>
            <a:xfrm>
              <a:off x="288000" y="819467"/>
              <a:ext cx="2879989" cy="1906988"/>
            </a:xfrm>
            <a:prstGeom prst="rect">
              <a:avLst/>
            </a:prstGeom>
          </p:spPr>
        </p:pic>
      </p:grpSp>
      <p:sp>
        <p:nvSpPr>
          <p:cNvPr id="11" name="object 11"/>
          <p:cNvSpPr txBox="1"/>
          <p:nvPr/>
        </p:nvSpPr>
        <p:spPr>
          <a:xfrm>
            <a:off x="1206500" y="431250"/>
            <a:ext cx="4387629" cy="426142"/>
          </a:xfrm>
          <a:prstGeom prst="rect">
            <a:avLst/>
          </a:prstGeom>
          <a:ln>
            <a:noFill/>
          </a:ln>
        </p:spPr>
        <p:txBody>
          <a:bodyPr vert="horz" wrap="square" lIns="0" tIns="12700" rIns="0" bIns="0" rtlCol="0">
            <a:spAutoFit/>
          </a:bodyPr>
          <a:lstStyle/>
          <a:p>
            <a:pPr marL="38100" marR="30480" algn="r">
              <a:lnSpc>
                <a:spcPct val="112599"/>
              </a:lnSpc>
              <a:spcBef>
                <a:spcPts val="100"/>
              </a:spcBef>
            </a:pPr>
            <a:r>
              <a:rPr lang="en-US" sz="1200" spc="-100" dirty="0">
                <a:solidFill>
                  <a:schemeClr val="tx2"/>
                </a:solidFill>
                <a:latin typeface="Trebuchet MS"/>
                <a:cs typeface="Trebuchet MS"/>
              </a:rPr>
              <a:t>With a 4-fold daily water exchange, </a:t>
            </a:r>
          </a:p>
          <a:p>
            <a:pPr marL="38100" marR="30480" algn="r">
              <a:lnSpc>
                <a:spcPct val="112599"/>
              </a:lnSpc>
              <a:spcBef>
                <a:spcPts val="100"/>
              </a:spcBef>
            </a:pPr>
            <a:r>
              <a:rPr lang="en-US" sz="1200" spc="-100" dirty="0">
                <a:solidFill>
                  <a:schemeClr val="tx2"/>
                </a:solidFill>
                <a:latin typeface="Trebuchet MS"/>
                <a:cs typeface="Trebuchet MS"/>
              </a:rPr>
              <a:t>an equipment with a capacity of 70-80 m3/h is sufficient</a:t>
            </a:r>
            <a:endParaRPr sz="1200" spc="-100" dirty="0">
              <a:solidFill>
                <a:schemeClr val="tx2"/>
              </a:solidFill>
              <a:latin typeface="Trebuchet MS"/>
              <a:cs typeface="Trebuchet MS"/>
            </a:endParaRPr>
          </a:p>
        </p:txBody>
      </p:sp>
      <p:sp>
        <p:nvSpPr>
          <p:cNvPr id="12" name="object 12"/>
          <p:cNvSpPr txBox="1"/>
          <p:nvPr/>
        </p:nvSpPr>
        <p:spPr>
          <a:xfrm>
            <a:off x="686887" y="1224628"/>
            <a:ext cx="2174339" cy="228268"/>
          </a:xfrm>
          <a:prstGeom prst="rect">
            <a:avLst/>
          </a:prstGeom>
        </p:spPr>
        <p:txBody>
          <a:bodyPr vert="horz" wrap="square" lIns="0" tIns="12700" rIns="0" bIns="0" rtlCol="0">
            <a:spAutoFit/>
          </a:bodyPr>
          <a:lstStyle/>
          <a:p>
            <a:pPr marL="38100">
              <a:lnSpc>
                <a:spcPct val="100000"/>
              </a:lnSpc>
              <a:spcBef>
                <a:spcPts val="100"/>
              </a:spcBef>
            </a:pPr>
            <a:r>
              <a:rPr lang="en-GB" sz="1400" b="1" spc="-100" dirty="0">
                <a:solidFill>
                  <a:schemeClr val="tx2"/>
                </a:solidFill>
                <a:latin typeface="Trebuchet MS"/>
                <a:cs typeface="Trebuchet MS"/>
              </a:rPr>
              <a:t>Pool bowl volume </a:t>
            </a:r>
            <a:r>
              <a:rPr lang="ru-RU" sz="1400" b="1" spc="-100" dirty="0">
                <a:solidFill>
                  <a:schemeClr val="tx2"/>
                </a:solidFill>
                <a:latin typeface="Trebuchet MS"/>
                <a:cs typeface="Trebuchet MS"/>
              </a:rPr>
              <a:t> </a:t>
            </a:r>
            <a:r>
              <a:rPr lang="en-US" sz="1400" b="1" spc="-100" dirty="0" smtClean="0">
                <a:solidFill>
                  <a:schemeClr val="tx2"/>
                </a:solidFill>
                <a:latin typeface="Trebuchet MS"/>
                <a:cs typeface="Trebuchet MS"/>
              </a:rPr>
              <a:t>of </a:t>
            </a:r>
            <a:r>
              <a:rPr lang="en-GB" sz="1400" b="1" spc="-100" dirty="0" smtClean="0">
                <a:solidFill>
                  <a:schemeClr val="tx2"/>
                </a:solidFill>
                <a:latin typeface="Trebuchet MS"/>
                <a:cs typeface="Trebuchet MS"/>
              </a:rPr>
              <a:t>450 </a:t>
            </a:r>
            <a:r>
              <a:rPr lang="en-GB" sz="1400" b="1" spc="-100" dirty="0">
                <a:solidFill>
                  <a:schemeClr val="tx2"/>
                </a:solidFill>
                <a:latin typeface="Trebuchet MS"/>
                <a:cs typeface="Trebuchet MS"/>
              </a:rPr>
              <a:t>m</a:t>
            </a:r>
            <a:r>
              <a:rPr lang="en-GB" sz="1400" b="1" spc="-100" baseline="30000" dirty="0">
                <a:solidFill>
                  <a:schemeClr val="tx2"/>
                </a:solidFill>
                <a:latin typeface="Trebuchet MS"/>
                <a:cs typeface="Trebuchet MS"/>
              </a:rPr>
              <a:t>3</a:t>
            </a:r>
            <a:endParaRPr sz="1400" b="1" spc="-100" baseline="30000" dirty="0">
              <a:solidFill>
                <a:schemeClr val="tx2"/>
              </a:solidFill>
              <a:latin typeface="Trebuchet MS"/>
              <a:cs typeface="Trebuchet MS"/>
            </a:endParaRPr>
          </a:p>
        </p:txBody>
      </p:sp>
      <p:sp>
        <p:nvSpPr>
          <p:cNvPr id="13" name="object 13"/>
          <p:cNvSpPr txBox="1"/>
          <p:nvPr/>
        </p:nvSpPr>
        <p:spPr>
          <a:xfrm>
            <a:off x="3821450" y="1740767"/>
            <a:ext cx="1480185" cy="394980"/>
          </a:xfrm>
          <a:prstGeom prst="rect">
            <a:avLst/>
          </a:prstGeom>
        </p:spPr>
        <p:txBody>
          <a:bodyPr vert="horz" wrap="square" lIns="0" tIns="12700" rIns="0" bIns="0" rtlCol="0">
            <a:spAutoFit/>
          </a:bodyPr>
          <a:lstStyle/>
          <a:p>
            <a:pPr marL="619760">
              <a:lnSpc>
                <a:spcPct val="100000"/>
              </a:lnSpc>
              <a:spcBef>
                <a:spcPts val="100"/>
              </a:spcBef>
            </a:pPr>
            <a:r>
              <a:rPr lang="en-US" sz="1200" b="1" spc="-100" dirty="0">
                <a:solidFill>
                  <a:schemeClr val="tx2"/>
                </a:solidFill>
                <a:latin typeface="Trebuchet MS"/>
                <a:cs typeface="Trebuchet MS"/>
              </a:rPr>
              <a:t>UOV-PV-30</a:t>
            </a:r>
          </a:p>
          <a:p>
            <a:pPr marL="619760">
              <a:lnSpc>
                <a:spcPct val="100000"/>
              </a:lnSpc>
              <a:spcBef>
                <a:spcPts val="100"/>
              </a:spcBef>
            </a:pPr>
            <a:endParaRPr lang="en-US" sz="1200" b="1" spc="-100" dirty="0">
              <a:solidFill>
                <a:schemeClr val="tx2"/>
              </a:solidFill>
              <a:latin typeface="Trebuchet MS"/>
              <a:cs typeface="Trebuchet MS"/>
            </a:endParaRPr>
          </a:p>
        </p:txBody>
      </p:sp>
      <p:grpSp>
        <p:nvGrpSpPr>
          <p:cNvPr id="14" name="object 14"/>
          <p:cNvGrpSpPr/>
          <p:nvPr/>
        </p:nvGrpSpPr>
        <p:grpSpPr>
          <a:xfrm>
            <a:off x="1779511" y="1771911"/>
            <a:ext cx="1892935" cy="955040"/>
            <a:chOff x="1779511" y="1771911"/>
            <a:chExt cx="1892935" cy="955040"/>
          </a:xfrm>
        </p:grpSpPr>
        <p:sp>
          <p:nvSpPr>
            <p:cNvPr id="15" name="object 15"/>
            <p:cNvSpPr/>
            <p:nvPr/>
          </p:nvSpPr>
          <p:spPr>
            <a:xfrm>
              <a:off x="2122886" y="1785244"/>
              <a:ext cx="1536065" cy="770890"/>
            </a:xfrm>
            <a:custGeom>
              <a:avLst/>
              <a:gdLst/>
              <a:ahLst/>
              <a:cxnLst/>
              <a:rect l="l" t="t" r="r" b="b"/>
              <a:pathLst>
                <a:path w="1536064" h="770889">
                  <a:moveTo>
                    <a:pt x="0" y="770712"/>
                  </a:moveTo>
                  <a:lnTo>
                    <a:pt x="1130147" y="0"/>
                  </a:lnTo>
                  <a:lnTo>
                    <a:pt x="1535785" y="0"/>
                  </a:lnTo>
                </a:path>
              </a:pathLst>
            </a:custGeom>
            <a:ln w="6667">
              <a:solidFill>
                <a:srgbClr val="000000"/>
              </a:solidFill>
            </a:ln>
          </p:spPr>
          <p:txBody>
            <a:bodyPr wrap="square" lIns="0" tIns="0" rIns="0" bIns="0" rtlCol="0"/>
            <a:lstStyle/>
            <a:p>
              <a:endParaRPr/>
            </a:p>
          </p:txBody>
        </p:sp>
        <p:sp>
          <p:nvSpPr>
            <p:cNvPr id="16" name="object 16"/>
            <p:cNvSpPr/>
            <p:nvPr/>
          </p:nvSpPr>
          <p:spPr>
            <a:xfrm>
              <a:off x="2098534" y="2550134"/>
              <a:ext cx="26670" cy="26670"/>
            </a:xfrm>
            <a:custGeom>
              <a:avLst/>
              <a:gdLst/>
              <a:ahLst/>
              <a:cxnLst/>
              <a:rect l="l" t="t" r="r" b="b"/>
              <a:pathLst>
                <a:path w="26669" h="26669">
                  <a:moveTo>
                    <a:pt x="13335" y="26669"/>
                  </a:moveTo>
                  <a:lnTo>
                    <a:pt x="5969" y="26669"/>
                  </a:lnTo>
                  <a:lnTo>
                    <a:pt x="0" y="20700"/>
                  </a:lnTo>
                  <a:lnTo>
                    <a:pt x="0" y="13334"/>
                  </a:lnTo>
                  <a:lnTo>
                    <a:pt x="0" y="5968"/>
                  </a:lnTo>
                  <a:lnTo>
                    <a:pt x="5969" y="0"/>
                  </a:lnTo>
                  <a:lnTo>
                    <a:pt x="13335" y="0"/>
                  </a:lnTo>
                  <a:lnTo>
                    <a:pt x="20701" y="0"/>
                  </a:lnTo>
                  <a:lnTo>
                    <a:pt x="26670" y="5968"/>
                  </a:lnTo>
                  <a:lnTo>
                    <a:pt x="26670" y="13334"/>
                  </a:lnTo>
                  <a:lnTo>
                    <a:pt x="26670" y="20700"/>
                  </a:lnTo>
                  <a:lnTo>
                    <a:pt x="20701" y="26669"/>
                  </a:lnTo>
                  <a:lnTo>
                    <a:pt x="13335" y="26669"/>
                  </a:lnTo>
                  <a:close/>
                </a:path>
              </a:pathLst>
            </a:custGeom>
            <a:ln w="6667">
              <a:solidFill>
                <a:srgbClr val="000000"/>
              </a:solidFill>
            </a:ln>
          </p:spPr>
          <p:txBody>
            <a:bodyPr wrap="square" lIns="0" tIns="0" rIns="0" bIns="0" rtlCol="0"/>
            <a:lstStyle/>
            <a:p>
              <a:endParaRPr/>
            </a:p>
          </p:txBody>
        </p:sp>
        <p:sp>
          <p:nvSpPr>
            <p:cNvPr id="17" name="object 17"/>
            <p:cNvSpPr/>
            <p:nvPr/>
          </p:nvSpPr>
          <p:spPr>
            <a:xfrm>
              <a:off x="3645330" y="1771911"/>
              <a:ext cx="26670" cy="26670"/>
            </a:xfrm>
            <a:custGeom>
              <a:avLst/>
              <a:gdLst/>
              <a:ahLst/>
              <a:cxnLst/>
              <a:rect l="l" t="t" r="r" b="b"/>
              <a:pathLst>
                <a:path w="26670" h="26669">
                  <a:moveTo>
                    <a:pt x="20701" y="0"/>
                  </a:moveTo>
                  <a:lnTo>
                    <a:pt x="5969" y="0"/>
                  </a:lnTo>
                  <a:lnTo>
                    <a:pt x="0" y="5968"/>
                  </a:lnTo>
                  <a:lnTo>
                    <a:pt x="0" y="20700"/>
                  </a:lnTo>
                  <a:lnTo>
                    <a:pt x="5969" y="26669"/>
                  </a:lnTo>
                  <a:lnTo>
                    <a:pt x="13335" y="26669"/>
                  </a:lnTo>
                  <a:lnTo>
                    <a:pt x="20701" y="26669"/>
                  </a:lnTo>
                  <a:lnTo>
                    <a:pt x="26670" y="20700"/>
                  </a:lnTo>
                  <a:lnTo>
                    <a:pt x="26670" y="5968"/>
                  </a:lnTo>
                  <a:lnTo>
                    <a:pt x="20701" y="0"/>
                  </a:lnTo>
                  <a:close/>
                </a:path>
              </a:pathLst>
            </a:custGeom>
            <a:solidFill>
              <a:srgbClr val="000000"/>
            </a:solidFill>
          </p:spPr>
          <p:txBody>
            <a:bodyPr wrap="square" lIns="0" tIns="0" rIns="0" bIns="0" rtlCol="0"/>
            <a:lstStyle/>
            <a:p>
              <a:endParaRPr/>
            </a:p>
          </p:txBody>
        </p:sp>
        <p:sp>
          <p:nvSpPr>
            <p:cNvPr id="18" name="object 18"/>
            <p:cNvSpPr/>
            <p:nvPr/>
          </p:nvSpPr>
          <p:spPr>
            <a:xfrm>
              <a:off x="1779511" y="2532329"/>
              <a:ext cx="129539" cy="194310"/>
            </a:xfrm>
            <a:custGeom>
              <a:avLst/>
              <a:gdLst/>
              <a:ahLst/>
              <a:cxnLst/>
              <a:rect l="l" t="t" r="r" b="b"/>
              <a:pathLst>
                <a:path w="129539" h="194310">
                  <a:moveTo>
                    <a:pt x="129501" y="0"/>
                  </a:moveTo>
                  <a:lnTo>
                    <a:pt x="0" y="0"/>
                  </a:lnTo>
                  <a:lnTo>
                    <a:pt x="0" y="194119"/>
                  </a:lnTo>
                  <a:lnTo>
                    <a:pt x="129501" y="194119"/>
                  </a:lnTo>
                  <a:lnTo>
                    <a:pt x="129501" y="0"/>
                  </a:lnTo>
                  <a:close/>
                </a:path>
              </a:pathLst>
            </a:custGeom>
            <a:solidFill>
              <a:srgbClr val="D1D2D4"/>
            </a:solidFill>
          </p:spPr>
          <p:txBody>
            <a:bodyPr wrap="square" lIns="0" tIns="0" rIns="0" bIns="0" rtlCol="0"/>
            <a:lstStyle/>
            <a:p>
              <a:endParaRPr/>
            </a:p>
          </p:txBody>
        </p:sp>
      </p:grpSp>
      <p:sp>
        <p:nvSpPr>
          <p:cNvPr id="19" name="object 19"/>
          <p:cNvSpPr txBox="1">
            <a:spLocks noGrp="1"/>
          </p:cNvSpPr>
          <p:nvPr>
            <p:ph type="sldNum" sz="quarter" idx="7"/>
          </p:nvPr>
        </p:nvSpPr>
        <p:spPr>
          <a:prstGeom prst="rect">
            <a:avLst/>
          </a:prstGeom>
        </p:spPr>
        <p:txBody>
          <a:bodyPr vert="horz" wrap="square" lIns="0" tIns="16510" rIns="0" bIns="0" rtlCol="0">
            <a:spAutoFit/>
          </a:bodyPr>
          <a:lstStyle/>
          <a:p>
            <a:pPr marL="55244">
              <a:lnSpc>
                <a:spcPct val="100000"/>
              </a:lnSpc>
              <a:spcBef>
                <a:spcPts val="130"/>
              </a:spcBef>
            </a:pPr>
            <a:fld id="{81D60167-4931-47E6-BA6A-407CBD079E47}" type="slidenum">
              <a:rPr spc="-160" dirty="0"/>
              <a:t>19</a:t>
            </a:fld>
            <a:endParaRPr spc="-160" dirty="0"/>
          </a:p>
        </p:txBody>
      </p:sp>
      <p:grpSp>
        <p:nvGrpSpPr>
          <p:cNvPr id="20" name="Группа 19"/>
          <p:cNvGrpSpPr/>
          <p:nvPr/>
        </p:nvGrpSpPr>
        <p:grpSpPr>
          <a:xfrm>
            <a:off x="5387575" y="98425"/>
            <a:ext cx="290019" cy="297432"/>
            <a:chOff x="-206276" y="365476"/>
            <a:chExt cx="748787" cy="785586"/>
          </a:xfrm>
        </p:grpSpPr>
        <p:sp>
          <p:nvSpPr>
            <p:cNvPr id="21" name="Овал 20"/>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2" name="Группа 21"/>
            <p:cNvGrpSpPr/>
            <p:nvPr/>
          </p:nvGrpSpPr>
          <p:grpSpPr>
            <a:xfrm>
              <a:off x="-133068" y="598587"/>
              <a:ext cx="602368" cy="360974"/>
              <a:chOff x="398776" y="622579"/>
              <a:chExt cx="1444625" cy="766331"/>
            </a:xfrm>
          </p:grpSpPr>
          <p:grpSp>
            <p:nvGrpSpPr>
              <p:cNvPr id="23" name="object 3"/>
              <p:cNvGrpSpPr/>
              <p:nvPr/>
            </p:nvGrpSpPr>
            <p:grpSpPr>
              <a:xfrm>
                <a:off x="398776" y="870751"/>
                <a:ext cx="1444625" cy="518159"/>
                <a:chOff x="398776" y="870751"/>
                <a:chExt cx="1444625" cy="518159"/>
              </a:xfrm>
            </p:grpSpPr>
            <p:sp>
              <p:nvSpPr>
                <p:cNvPr id="25"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6"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7"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8"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24"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29" name="TextBox 28"/>
          <p:cNvSpPr txBox="1"/>
          <p:nvPr/>
        </p:nvSpPr>
        <p:spPr>
          <a:xfrm>
            <a:off x="3162300" y="2182870"/>
            <a:ext cx="2667000" cy="923330"/>
          </a:xfrm>
          <a:prstGeom prst="rect">
            <a:avLst/>
          </a:prstGeom>
          <a:noFill/>
        </p:spPr>
        <p:txBody>
          <a:bodyPr wrap="square" rtlCol="0">
            <a:spAutoFit/>
          </a:bodyPr>
          <a:lstStyle/>
          <a:p>
            <a:r>
              <a:rPr lang="en-US" sz="1200" spc="-100" dirty="0">
                <a:solidFill>
                  <a:schemeClr val="tx2"/>
                </a:solidFill>
                <a:latin typeface="Trebuchet MS"/>
                <a:cs typeface="Trebuchet MS"/>
              </a:rPr>
              <a:t>Power:                 1.2 </a:t>
            </a:r>
            <a:r>
              <a:rPr lang="en-US" sz="1200" spc="-100" dirty="0">
                <a:solidFill>
                  <a:schemeClr val="tx2"/>
                </a:solidFill>
                <a:latin typeface="Trebuchet MS"/>
                <a:cs typeface="Trebuchet MS"/>
              </a:rPr>
              <a:t>kW </a:t>
            </a:r>
          </a:p>
          <a:p>
            <a:r>
              <a:rPr lang="en-US" sz="1200" spc="-100" dirty="0">
                <a:solidFill>
                  <a:schemeClr val="tx2"/>
                </a:solidFill>
                <a:latin typeface="Trebuchet MS"/>
                <a:cs typeface="Trebuchet MS"/>
              </a:rPr>
              <a:t>Production time and </a:t>
            </a:r>
            <a:r>
              <a:rPr lang="en-US" sz="1200" spc="-100" dirty="0">
                <a:solidFill>
                  <a:schemeClr val="tx2"/>
                </a:solidFill>
                <a:latin typeface="Trebuchet MS"/>
                <a:cs typeface="Trebuchet MS"/>
              </a:rPr>
              <a:t>launch: from </a:t>
            </a:r>
            <a:r>
              <a:rPr lang="en-US" sz="1200" spc="-100" dirty="0">
                <a:solidFill>
                  <a:schemeClr val="tx2"/>
                </a:solidFill>
                <a:latin typeface="Trebuchet MS"/>
                <a:cs typeface="Trebuchet MS"/>
              </a:rPr>
              <a:t>30 </a:t>
            </a:r>
            <a:r>
              <a:rPr lang="en-US" sz="1200" spc="-100" dirty="0" smtClean="0">
                <a:solidFill>
                  <a:schemeClr val="tx2"/>
                </a:solidFill>
                <a:latin typeface="Trebuchet MS"/>
                <a:cs typeface="Trebuchet MS"/>
              </a:rPr>
              <a:t>days</a:t>
            </a:r>
            <a:endParaRPr lang="ru-RU" sz="1200" spc="-100" dirty="0" smtClean="0">
              <a:solidFill>
                <a:schemeClr val="tx2"/>
              </a:solidFill>
              <a:latin typeface="Trebuchet MS"/>
              <a:cs typeface="Trebuchet MS"/>
            </a:endParaRPr>
          </a:p>
          <a:p>
            <a:endParaRPr lang="en-US" sz="600" spc="-100" dirty="0">
              <a:solidFill>
                <a:schemeClr val="tx2"/>
              </a:solidFill>
              <a:latin typeface="Trebuchet MS"/>
              <a:cs typeface="Trebuchet MS"/>
            </a:endParaRPr>
          </a:p>
          <a:p>
            <a:r>
              <a:rPr lang="en-US" sz="1200" spc="-100" dirty="0">
                <a:solidFill>
                  <a:schemeClr val="tx2"/>
                </a:solidFill>
                <a:latin typeface="Trebuchet MS"/>
                <a:cs typeface="Trebuchet MS"/>
              </a:rPr>
              <a:t>Payback </a:t>
            </a:r>
            <a:r>
              <a:rPr lang="en-US" sz="1200" spc="-100" dirty="0">
                <a:solidFill>
                  <a:schemeClr val="tx2"/>
                </a:solidFill>
                <a:latin typeface="Trebuchet MS"/>
                <a:cs typeface="Trebuchet MS"/>
              </a:rPr>
              <a:t>period:   2 years</a:t>
            </a:r>
            <a:endParaRPr lang="en-US" sz="1200" spc="-100" dirty="0">
              <a:solidFill>
                <a:schemeClr val="tx2"/>
              </a:solidFill>
              <a:latin typeface="Trebuchet MS"/>
              <a:cs typeface="Trebuchet MS"/>
            </a:endParaRPr>
          </a:p>
          <a:p>
            <a:endParaRPr lang="ru-RU" sz="1200" spc="-100" dirty="0">
              <a:solidFill>
                <a:schemeClr val="tx2"/>
              </a:solidFill>
              <a:latin typeface="Trebuchet MS"/>
              <a:cs typeface="Trebuchet MS"/>
            </a:endParaRPr>
          </a:p>
        </p:txBody>
      </p:sp>
    </p:spTree>
    <p:extLst>
      <p:ext uri="{BB962C8B-B14F-4D97-AF65-F5344CB8AC3E}">
        <p14:creationId xmlns:p14="http://schemas.microsoft.com/office/powerpoint/2010/main" val="3795796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092" y="164355"/>
            <a:ext cx="5427000" cy="197490"/>
          </a:xfrm>
          <a:prstGeom prst="rect">
            <a:avLst/>
          </a:prstGeom>
        </p:spPr>
        <p:txBody>
          <a:bodyPr vert="horz" wrap="square" lIns="0" tIns="12700" rIns="0" bIns="0" rtlCol="0">
            <a:spAutoFit/>
          </a:bodyPr>
          <a:lstStyle/>
          <a:p>
            <a:pPr marL="12700">
              <a:lnSpc>
                <a:spcPct val="100000"/>
              </a:lnSpc>
              <a:spcBef>
                <a:spcPts val="100"/>
              </a:spcBef>
            </a:pPr>
            <a:r>
              <a:rPr lang="en-GB" sz="1200" dirty="0">
                <a:solidFill>
                  <a:schemeClr val="tx2"/>
                </a:solidFill>
              </a:rPr>
              <a:t>EVOLUTION OF WATER DISINFECTION METHODS</a:t>
            </a:r>
            <a:r>
              <a:rPr lang="en-US" sz="1200" dirty="0">
                <a:solidFill>
                  <a:schemeClr val="tx2"/>
                </a:solidFill>
              </a:rPr>
              <a:t>:</a:t>
            </a:r>
            <a:r>
              <a:rPr lang="en-GB" sz="1200" dirty="0">
                <a:solidFill>
                  <a:schemeClr val="tx2"/>
                </a:solidFill>
              </a:rPr>
              <a:t> </a:t>
            </a:r>
            <a:r>
              <a:rPr lang="en-GB" sz="1200" u="sng" dirty="0">
                <a:solidFill>
                  <a:schemeClr val="tx2"/>
                </a:solidFill>
              </a:rPr>
              <a:t>THEIR LIMITATIONS</a:t>
            </a:r>
            <a:endParaRPr sz="1200" u="sng" dirty="0">
              <a:solidFill>
                <a:schemeClr val="tx2"/>
              </a:solidFill>
            </a:endParaRPr>
          </a:p>
        </p:txBody>
      </p:sp>
      <p:grpSp>
        <p:nvGrpSpPr>
          <p:cNvPr id="3" name="object 3"/>
          <p:cNvGrpSpPr/>
          <p:nvPr/>
        </p:nvGrpSpPr>
        <p:grpSpPr>
          <a:xfrm>
            <a:off x="291176" y="522711"/>
            <a:ext cx="328930" cy="82550"/>
            <a:chOff x="291176" y="522711"/>
            <a:chExt cx="328930" cy="82550"/>
          </a:xfrm>
        </p:grpSpPr>
        <p:sp>
          <p:nvSpPr>
            <p:cNvPr id="4" name="object 4"/>
            <p:cNvSpPr/>
            <p:nvPr/>
          </p:nvSpPr>
          <p:spPr>
            <a:xfrm>
              <a:off x="295375" y="561995"/>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5" name="object 5"/>
            <p:cNvSpPr/>
            <p:nvPr/>
          </p:nvSpPr>
          <p:spPr>
            <a:xfrm>
              <a:off x="291176" y="535495"/>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6" name="object 6"/>
            <p:cNvSpPr/>
            <p:nvPr/>
          </p:nvSpPr>
          <p:spPr>
            <a:xfrm>
              <a:off x="465042" y="52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7" name="object 7"/>
          <p:cNvSpPr txBox="1"/>
          <p:nvPr/>
        </p:nvSpPr>
        <p:spPr>
          <a:xfrm>
            <a:off x="120728" y="584233"/>
            <a:ext cx="2228772" cy="222497"/>
          </a:xfrm>
          <a:prstGeom prst="rect">
            <a:avLst/>
          </a:prstGeom>
        </p:spPr>
        <p:txBody>
          <a:bodyPr vert="horz" wrap="square" lIns="0" tIns="52705" rIns="0" bIns="0" rtlCol="0">
            <a:spAutoFit/>
          </a:bodyPr>
          <a:lstStyle/>
          <a:p>
            <a:pPr marL="12700">
              <a:lnSpc>
                <a:spcPct val="100000"/>
              </a:lnSpc>
              <a:spcBef>
                <a:spcPts val="415"/>
              </a:spcBef>
            </a:pPr>
            <a:r>
              <a:rPr lang="en-GB" sz="1100" b="1" dirty="0" smtClean="0">
                <a:solidFill>
                  <a:schemeClr val="tx2"/>
                </a:solidFill>
                <a:latin typeface="Arial"/>
                <a:ea typeface="+mj-ea"/>
                <a:cs typeface="Arial"/>
              </a:rPr>
              <a:t>    </a:t>
            </a:r>
            <a:r>
              <a:rPr lang="en-GB" sz="1100" b="1" dirty="0" smtClean="0">
                <a:solidFill>
                  <a:schemeClr val="tx2"/>
                </a:solidFill>
                <a:latin typeface="Arial"/>
                <a:ea typeface="+mj-ea"/>
                <a:cs typeface="Arial"/>
              </a:rPr>
              <a:t>CHLORINATION</a:t>
            </a:r>
            <a:endParaRPr lang="ru-RU" sz="1100" b="1" dirty="0">
              <a:solidFill>
                <a:schemeClr val="tx2"/>
              </a:solidFill>
              <a:latin typeface="Arial"/>
              <a:ea typeface="+mj-ea"/>
              <a:cs typeface="Arial"/>
            </a:endParaRPr>
          </a:p>
        </p:txBody>
      </p:sp>
      <p:sp>
        <p:nvSpPr>
          <p:cNvPr id="8" name="object 8"/>
          <p:cNvSpPr txBox="1"/>
          <p:nvPr/>
        </p:nvSpPr>
        <p:spPr>
          <a:xfrm>
            <a:off x="2213552" y="606340"/>
            <a:ext cx="1717098" cy="222497"/>
          </a:xfrm>
          <a:prstGeom prst="rect">
            <a:avLst/>
          </a:prstGeom>
        </p:spPr>
        <p:txBody>
          <a:bodyPr vert="horz" wrap="square" lIns="0" tIns="52705" rIns="0" bIns="0" rtlCol="0">
            <a:spAutoFit/>
          </a:bodyPr>
          <a:lstStyle/>
          <a:p>
            <a:pPr marL="12700">
              <a:lnSpc>
                <a:spcPct val="100000"/>
              </a:lnSpc>
              <a:spcBef>
                <a:spcPts val="415"/>
              </a:spcBef>
            </a:pPr>
            <a:r>
              <a:rPr lang="en-GB" sz="1100" b="1" spc="50" dirty="0" smtClean="0">
                <a:solidFill>
                  <a:schemeClr val="tx2"/>
                </a:solidFill>
                <a:latin typeface="Arial"/>
                <a:ea typeface="+mj-ea"/>
                <a:cs typeface="Arial"/>
              </a:rPr>
              <a:t>    </a:t>
            </a:r>
            <a:r>
              <a:rPr lang="en-GB" sz="1100" b="1" spc="50" dirty="0" smtClean="0">
                <a:solidFill>
                  <a:schemeClr val="tx2"/>
                </a:solidFill>
                <a:latin typeface="Arial"/>
                <a:ea typeface="+mj-ea"/>
                <a:cs typeface="Arial"/>
              </a:rPr>
              <a:t>OZONIZING</a:t>
            </a:r>
            <a:endParaRPr lang="en-GB" sz="1100" b="1" spc="50" dirty="0">
              <a:solidFill>
                <a:schemeClr val="tx2"/>
              </a:solidFill>
              <a:latin typeface="Arial"/>
              <a:ea typeface="+mj-ea"/>
              <a:cs typeface="Arial"/>
            </a:endParaRPr>
          </a:p>
        </p:txBody>
      </p:sp>
      <p:pic>
        <p:nvPicPr>
          <p:cNvPr id="9" name="object 9"/>
          <p:cNvPicPr/>
          <p:nvPr/>
        </p:nvPicPr>
        <p:blipFill>
          <a:blip r:embed="rId3" cstate="print"/>
          <a:stretch>
            <a:fillRect/>
          </a:stretch>
        </p:blipFill>
        <p:spPr>
          <a:xfrm>
            <a:off x="2435860" y="2384424"/>
            <a:ext cx="980440" cy="680721"/>
          </a:xfrm>
          <a:prstGeom prst="rect">
            <a:avLst/>
          </a:prstGeom>
        </p:spPr>
      </p:pic>
      <p:pic>
        <p:nvPicPr>
          <p:cNvPr id="10" name="object 10"/>
          <p:cNvPicPr/>
          <p:nvPr/>
        </p:nvPicPr>
        <p:blipFill>
          <a:blip r:embed="rId4" cstate="print"/>
          <a:stretch>
            <a:fillRect/>
          </a:stretch>
        </p:blipFill>
        <p:spPr>
          <a:xfrm>
            <a:off x="4292981" y="2384424"/>
            <a:ext cx="1140586" cy="635706"/>
          </a:xfrm>
          <a:prstGeom prst="rect">
            <a:avLst/>
          </a:prstGeom>
        </p:spPr>
      </p:pic>
      <p:pic>
        <p:nvPicPr>
          <p:cNvPr id="11" name="object 11"/>
          <p:cNvPicPr/>
          <p:nvPr/>
        </p:nvPicPr>
        <p:blipFill>
          <a:blip r:embed="rId5" cstate="print"/>
          <a:stretch>
            <a:fillRect/>
          </a:stretch>
        </p:blipFill>
        <p:spPr>
          <a:xfrm>
            <a:off x="503237" y="2384424"/>
            <a:ext cx="1216343" cy="624329"/>
          </a:xfrm>
          <a:prstGeom prst="rect">
            <a:avLst/>
          </a:prstGeom>
        </p:spPr>
      </p:pic>
      <p:sp>
        <p:nvSpPr>
          <p:cNvPr id="12" name="object 12"/>
          <p:cNvSpPr txBox="1"/>
          <p:nvPr/>
        </p:nvSpPr>
        <p:spPr>
          <a:xfrm>
            <a:off x="3881147" y="851955"/>
            <a:ext cx="2286000" cy="1366400"/>
          </a:xfrm>
          <a:prstGeom prst="rect">
            <a:avLst/>
          </a:prstGeom>
          <a:ln>
            <a:noFill/>
          </a:ln>
        </p:spPr>
        <p:txBody>
          <a:bodyPr vert="horz" wrap="square" lIns="0" tIns="52705" rIns="0" bIns="0" rtlCol="0">
            <a:spAutoFit/>
          </a:bodyPr>
          <a:lstStyle/>
          <a:p>
            <a:pPr marL="12700">
              <a:lnSpc>
                <a:spcPct val="100000"/>
              </a:lnSpc>
              <a:spcBef>
                <a:spcPts val="415"/>
              </a:spcBef>
            </a:pPr>
            <a:r>
              <a:rPr lang="en-US" sz="1200" dirty="0" smtClean="0">
                <a:solidFill>
                  <a:srgbClr val="005A9E"/>
                </a:solidFill>
              </a:rPr>
              <a:t>Not </a:t>
            </a:r>
            <a:r>
              <a:rPr lang="en-US" sz="1200" dirty="0">
                <a:solidFill>
                  <a:srgbClr val="005A9E"/>
                </a:solidFill>
              </a:rPr>
              <a:t>effective </a:t>
            </a:r>
            <a:r>
              <a:rPr lang="en-US" sz="1200" b="1" dirty="0">
                <a:solidFill>
                  <a:srgbClr val="005A9E"/>
                </a:solidFill>
              </a:rPr>
              <a:t>in cloudy water</a:t>
            </a:r>
          </a:p>
          <a:p>
            <a:pPr marL="12700">
              <a:lnSpc>
                <a:spcPct val="100000"/>
              </a:lnSpc>
              <a:spcBef>
                <a:spcPts val="415"/>
              </a:spcBef>
            </a:pPr>
            <a:r>
              <a:rPr lang="en-US" sz="1200" b="1" dirty="0">
                <a:solidFill>
                  <a:srgbClr val="005A9E"/>
                </a:solidFill>
              </a:rPr>
              <a:t>Lamp covers contamination</a:t>
            </a:r>
          </a:p>
          <a:p>
            <a:pPr marL="12700">
              <a:lnSpc>
                <a:spcPct val="100000"/>
              </a:lnSpc>
              <a:spcBef>
                <a:spcPts val="415"/>
              </a:spcBef>
            </a:pPr>
            <a:endParaRPr lang="en-US" sz="1200" dirty="0" smtClean="0">
              <a:solidFill>
                <a:srgbClr val="005A9E"/>
              </a:solidFill>
            </a:endParaRPr>
          </a:p>
          <a:p>
            <a:pPr marL="12700">
              <a:lnSpc>
                <a:spcPct val="100000"/>
              </a:lnSpc>
              <a:spcBef>
                <a:spcPts val="415"/>
              </a:spcBef>
            </a:pPr>
            <a:r>
              <a:rPr lang="en-US" sz="1200" dirty="0" smtClean="0">
                <a:solidFill>
                  <a:srgbClr val="005A9E"/>
                </a:solidFill>
              </a:rPr>
              <a:t>UV </a:t>
            </a:r>
            <a:r>
              <a:rPr lang="en-US" sz="1200" dirty="0">
                <a:solidFill>
                  <a:srgbClr val="005A9E"/>
                </a:solidFill>
              </a:rPr>
              <a:t>source</a:t>
            </a:r>
            <a:r>
              <a:rPr lang="en-US" sz="1200" b="1" dirty="0">
                <a:solidFill>
                  <a:srgbClr val="005A9E"/>
                </a:solidFill>
              </a:rPr>
              <a:t> </a:t>
            </a:r>
            <a:r>
              <a:rPr lang="en-US" sz="1200" b="1" dirty="0" smtClean="0">
                <a:solidFill>
                  <a:srgbClr val="005A9E"/>
                </a:solidFill>
              </a:rPr>
              <a:t>contamination of environment (radiation) </a:t>
            </a:r>
          </a:p>
          <a:p>
            <a:pPr marL="12700">
              <a:lnSpc>
                <a:spcPct val="100000"/>
              </a:lnSpc>
              <a:spcBef>
                <a:spcPts val="415"/>
              </a:spcBef>
            </a:pPr>
            <a:endParaRPr lang="en-US" sz="1200" b="1" dirty="0" smtClean="0">
              <a:solidFill>
                <a:srgbClr val="005A9E"/>
              </a:solidFill>
            </a:endParaRPr>
          </a:p>
        </p:txBody>
      </p:sp>
      <p:sp>
        <p:nvSpPr>
          <p:cNvPr id="13" name="object 13"/>
          <p:cNvSpPr txBox="1"/>
          <p:nvPr/>
        </p:nvSpPr>
        <p:spPr>
          <a:xfrm>
            <a:off x="5079724" y="3008754"/>
            <a:ext cx="151130" cy="173990"/>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900" spc="15" dirty="0">
                <a:latin typeface="Verdana"/>
                <a:cs typeface="Verdana"/>
              </a:rPr>
              <a:t>2</a:t>
            </a:fld>
            <a:endParaRPr sz="900">
              <a:latin typeface="Verdana"/>
              <a:cs typeface="Verdana"/>
            </a:endParaRPr>
          </a:p>
        </p:txBody>
      </p:sp>
      <p:grpSp>
        <p:nvGrpSpPr>
          <p:cNvPr id="14" name="Группа 13"/>
          <p:cNvGrpSpPr/>
          <p:nvPr/>
        </p:nvGrpSpPr>
        <p:grpSpPr>
          <a:xfrm>
            <a:off x="5402234" y="115359"/>
            <a:ext cx="290019" cy="297432"/>
            <a:chOff x="-206276" y="365476"/>
            <a:chExt cx="748787" cy="785586"/>
          </a:xfrm>
        </p:grpSpPr>
        <p:sp>
          <p:nvSpPr>
            <p:cNvPr id="15" name="Овал 14"/>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6" name="Группа 15"/>
            <p:cNvGrpSpPr/>
            <p:nvPr/>
          </p:nvGrpSpPr>
          <p:grpSpPr>
            <a:xfrm>
              <a:off x="-133068" y="598587"/>
              <a:ext cx="602368" cy="360974"/>
              <a:chOff x="398776" y="622579"/>
              <a:chExt cx="1444625" cy="766331"/>
            </a:xfrm>
          </p:grpSpPr>
          <p:grpSp>
            <p:nvGrpSpPr>
              <p:cNvPr id="17" name="object 3"/>
              <p:cNvGrpSpPr/>
              <p:nvPr/>
            </p:nvGrpSpPr>
            <p:grpSpPr>
              <a:xfrm>
                <a:off x="398776" y="870751"/>
                <a:ext cx="1444625" cy="518159"/>
                <a:chOff x="398776" y="870751"/>
                <a:chExt cx="1444625" cy="518159"/>
              </a:xfrm>
            </p:grpSpPr>
            <p:sp>
              <p:nvSpPr>
                <p:cNvPr id="19"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0"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1"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2"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18"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24" name="Прямоугольник 23"/>
          <p:cNvSpPr/>
          <p:nvPr/>
        </p:nvSpPr>
        <p:spPr>
          <a:xfrm>
            <a:off x="-8952" y="856893"/>
            <a:ext cx="3816886" cy="1456809"/>
          </a:xfrm>
          <a:prstGeom prst="rect">
            <a:avLst/>
          </a:prstGeom>
          <a:ln>
            <a:solidFill>
              <a:srgbClr val="005A9E"/>
            </a:solidFill>
          </a:ln>
        </p:spPr>
        <p:txBody>
          <a:bodyPr wrap="square">
            <a:spAutoFit/>
          </a:bodyPr>
          <a:lstStyle/>
          <a:p>
            <a:pPr marL="184150" indent="-171450">
              <a:lnSpc>
                <a:spcPct val="100000"/>
              </a:lnSpc>
              <a:spcBef>
                <a:spcPts val="415"/>
              </a:spcBef>
              <a:buFont typeface="Calibri" panose="020F0502020204030204" pitchFamily="34" charset="0"/>
              <a:buChar char="­"/>
            </a:pPr>
            <a:r>
              <a:rPr lang="en-US" sz="1200" dirty="0">
                <a:solidFill>
                  <a:srgbClr val="005A9E"/>
                </a:solidFill>
              </a:rPr>
              <a:t>Storage of large containers </a:t>
            </a:r>
            <a:r>
              <a:rPr lang="en-US" sz="1200" dirty="0" smtClean="0">
                <a:solidFill>
                  <a:srgbClr val="005A9E"/>
                </a:solidFill>
              </a:rPr>
              <a:t>with a </a:t>
            </a:r>
            <a:r>
              <a:rPr lang="en-US" sz="1200" b="1" dirty="0">
                <a:solidFill>
                  <a:srgbClr val="005A9E"/>
                </a:solidFill>
              </a:rPr>
              <a:t>hazardous substance</a:t>
            </a:r>
          </a:p>
          <a:p>
            <a:pPr marL="184150" indent="-171450">
              <a:spcBef>
                <a:spcPts val="415"/>
              </a:spcBef>
              <a:buFont typeface="Calibri" panose="020F0502020204030204" pitchFamily="34" charset="0"/>
              <a:buChar char="­"/>
            </a:pPr>
            <a:r>
              <a:rPr lang="en-US" sz="1200" b="1" dirty="0">
                <a:solidFill>
                  <a:srgbClr val="005A9E"/>
                </a:solidFill>
              </a:rPr>
              <a:t>Health issues </a:t>
            </a:r>
            <a:r>
              <a:rPr lang="en-US" sz="1200" b="1" dirty="0" smtClean="0">
                <a:solidFill>
                  <a:srgbClr val="005A9E"/>
                </a:solidFill>
              </a:rPr>
              <a:t>due to secondary </a:t>
            </a:r>
            <a:r>
              <a:rPr lang="en-US" sz="1200" b="1" dirty="0">
                <a:solidFill>
                  <a:srgbClr val="005A9E"/>
                </a:solidFill>
              </a:rPr>
              <a:t>toxic </a:t>
            </a:r>
            <a:r>
              <a:rPr lang="en-US" sz="1200" b="1" dirty="0" smtClean="0">
                <a:solidFill>
                  <a:srgbClr val="005A9E"/>
                </a:solidFill>
              </a:rPr>
              <a:t>contamination</a:t>
            </a:r>
            <a:endParaRPr lang="en-US" sz="1200" b="1" dirty="0">
              <a:solidFill>
                <a:srgbClr val="005A9E"/>
              </a:solidFill>
            </a:endParaRPr>
          </a:p>
          <a:p>
            <a:pPr marL="12700">
              <a:lnSpc>
                <a:spcPct val="100000"/>
              </a:lnSpc>
              <a:spcBef>
                <a:spcPts val="415"/>
              </a:spcBef>
            </a:pPr>
            <a:r>
              <a:rPr lang="en-US" sz="1200" dirty="0" smtClean="0">
                <a:solidFill>
                  <a:srgbClr val="005A9E"/>
                </a:solidFill>
              </a:rPr>
              <a:t>      e.g. chloroform                                  </a:t>
            </a:r>
            <a:r>
              <a:rPr lang="en-US" sz="1200" dirty="0" err="1" smtClean="0">
                <a:solidFill>
                  <a:srgbClr val="005A9E"/>
                </a:solidFill>
              </a:rPr>
              <a:t>formaldegid</a:t>
            </a:r>
            <a:endParaRPr lang="en-US" sz="1200" b="1" dirty="0">
              <a:solidFill>
                <a:srgbClr val="005A9E"/>
              </a:solidFill>
            </a:endParaRPr>
          </a:p>
          <a:p>
            <a:pPr marL="184150" indent="-171450">
              <a:lnSpc>
                <a:spcPct val="100000"/>
              </a:lnSpc>
              <a:spcBef>
                <a:spcPts val="415"/>
              </a:spcBef>
              <a:buFont typeface="Calibri" panose="020F0502020204030204" pitchFamily="34" charset="0"/>
              <a:buChar char="­"/>
            </a:pPr>
            <a:r>
              <a:rPr lang="en-US" sz="1200" b="1" dirty="0">
                <a:solidFill>
                  <a:srgbClr val="005A9E"/>
                </a:solidFill>
              </a:rPr>
              <a:t>Needs constants laboratory tests on water quality</a:t>
            </a:r>
            <a:endParaRPr lang="en-US" sz="1200" b="1" dirty="0" smtClean="0">
              <a:solidFill>
                <a:srgbClr val="005A9E"/>
              </a:solidFill>
            </a:endParaRPr>
          </a:p>
          <a:p>
            <a:pPr marL="184150" indent="-171450">
              <a:lnSpc>
                <a:spcPct val="100000"/>
              </a:lnSpc>
              <a:spcBef>
                <a:spcPts val="415"/>
              </a:spcBef>
              <a:buFont typeface="Calibri" panose="020F0502020204030204" pitchFamily="34" charset="0"/>
              <a:buChar char="­"/>
            </a:pPr>
            <a:r>
              <a:rPr lang="en-US" sz="1200" b="1" dirty="0" smtClean="0">
                <a:solidFill>
                  <a:srgbClr val="005A9E"/>
                </a:solidFill>
              </a:rPr>
              <a:t>Impact </a:t>
            </a:r>
            <a:r>
              <a:rPr lang="en-US" sz="1200" b="1" dirty="0">
                <a:solidFill>
                  <a:srgbClr val="005A9E"/>
                </a:solidFill>
              </a:rPr>
              <a:t>on environment </a:t>
            </a:r>
            <a:endParaRPr lang="en-US" sz="1200" b="1" dirty="0" smtClean="0">
              <a:solidFill>
                <a:srgbClr val="005A9E"/>
              </a:solidFill>
            </a:endParaRPr>
          </a:p>
          <a:p>
            <a:pPr marL="184150" indent="-171450">
              <a:spcBef>
                <a:spcPts val="415"/>
              </a:spcBef>
              <a:buFont typeface="Calibri" panose="020F0502020204030204" pitchFamily="34" charset="0"/>
              <a:buChar char="­"/>
            </a:pPr>
            <a:r>
              <a:rPr lang="en-US" sz="1200" b="1" dirty="0" smtClean="0">
                <a:solidFill>
                  <a:srgbClr val="005A9E"/>
                </a:solidFill>
              </a:rPr>
              <a:t>Expensive methods                         +  Explosive</a:t>
            </a:r>
            <a:endParaRPr lang="ru-RU" sz="1200" b="1" dirty="0">
              <a:solidFill>
                <a:srgbClr val="005A9E"/>
              </a:solidFill>
            </a:endParaRPr>
          </a:p>
        </p:txBody>
      </p:sp>
      <p:sp>
        <p:nvSpPr>
          <p:cNvPr id="26" name="Прямоугольник 25"/>
          <p:cNvSpPr/>
          <p:nvPr/>
        </p:nvSpPr>
        <p:spPr>
          <a:xfrm>
            <a:off x="4160913" y="633394"/>
            <a:ext cx="1258678" cy="261610"/>
          </a:xfrm>
          <a:prstGeom prst="rect">
            <a:avLst/>
          </a:prstGeom>
        </p:spPr>
        <p:txBody>
          <a:bodyPr wrap="none">
            <a:spAutoFit/>
          </a:bodyPr>
          <a:lstStyle/>
          <a:p>
            <a:pPr marL="12700">
              <a:lnSpc>
                <a:spcPct val="100000"/>
              </a:lnSpc>
              <a:spcBef>
                <a:spcPts val="415"/>
              </a:spcBef>
            </a:pPr>
            <a:r>
              <a:rPr lang="en-US" sz="1100" b="1" spc="50" dirty="0">
                <a:solidFill>
                  <a:schemeClr val="tx2"/>
                </a:solidFill>
                <a:latin typeface="Arial"/>
                <a:ea typeface="+mj-ea"/>
                <a:cs typeface="Arial"/>
              </a:rPr>
              <a:t>ULTRAVIOLET</a:t>
            </a:r>
            <a:endParaRPr lang="ru-RU" sz="1100" b="1" spc="50" dirty="0">
              <a:solidFill>
                <a:schemeClr val="tx2"/>
              </a:solidFill>
              <a:latin typeface="Arial"/>
              <a:ea typeface="+mj-ea"/>
              <a:cs typeface="Arial"/>
            </a:endParaRPr>
          </a:p>
        </p:txBody>
      </p:sp>
    </p:spTree>
    <p:extLst>
      <p:ext uri="{BB962C8B-B14F-4D97-AF65-F5344CB8AC3E}">
        <p14:creationId xmlns:p14="http://schemas.microsoft.com/office/powerpoint/2010/main" val="2906025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37001" y="2640774"/>
            <a:ext cx="873760" cy="235585"/>
          </a:xfrm>
          <a:custGeom>
            <a:avLst/>
            <a:gdLst/>
            <a:ahLst/>
            <a:cxnLst/>
            <a:rect l="l" t="t" r="r" b="b"/>
            <a:pathLst>
              <a:path w="873760" h="235585">
                <a:moveTo>
                  <a:pt x="873721" y="0"/>
                </a:moveTo>
                <a:lnTo>
                  <a:pt x="0" y="0"/>
                </a:lnTo>
                <a:lnTo>
                  <a:pt x="0" y="235419"/>
                </a:lnTo>
                <a:lnTo>
                  <a:pt x="873721" y="235419"/>
                </a:lnTo>
                <a:lnTo>
                  <a:pt x="873721" y="0"/>
                </a:lnTo>
                <a:close/>
              </a:path>
            </a:pathLst>
          </a:custGeom>
          <a:solidFill>
            <a:schemeClr val="bg1"/>
          </a:solidFill>
        </p:spPr>
        <p:txBody>
          <a:bodyPr wrap="square" lIns="0" tIns="0" rIns="0" bIns="0" rtlCol="0"/>
          <a:lstStyle/>
          <a:p>
            <a:endParaRPr/>
          </a:p>
        </p:txBody>
      </p:sp>
      <p:sp>
        <p:nvSpPr>
          <p:cNvPr id="3" name="object 3"/>
          <p:cNvSpPr/>
          <p:nvPr/>
        </p:nvSpPr>
        <p:spPr>
          <a:xfrm>
            <a:off x="2490349" y="561694"/>
            <a:ext cx="0" cy="1739900"/>
          </a:xfrm>
          <a:custGeom>
            <a:avLst/>
            <a:gdLst/>
            <a:ahLst/>
            <a:cxnLst/>
            <a:rect l="l" t="t" r="r" b="b"/>
            <a:pathLst>
              <a:path h="1739900">
                <a:moveTo>
                  <a:pt x="0" y="0"/>
                </a:moveTo>
                <a:lnTo>
                  <a:pt x="0" y="1739493"/>
                </a:lnTo>
              </a:path>
            </a:pathLst>
          </a:custGeom>
          <a:ln w="9525">
            <a:solidFill>
              <a:srgbClr val="E6E7E8"/>
            </a:solidFill>
            <a:prstDash val="lgDash"/>
          </a:ln>
        </p:spPr>
        <p:txBody>
          <a:bodyPr wrap="square" lIns="0" tIns="0" rIns="0" bIns="0" rtlCol="0"/>
          <a:lstStyle/>
          <a:p>
            <a:endParaRPr/>
          </a:p>
        </p:txBody>
      </p:sp>
      <p:sp>
        <p:nvSpPr>
          <p:cNvPr id="4" name="object 4"/>
          <p:cNvSpPr/>
          <p:nvPr/>
        </p:nvSpPr>
        <p:spPr>
          <a:xfrm>
            <a:off x="2712147" y="2452449"/>
            <a:ext cx="2588260" cy="0"/>
          </a:xfrm>
          <a:custGeom>
            <a:avLst/>
            <a:gdLst/>
            <a:ahLst/>
            <a:cxnLst/>
            <a:rect l="l" t="t" r="r" b="b"/>
            <a:pathLst>
              <a:path w="2588260">
                <a:moveTo>
                  <a:pt x="0" y="0"/>
                </a:moveTo>
                <a:lnTo>
                  <a:pt x="2587637" y="0"/>
                </a:lnTo>
              </a:path>
            </a:pathLst>
          </a:custGeom>
          <a:ln w="9525">
            <a:solidFill>
              <a:srgbClr val="E6E7E8"/>
            </a:solidFill>
            <a:prstDash val="lgDash"/>
          </a:ln>
        </p:spPr>
        <p:txBody>
          <a:bodyPr wrap="square" lIns="0" tIns="0" rIns="0" bIns="0" rtlCol="0"/>
          <a:lstStyle/>
          <a:p>
            <a:endParaRPr/>
          </a:p>
        </p:txBody>
      </p:sp>
      <p:sp>
        <p:nvSpPr>
          <p:cNvPr id="5" name="object 5"/>
          <p:cNvSpPr/>
          <p:nvPr/>
        </p:nvSpPr>
        <p:spPr>
          <a:xfrm>
            <a:off x="5447649" y="486054"/>
            <a:ext cx="0" cy="1739900"/>
          </a:xfrm>
          <a:custGeom>
            <a:avLst/>
            <a:gdLst/>
            <a:ahLst/>
            <a:cxnLst/>
            <a:rect l="l" t="t" r="r" b="b"/>
            <a:pathLst>
              <a:path h="1739900">
                <a:moveTo>
                  <a:pt x="0" y="1739506"/>
                </a:moveTo>
                <a:lnTo>
                  <a:pt x="0" y="0"/>
                </a:lnTo>
              </a:path>
            </a:pathLst>
          </a:custGeom>
          <a:ln w="9525">
            <a:solidFill>
              <a:srgbClr val="E6E7E8"/>
            </a:solidFill>
            <a:prstDash val="lgDash"/>
          </a:ln>
        </p:spPr>
        <p:txBody>
          <a:bodyPr wrap="square" lIns="0" tIns="0" rIns="0" bIns="0" rtlCol="0"/>
          <a:lstStyle/>
          <a:p>
            <a:endParaRPr/>
          </a:p>
        </p:txBody>
      </p:sp>
      <p:sp>
        <p:nvSpPr>
          <p:cNvPr id="6" name="object 6"/>
          <p:cNvSpPr/>
          <p:nvPr/>
        </p:nvSpPr>
        <p:spPr>
          <a:xfrm>
            <a:off x="2638214" y="334798"/>
            <a:ext cx="2588260" cy="0"/>
          </a:xfrm>
          <a:custGeom>
            <a:avLst/>
            <a:gdLst/>
            <a:ahLst/>
            <a:cxnLst/>
            <a:rect l="l" t="t" r="r" b="b"/>
            <a:pathLst>
              <a:path w="2588260">
                <a:moveTo>
                  <a:pt x="2587637" y="0"/>
                </a:moveTo>
                <a:lnTo>
                  <a:pt x="0" y="0"/>
                </a:lnTo>
              </a:path>
            </a:pathLst>
          </a:custGeom>
          <a:ln w="9525">
            <a:solidFill>
              <a:srgbClr val="E6E7E8"/>
            </a:solidFill>
            <a:prstDash val="lgDash"/>
          </a:ln>
        </p:spPr>
        <p:txBody>
          <a:bodyPr wrap="square" lIns="0" tIns="0" rIns="0" bIns="0" rtlCol="0"/>
          <a:lstStyle/>
          <a:p>
            <a:endParaRPr/>
          </a:p>
        </p:txBody>
      </p:sp>
      <p:sp>
        <p:nvSpPr>
          <p:cNvPr id="7" name="object 7"/>
          <p:cNvSpPr/>
          <p:nvPr/>
        </p:nvSpPr>
        <p:spPr>
          <a:xfrm>
            <a:off x="2490349" y="2376820"/>
            <a:ext cx="74295" cy="76200"/>
          </a:xfrm>
          <a:custGeom>
            <a:avLst/>
            <a:gdLst/>
            <a:ahLst/>
            <a:cxnLst/>
            <a:rect l="l" t="t" r="r" b="b"/>
            <a:pathLst>
              <a:path w="74294" h="76200">
                <a:moveTo>
                  <a:pt x="0" y="0"/>
                </a:moveTo>
                <a:lnTo>
                  <a:pt x="0" y="75628"/>
                </a:lnTo>
                <a:lnTo>
                  <a:pt x="73926" y="75628"/>
                </a:lnTo>
              </a:path>
            </a:pathLst>
          </a:custGeom>
          <a:ln w="9525">
            <a:solidFill>
              <a:srgbClr val="E6E7E8"/>
            </a:solidFill>
          </a:ln>
        </p:spPr>
        <p:txBody>
          <a:bodyPr wrap="square" lIns="0" tIns="0" rIns="0" bIns="0" rtlCol="0"/>
          <a:lstStyle/>
          <a:p>
            <a:endParaRPr/>
          </a:p>
        </p:txBody>
      </p:sp>
      <p:sp>
        <p:nvSpPr>
          <p:cNvPr id="8" name="object 8"/>
          <p:cNvSpPr/>
          <p:nvPr/>
        </p:nvSpPr>
        <p:spPr>
          <a:xfrm>
            <a:off x="5373719" y="2376820"/>
            <a:ext cx="74295" cy="76200"/>
          </a:xfrm>
          <a:custGeom>
            <a:avLst/>
            <a:gdLst/>
            <a:ahLst/>
            <a:cxnLst/>
            <a:rect l="l" t="t" r="r" b="b"/>
            <a:pathLst>
              <a:path w="74295" h="76200">
                <a:moveTo>
                  <a:pt x="0" y="75628"/>
                </a:moveTo>
                <a:lnTo>
                  <a:pt x="73926" y="75628"/>
                </a:lnTo>
                <a:lnTo>
                  <a:pt x="73926" y="0"/>
                </a:lnTo>
              </a:path>
            </a:pathLst>
          </a:custGeom>
          <a:ln w="9525">
            <a:solidFill>
              <a:srgbClr val="E6E7E8"/>
            </a:solidFill>
          </a:ln>
        </p:spPr>
        <p:txBody>
          <a:bodyPr wrap="square" lIns="0" tIns="0" rIns="0" bIns="0" rtlCol="0"/>
          <a:lstStyle/>
          <a:p>
            <a:endParaRPr/>
          </a:p>
        </p:txBody>
      </p:sp>
      <p:sp>
        <p:nvSpPr>
          <p:cNvPr id="9" name="object 9"/>
          <p:cNvSpPr/>
          <p:nvPr/>
        </p:nvSpPr>
        <p:spPr>
          <a:xfrm>
            <a:off x="5373719" y="334799"/>
            <a:ext cx="74295" cy="76200"/>
          </a:xfrm>
          <a:custGeom>
            <a:avLst/>
            <a:gdLst/>
            <a:ahLst/>
            <a:cxnLst/>
            <a:rect l="l" t="t" r="r" b="b"/>
            <a:pathLst>
              <a:path w="74295" h="76200">
                <a:moveTo>
                  <a:pt x="73926" y="75628"/>
                </a:moveTo>
                <a:lnTo>
                  <a:pt x="73926" y="0"/>
                </a:lnTo>
                <a:lnTo>
                  <a:pt x="0" y="0"/>
                </a:lnTo>
              </a:path>
            </a:pathLst>
          </a:custGeom>
          <a:ln w="9525">
            <a:solidFill>
              <a:srgbClr val="E6E7E8"/>
            </a:solidFill>
          </a:ln>
        </p:spPr>
        <p:txBody>
          <a:bodyPr wrap="square" lIns="0" tIns="0" rIns="0" bIns="0" rtlCol="0"/>
          <a:lstStyle/>
          <a:p>
            <a:endParaRPr/>
          </a:p>
        </p:txBody>
      </p:sp>
      <p:sp>
        <p:nvSpPr>
          <p:cNvPr id="10" name="object 10"/>
          <p:cNvSpPr/>
          <p:nvPr/>
        </p:nvSpPr>
        <p:spPr>
          <a:xfrm>
            <a:off x="2490349" y="334799"/>
            <a:ext cx="74295" cy="76200"/>
          </a:xfrm>
          <a:custGeom>
            <a:avLst/>
            <a:gdLst/>
            <a:ahLst/>
            <a:cxnLst/>
            <a:rect l="l" t="t" r="r" b="b"/>
            <a:pathLst>
              <a:path w="74294" h="76200">
                <a:moveTo>
                  <a:pt x="73926" y="0"/>
                </a:moveTo>
                <a:lnTo>
                  <a:pt x="0" y="0"/>
                </a:lnTo>
                <a:lnTo>
                  <a:pt x="0" y="75628"/>
                </a:lnTo>
              </a:path>
            </a:pathLst>
          </a:custGeom>
          <a:ln w="9525">
            <a:solidFill>
              <a:srgbClr val="E6E7E8"/>
            </a:solidFill>
          </a:ln>
        </p:spPr>
        <p:txBody>
          <a:bodyPr wrap="square" lIns="0" tIns="0" rIns="0" bIns="0" rtlCol="0"/>
          <a:lstStyle/>
          <a:p>
            <a:endParaRPr/>
          </a:p>
        </p:txBody>
      </p:sp>
      <p:sp>
        <p:nvSpPr>
          <p:cNvPr id="11" name="object 11"/>
          <p:cNvSpPr txBox="1">
            <a:spLocks noGrp="1"/>
          </p:cNvSpPr>
          <p:nvPr>
            <p:ph type="title"/>
          </p:nvPr>
        </p:nvSpPr>
        <p:spPr>
          <a:xfrm>
            <a:off x="196850" y="-72939"/>
            <a:ext cx="6248302" cy="566822"/>
          </a:xfrm>
          <a:prstGeom prst="rect">
            <a:avLst/>
          </a:prstGeom>
        </p:spPr>
        <p:txBody>
          <a:bodyPr vert="horz" wrap="square" lIns="0" tIns="12700" rIns="0" bIns="0" rtlCol="0">
            <a:spAutoFit/>
          </a:bodyPr>
          <a:lstStyle/>
          <a:p>
            <a:pPr marL="12700" marR="5080" algn="l">
              <a:lnSpc>
                <a:spcPct val="100000"/>
              </a:lnSpc>
              <a:spcBef>
                <a:spcPts val="100"/>
              </a:spcBef>
            </a:pPr>
            <a:r>
              <a:rPr lang="en-US" sz="1200" dirty="0">
                <a:solidFill>
                  <a:schemeClr val="tx2"/>
                </a:solidFill>
              </a:rPr>
              <a:t/>
            </a:r>
            <a:br>
              <a:rPr lang="en-US" sz="1200" dirty="0">
                <a:solidFill>
                  <a:schemeClr val="tx2"/>
                </a:solidFill>
              </a:rPr>
            </a:br>
            <a:r>
              <a:rPr lang="en-US" sz="1200" dirty="0">
                <a:solidFill>
                  <a:schemeClr val="tx2"/>
                </a:solidFill>
              </a:rPr>
              <a:t>A DIAGRAM OF INSTALLATION OF </a:t>
            </a:r>
            <a:r>
              <a:rPr lang="en-US" sz="1200" dirty="0" smtClean="0">
                <a:solidFill>
                  <a:schemeClr val="tx2"/>
                </a:solidFill>
              </a:rPr>
              <a:t>WATER </a:t>
            </a:r>
            <a:r>
              <a:rPr lang="en-US" sz="1200" dirty="0">
                <a:solidFill>
                  <a:schemeClr val="tx2"/>
                </a:solidFill>
              </a:rPr>
              <a:t>DISINFECTION </a:t>
            </a:r>
            <a:r>
              <a:rPr lang="en-US" sz="1200" dirty="0" smtClean="0">
                <a:solidFill>
                  <a:schemeClr val="tx2"/>
                </a:solidFill>
              </a:rPr>
              <a:t/>
            </a:r>
            <a:br>
              <a:rPr lang="en-US" sz="1200" dirty="0" smtClean="0">
                <a:solidFill>
                  <a:schemeClr val="tx2"/>
                </a:solidFill>
              </a:rPr>
            </a:br>
            <a:r>
              <a:rPr lang="en-US" sz="1200" dirty="0">
                <a:solidFill>
                  <a:schemeClr val="tx2"/>
                </a:solidFill>
              </a:rPr>
              <a:t> </a:t>
            </a:r>
            <a:r>
              <a:rPr lang="en-US" sz="1200" dirty="0" smtClean="0">
                <a:solidFill>
                  <a:schemeClr val="tx2"/>
                </a:solidFill>
              </a:rPr>
              <a:t>                                                                            </a:t>
            </a:r>
            <a:r>
              <a:rPr lang="en-US" sz="1200" dirty="0" smtClean="0">
                <a:solidFill>
                  <a:schemeClr val="tx2"/>
                </a:solidFill>
              </a:rPr>
              <a:t>IN </a:t>
            </a:r>
            <a:r>
              <a:rPr lang="en-US" sz="1200" dirty="0">
                <a:solidFill>
                  <a:schemeClr val="tx2"/>
                </a:solidFill>
              </a:rPr>
              <a:t>SWIMMING POOLS </a:t>
            </a:r>
            <a:endParaRPr sz="1200" dirty="0">
              <a:solidFill>
                <a:schemeClr val="tx2"/>
              </a:solidFill>
            </a:endParaRPr>
          </a:p>
        </p:txBody>
      </p:sp>
      <p:grpSp>
        <p:nvGrpSpPr>
          <p:cNvPr id="12" name="object 12"/>
          <p:cNvGrpSpPr/>
          <p:nvPr/>
        </p:nvGrpSpPr>
        <p:grpSpPr>
          <a:xfrm>
            <a:off x="256986" y="319590"/>
            <a:ext cx="328930" cy="82550"/>
            <a:chOff x="291176" y="837710"/>
            <a:chExt cx="328930" cy="82550"/>
          </a:xfrm>
        </p:grpSpPr>
        <p:sp>
          <p:nvSpPr>
            <p:cNvPr id="13" name="object 13"/>
            <p:cNvSpPr/>
            <p:nvPr/>
          </p:nvSpPr>
          <p:spPr>
            <a:xfrm>
              <a:off x="295375" y="876996"/>
              <a:ext cx="184150" cy="43180"/>
            </a:xfrm>
            <a:custGeom>
              <a:avLst/>
              <a:gdLst/>
              <a:ahLst/>
              <a:cxnLst/>
              <a:rect l="l" t="t" r="r" b="b"/>
              <a:pathLst>
                <a:path w="184150" h="43180">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14" name="object 14"/>
            <p:cNvSpPr/>
            <p:nvPr/>
          </p:nvSpPr>
          <p:spPr>
            <a:xfrm>
              <a:off x="291176" y="8504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15" name="object 15"/>
            <p:cNvSpPr/>
            <p:nvPr/>
          </p:nvSpPr>
          <p:spPr>
            <a:xfrm>
              <a:off x="465042" y="837710"/>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grpSp>
        <p:nvGrpSpPr>
          <p:cNvPr id="16" name="object 16"/>
          <p:cNvGrpSpPr/>
          <p:nvPr/>
        </p:nvGrpSpPr>
        <p:grpSpPr>
          <a:xfrm>
            <a:off x="1347803" y="1121375"/>
            <a:ext cx="3011170" cy="1761489"/>
            <a:chOff x="1347803" y="1121375"/>
            <a:chExt cx="3011170" cy="1761489"/>
          </a:xfrm>
        </p:grpSpPr>
        <p:sp>
          <p:nvSpPr>
            <p:cNvPr id="17" name="object 17"/>
            <p:cNvSpPr/>
            <p:nvPr/>
          </p:nvSpPr>
          <p:spPr>
            <a:xfrm>
              <a:off x="1354471" y="1128043"/>
              <a:ext cx="0" cy="235585"/>
            </a:xfrm>
            <a:custGeom>
              <a:avLst/>
              <a:gdLst/>
              <a:ahLst/>
              <a:cxnLst/>
              <a:rect l="l" t="t" r="r" b="b"/>
              <a:pathLst>
                <a:path h="235584">
                  <a:moveTo>
                    <a:pt x="0" y="0"/>
                  </a:moveTo>
                  <a:lnTo>
                    <a:pt x="0" y="235419"/>
                  </a:lnTo>
                </a:path>
              </a:pathLst>
            </a:custGeom>
            <a:ln w="13335">
              <a:solidFill>
                <a:srgbClr val="000000"/>
              </a:solidFill>
            </a:ln>
          </p:spPr>
          <p:txBody>
            <a:bodyPr wrap="square" lIns="0" tIns="0" rIns="0" bIns="0" rtlCol="0"/>
            <a:lstStyle/>
            <a:p>
              <a:endParaRPr/>
            </a:p>
          </p:txBody>
        </p:sp>
        <p:sp>
          <p:nvSpPr>
            <p:cNvPr id="18" name="object 18"/>
            <p:cNvSpPr/>
            <p:nvPr/>
          </p:nvSpPr>
          <p:spPr>
            <a:xfrm>
              <a:off x="1354471" y="1598402"/>
              <a:ext cx="0" cy="235585"/>
            </a:xfrm>
            <a:custGeom>
              <a:avLst/>
              <a:gdLst/>
              <a:ahLst/>
              <a:cxnLst/>
              <a:rect l="l" t="t" r="r" b="b"/>
              <a:pathLst>
                <a:path h="235585">
                  <a:moveTo>
                    <a:pt x="0" y="0"/>
                  </a:moveTo>
                  <a:lnTo>
                    <a:pt x="0" y="235419"/>
                  </a:lnTo>
                </a:path>
              </a:pathLst>
            </a:custGeom>
            <a:ln w="13335">
              <a:solidFill>
                <a:srgbClr val="000000"/>
              </a:solidFill>
            </a:ln>
          </p:spPr>
          <p:txBody>
            <a:bodyPr wrap="square" lIns="0" tIns="0" rIns="0" bIns="0" rtlCol="0"/>
            <a:lstStyle/>
            <a:p>
              <a:endParaRPr/>
            </a:p>
          </p:txBody>
        </p:sp>
        <p:sp>
          <p:nvSpPr>
            <p:cNvPr id="19" name="object 19"/>
            <p:cNvSpPr/>
            <p:nvPr/>
          </p:nvSpPr>
          <p:spPr>
            <a:xfrm>
              <a:off x="1354471" y="2239868"/>
              <a:ext cx="0" cy="235585"/>
            </a:xfrm>
            <a:custGeom>
              <a:avLst/>
              <a:gdLst/>
              <a:ahLst/>
              <a:cxnLst/>
              <a:rect l="l" t="t" r="r" b="b"/>
              <a:pathLst>
                <a:path h="235585">
                  <a:moveTo>
                    <a:pt x="0" y="0"/>
                  </a:moveTo>
                  <a:lnTo>
                    <a:pt x="0" y="235419"/>
                  </a:lnTo>
                </a:path>
              </a:pathLst>
            </a:custGeom>
            <a:ln w="13335">
              <a:solidFill>
                <a:srgbClr val="000000"/>
              </a:solidFill>
            </a:ln>
          </p:spPr>
          <p:txBody>
            <a:bodyPr wrap="square" lIns="0" tIns="0" rIns="0" bIns="0" rtlCol="0"/>
            <a:lstStyle/>
            <a:p>
              <a:endParaRPr/>
            </a:p>
          </p:txBody>
        </p:sp>
        <p:sp>
          <p:nvSpPr>
            <p:cNvPr id="20" name="object 20"/>
            <p:cNvSpPr/>
            <p:nvPr/>
          </p:nvSpPr>
          <p:spPr>
            <a:xfrm>
              <a:off x="4351953" y="2640774"/>
              <a:ext cx="0" cy="235585"/>
            </a:xfrm>
            <a:custGeom>
              <a:avLst/>
              <a:gdLst/>
              <a:ahLst/>
              <a:cxnLst/>
              <a:rect l="l" t="t" r="r" b="b"/>
              <a:pathLst>
                <a:path h="235585">
                  <a:moveTo>
                    <a:pt x="0" y="0"/>
                  </a:moveTo>
                  <a:lnTo>
                    <a:pt x="0" y="235419"/>
                  </a:lnTo>
                </a:path>
              </a:pathLst>
            </a:custGeom>
            <a:ln w="13335">
              <a:solidFill>
                <a:srgbClr val="000000"/>
              </a:solidFill>
            </a:ln>
          </p:spPr>
          <p:txBody>
            <a:bodyPr wrap="square" lIns="0" tIns="0" rIns="0" bIns="0" rtlCol="0"/>
            <a:lstStyle/>
            <a:p>
              <a:endParaRPr/>
            </a:p>
          </p:txBody>
        </p:sp>
        <p:sp>
          <p:nvSpPr>
            <p:cNvPr id="21" name="object 21"/>
            <p:cNvSpPr/>
            <p:nvPr/>
          </p:nvSpPr>
          <p:spPr>
            <a:xfrm>
              <a:off x="2588313" y="2640774"/>
              <a:ext cx="0" cy="235585"/>
            </a:xfrm>
            <a:custGeom>
              <a:avLst/>
              <a:gdLst/>
              <a:ahLst/>
              <a:cxnLst/>
              <a:rect l="l" t="t" r="r" b="b"/>
              <a:pathLst>
                <a:path h="235585">
                  <a:moveTo>
                    <a:pt x="0" y="0"/>
                  </a:moveTo>
                  <a:lnTo>
                    <a:pt x="0" y="235419"/>
                  </a:lnTo>
                </a:path>
              </a:pathLst>
            </a:custGeom>
            <a:ln w="13335">
              <a:solidFill>
                <a:srgbClr val="000000"/>
              </a:solidFill>
            </a:ln>
          </p:spPr>
          <p:txBody>
            <a:bodyPr wrap="square" lIns="0" tIns="0" rIns="0" bIns="0" rtlCol="0"/>
            <a:lstStyle/>
            <a:p>
              <a:endParaRPr/>
            </a:p>
          </p:txBody>
        </p:sp>
      </p:grpSp>
      <p:sp>
        <p:nvSpPr>
          <p:cNvPr id="22" name="object 22"/>
          <p:cNvSpPr txBox="1"/>
          <p:nvPr/>
        </p:nvSpPr>
        <p:spPr>
          <a:xfrm>
            <a:off x="542025" y="1128039"/>
            <a:ext cx="766396" cy="245580"/>
          </a:xfrm>
          <a:prstGeom prst="rect">
            <a:avLst/>
          </a:prstGeom>
          <a:noFill/>
        </p:spPr>
        <p:txBody>
          <a:bodyPr vert="horz" wrap="square" lIns="0" tIns="29845" rIns="0" bIns="0" rtlCol="0">
            <a:spAutoFit/>
          </a:bodyPr>
          <a:lstStyle/>
          <a:p>
            <a:pPr marL="50165">
              <a:lnSpc>
                <a:spcPct val="100000"/>
              </a:lnSpc>
              <a:spcBef>
                <a:spcPts val="235"/>
              </a:spcBef>
            </a:pPr>
            <a:r>
              <a:rPr lang="en-GB" sz="1400" spc="-85" dirty="0">
                <a:solidFill>
                  <a:srgbClr val="005A9E"/>
                </a:solidFill>
                <a:latin typeface="Trebuchet MS"/>
                <a:cs typeface="Trebuchet MS"/>
              </a:rPr>
              <a:t>Pool bowl</a:t>
            </a:r>
            <a:endParaRPr sz="1400" spc="-85" dirty="0">
              <a:solidFill>
                <a:srgbClr val="005A9E"/>
              </a:solidFill>
              <a:latin typeface="Trebuchet MS"/>
              <a:cs typeface="Trebuchet MS"/>
            </a:endParaRPr>
          </a:p>
        </p:txBody>
      </p:sp>
      <p:sp>
        <p:nvSpPr>
          <p:cNvPr id="23" name="object 23"/>
          <p:cNvSpPr txBox="1"/>
          <p:nvPr/>
        </p:nvSpPr>
        <p:spPr>
          <a:xfrm>
            <a:off x="3111500" y="2696927"/>
            <a:ext cx="1229384" cy="228268"/>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en-GB" sz="1400" spc="-85" dirty="0">
                <a:solidFill>
                  <a:srgbClr val="005A9E"/>
                </a:solidFill>
                <a:latin typeface="Trebuchet MS"/>
                <a:cs typeface="Trebuchet MS"/>
              </a:rPr>
              <a:t>Heat exchanger</a:t>
            </a:r>
            <a:endParaRPr sz="1400" spc="-85" dirty="0">
              <a:solidFill>
                <a:srgbClr val="005A9E"/>
              </a:solidFill>
              <a:latin typeface="Trebuchet MS"/>
              <a:cs typeface="Trebuchet MS"/>
            </a:endParaRPr>
          </a:p>
        </p:txBody>
      </p:sp>
      <p:sp>
        <p:nvSpPr>
          <p:cNvPr id="24" name="object 24"/>
          <p:cNvSpPr txBox="1"/>
          <p:nvPr/>
        </p:nvSpPr>
        <p:spPr>
          <a:xfrm>
            <a:off x="866343" y="1598396"/>
            <a:ext cx="430530" cy="237244"/>
          </a:xfrm>
          <a:prstGeom prst="rect">
            <a:avLst/>
          </a:prstGeom>
          <a:solidFill>
            <a:schemeClr val="bg1"/>
          </a:solidFill>
        </p:spPr>
        <p:txBody>
          <a:bodyPr vert="horz" wrap="square" lIns="0" tIns="21590" rIns="0" bIns="0" rtlCol="0">
            <a:spAutoFit/>
          </a:bodyPr>
          <a:lstStyle/>
          <a:p>
            <a:pPr marL="43180">
              <a:lnSpc>
                <a:spcPct val="100000"/>
              </a:lnSpc>
              <a:spcBef>
                <a:spcPts val="170"/>
              </a:spcBef>
            </a:pPr>
            <a:r>
              <a:rPr lang="en-GB" sz="1400" spc="-85" dirty="0">
                <a:solidFill>
                  <a:srgbClr val="005A9E"/>
                </a:solidFill>
                <a:latin typeface="Trebuchet MS"/>
                <a:cs typeface="Trebuchet MS"/>
              </a:rPr>
              <a:t>Filter</a:t>
            </a:r>
            <a:endParaRPr lang="ru-RU" sz="1400" spc="-85" dirty="0">
              <a:solidFill>
                <a:srgbClr val="005A9E"/>
              </a:solidFill>
              <a:latin typeface="Trebuchet MS"/>
              <a:cs typeface="Trebuchet MS"/>
            </a:endParaRPr>
          </a:p>
        </p:txBody>
      </p:sp>
      <p:sp>
        <p:nvSpPr>
          <p:cNvPr id="25" name="object 25"/>
          <p:cNvSpPr txBox="1"/>
          <p:nvPr/>
        </p:nvSpPr>
        <p:spPr>
          <a:xfrm>
            <a:off x="775494" y="2239860"/>
            <a:ext cx="485677" cy="239168"/>
          </a:xfrm>
          <a:prstGeom prst="rect">
            <a:avLst/>
          </a:prstGeom>
          <a:solidFill>
            <a:schemeClr val="bg1"/>
          </a:solidFill>
        </p:spPr>
        <p:txBody>
          <a:bodyPr vert="horz" wrap="square" lIns="0" tIns="23495" rIns="0" bIns="0" rtlCol="0">
            <a:spAutoFit/>
          </a:bodyPr>
          <a:lstStyle/>
          <a:p>
            <a:pPr marL="60960">
              <a:lnSpc>
                <a:spcPct val="100000"/>
              </a:lnSpc>
              <a:spcBef>
                <a:spcPts val="185"/>
              </a:spcBef>
            </a:pPr>
            <a:r>
              <a:rPr lang="en-GB" sz="1400" spc="-85" dirty="0">
                <a:solidFill>
                  <a:srgbClr val="005A9E"/>
                </a:solidFill>
                <a:latin typeface="Trebuchet MS"/>
                <a:cs typeface="Trebuchet MS"/>
              </a:rPr>
              <a:t>Pump</a:t>
            </a:r>
            <a:endParaRPr sz="1400" spc="-85" dirty="0">
              <a:solidFill>
                <a:srgbClr val="005A9E"/>
              </a:solidFill>
              <a:latin typeface="Trebuchet MS"/>
              <a:cs typeface="Trebuchet MS"/>
            </a:endParaRPr>
          </a:p>
        </p:txBody>
      </p:sp>
      <p:sp>
        <p:nvSpPr>
          <p:cNvPr id="26" name="object 26"/>
          <p:cNvSpPr txBox="1"/>
          <p:nvPr/>
        </p:nvSpPr>
        <p:spPr>
          <a:xfrm>
            <a:off x="508001" y="2634424"/>
            <a:ext cx="2057400" cy="248144"/>
          </a:xfrm>
          <a:prstGeom prst="rect">
            <a:avLst/>
          </a:prstGeom>
          <a:solidFill>
            <a:schemeClr val="bg1"/>
          </a:solidFill>
        </p:spPr>
        <p:txBody>
          <a:bodyPr vert="horz" wrap="square" lIns="0" tIns="32384" rIns="0" bIns="0" rtlCol="0">
            <a:spAutoFit/>
          </a:bodyPr>
          <a:lstStyle/>
          <a:p>
            <a:pPr marL="39370">
              <a:lnSpc>
                <a:spcPct val="100000"/>
              </a:lnSpc>
              <a:spcBef>
                <a:spcPts val="254"/>
              </a:spcBef>
            </a:pPr>
            <a:r>
              <a:rPr lang="en-US" sz="1400" spc="-85" dirty="0">
                <a:solidFill>
                  <a:srgbClr val="005A9E"/>
                </a:solidFill>
                <a:latin typeface="Trebuchet MS"/>
                <a:cs typeface="Trebuchet MS"/>
              </a:rPr>
              <a:t>Disinfection </a:t>
            </a:r>
            <a:r>
              <a:rPr lang="en-US" sz="1400" spc="-85" dirty="0" smtClean="0">
                <a:solidFill>
                  <a:srgbClr val="005A9E"/>
                </a:solidFill>
                <a:latin typeface="Trebuchet MS"/>
                <a:cs typeface="Trebuchet MS"/>
              </a:rPr>
              <a:t>USLF </a:t>
            </a:r>
            <a:r>
              <a:rPr lang="en-US" sz="1400" spc="-85" dirty="0" smtClean="0">
                <a:solidFill>
                  <a:srgbClr val="005A9E"/>
                </a:solidFill>
                <a:latin typeface="Trebuchet MS"/>
                <a:cs typeface="Trebuchet MS"/>
              </a:rPr>
              <a:t>equipment</a:t>
            </a:r>
            <a:endParaRPr lang="ru-RU" sz="1400" spc="-85" dirty="0">
              <a:solidFill>
                <a:srgbClr val="005A9E"/>
              </a:solidFill>
              <a:latin typeface="Trebuchet MS"/>
              <a:cs typeface="Trebuchet MS"/>
            </a:endParaRPr>
          </a:p>
        </p:txBody>
      </p:sp>
      <p:grpSp>
        <p:nvGrpSpPr>
          <p:cNvPr id="28" name="object 28"/>
          <p:cNvGrpSpPr/>
          <p:nvPr/>
        </p:nvGrpSpPr>
        <p:grpSpPr>
          <a:xfrm>
            <a:off x="1340999" y="540003"/>
            <a:ext cx="3961129" cy="2233930"/>
            <a:chOff x="1340999" y="540003"/>
            <a:chExt cx="3961129" cy="2233930"/>
          </a:xfrm>
        </p:grpSpPr>
        <p:pic>
          <p:nvPicPr>
            <p:cNvPr id="29" name="object 29"/>
            <p:cNvPicPr/>
            <p:nvPr/>
          </p:nvPicPr>
          <p:blipFill>
            <a:blip r:embed="rId2" cstate="print"/>
            <a:stretch>
              <a:fillRect/>
            </a:stretch>
          </p:blipFill>
          <p:spPr>
            <a:xfrm>
              <a:off x="2648879" y="540003"/>
              <a:ext cx="2653078" cy="1761507"/>
            </a:xfrm>
            <a:prstGeom prst="rect">
              <a:avLst/>
            </a:prstGeom>
          </p:spPr>
        </p:pic>
        <p:sp>
          <p:nvSpPr>
            <p:cNvPr id="30" name="object 30"/>
            <p:cNvSpPr/>
            <p:nvPr/>
          </p:nvSpPr>
          <p:spPr>
            <a:xfrm>
              <a:off x="1354339" y="949125"/>
              <a:ext cx="1393825" cy="292100"/>
            </a:xfrm>
            <a:custGeom>
              <a:avLst/>
              <a:gdLst/>
              <a:ahLst/>
              <a:cxnLst/>
              <a:rect l="l" t="t" r="r" b="b"/>
              <a:pathLst>
                <a:path w="1393825" h="292100">
                  <a:moveTo>
                    <a:pt x="1393418" y="0"/>
                  </a:moveTo>
                  <a:lnTo>
                    <a:pt x="166763" y="291846"/>
                  </a:lnTo>
                  <a:lnTo>
                    <a:pt x="0" y="291846"/>
                  </a:lnTo>
                </a:path>
              </a:pathLst>
            </a:custGeom>
            <a:ln w="6667">
              <a:solidFill>
                <a:srgbClr val="4B2E91"/>
              </a:solidFill>
            </a:ln>
          </p:spPr>
          <p:txBody>
            <a:bodyPr wrap="square" lIns="0" tIns="0" rIns="0" bIns="0" rtlCol="0"/>
            <a:lstStyle/>
            <a:p>
              <a:endParaRPr/>
            </a:p>
          </p:txBody>
        </p:sp>
        <p:sp>
          <p:nvSpPr>
            <p:cNvPr id="31" name="object 31"/>
            <p:cNvSpPr/>
            <p:nvPr/>
          </p:nvSpPr>
          <p:spPr>
            <a:xfrm>
              <a:off x="2747396" y="932705"/>
              <a:ext cx="26670" cy="26670"/>
            </a:xfrm>
            <a:custGeom>
              <a:avLst/>
              <a:gdLst/>
              <a:ahLst/>
              <a:cxnLst/>
              <a:rect l="l" t="t" r="r" b="b"/>
              <a:pathLst>
                <a:path w="26669" h="26669">
                  <a:moveTo>
                    <a:pt x="13335" y="0"/>
                  </a:moveTo>
                  <a:lnTo>
                    <a:pt x="20701" y="0"/>
                  </a:lnTo>
                  <a:lnTo>
                    <a:pt x="26670" y="5969"/>
                  </a:lnTo>
                  <a:lnTo>
                    <a:pt x="26670" y="13335"/>
                  </a:lnTo>
                  <a:lnTo>
                    <a:pt x="26670" y="20701"/>
                  </a:lnTo>
                  <a:lnTo>
                    <a:pt x="20701" y="26670"/>
                  </a:lnTo>
                  <a:lnTo>
                    <a:pt x="13335" y="26670"/>
                  </a:lnTo>
                  <a:lnTo>
                    <a:pt x="5969" y="26670"/>
                  </a:lnTo>
                  <a:lnTo>
                    <a:pt x="0" y="20701"/>
                  </a:lnTo>
                  <a:lnTo>
                    <a:pt x="0" y="13335"/>
                  </a:lnTo>
                  <a:lnTo>
                    <a:pt x="0" y="5969"/>
                  </a:lnTo>
                  <a:lnTo>
                    <a:pt x="5969" y="0"/>
                  </a:lnTo>
                  <a:lnTo>
                    <a:pt x="13335" y="0"/>
                  </a:lnTo>
                  <a:close/>
                </a:path>
              </a:pathLst>
            </a:custGeom>
            <a:ln w="6667">
              <a:solidFill>
                <a:srgbClr val="4B2E91"/>
              </a:solidFill>
            </a:ln>
          </p:spPr>
          <p:txBody>
            <a:bodyPr wrap="square" lIns="0" tIns="0" rIns="0" bIns="0" rtlCol="0"/>
            <a:lstStyle/>
            <a:p>
              <a:endParaRPr/>
            </a:p>
          </p:txBody>
        </p:sp>
        <p:sp>
          <p:nvSpPr>
            <p:cNvPr id="32" name="object 32"/>
            <p:cNvSpPr/>
            <p:nvPr/>
          </p:nvSpPr>
          <p:spPr>
            <a:xfrm>
              <a:off x="1340999" y="1227631"/>
              <a:ext cx="26670" cy="26670"/>
            </a:xfrm>
            <a:custGeom>
              <a:avLst/>
              <a:gdLst/>
              <a:ahLst/>
              <a:cxnLst/>
              <a:rect l="l" t="t" r="r" b="b"/>
              <a:pathLst>
                <a:path w="26669" h="26669">
                  <a:moveTo>
                    <a:pt x="20700" y="0"/>
                  </a:moveTo>
                  <a:lnTo>
                    <a:pt x="13334" y="0"/>
                  </a:lnTo>
                  <a:lnTo>
                    <a:pt x="5968" y="0"/>
                  </a:lnTo>
                  <a:lnTo>
                    <a:pt x="0" y="5969"/>
                  </a:lnTo>
                  <a:lnTo>
                    <a:pt x="0" y="20701"/>
                  </a:lnTo>
                  <a:lnTo>
                    <a:pt x="5968" y="26670"/>
                  </a:lnTo>
                  <a:lnTo>
                    <a:pt x="20700" y="26670"/>
                  </a:lnTo>
                  <a:lnTo>
                    <a:pt x="26669" y="20701"/>
                  </a:lnTo>
                  <a:lnTo>
                    <a:pt x="26669" y="5969"/>
                  </a:lnTo>
                  <a:lnTo>
                    <a:pt x="20700" y="0"/>
                  </a:lnTo>
                  <a:close/>
                </a:path>
              </a:pathLst>
            </a:custGeom>
            <a:solidFill>
              <a:srgbClr val="4B2E91"/>
            </a:solidFill>
          </p:spPr>
          <p:txBody>
            <a:bodyPr wrap="square" lIns="0" tIns="0" rIns="0" bIns="0" rtlCol="0"/>
            <a:lstStyle/>
            <a:p>
              <a:endParaRPr/>
            </a:p>
          </p:txBody>
        </p:sp>
        <p:sp>
          <p:nvSpPr>
            <p:cNvPr id="33" name="object 33"/>
            <p:cNvSpPr/>
            <p:nvPr/>
          </p:nvSpPr>
          <p:spPr>
            <a:xfrm>
              <a:off x="1354331" y="1711831"/>
              <a:ext cx="2151380" cy="230504"/>
            </a:xfrm>
            <a:custGeom>
              <a:avLst/>
              <a:gdLst/>
              <a:ahLst/>
              <a:cxnLst/>
              <a:rect l="l" t="t" r="r" b="b"/>
              <a:pathLst>
                <a:path w="2151379" h="230505">
                  <a:moveTo>
                    <a:pt x="2150960" y="230263"/>
                  </a:moveTo>
                  <a:lnTo>
                    <a:pt x="247281" y="0"/>
                  </a:lnTo>
                  <a:lnTo>
                    <a:pt x="0" y="0"/>
                  </a:lnTo>
                </a:path>
              </a:pathLst>
            </a:custGeom>
            <a:ln w="6667">
              <a:solidFill>
                <a:srgbClr val="4B2E91"/>
              </a:solidFill>
            </a:ln>
          </p:spPr>
          <p:txBody>
            <a:bodyPr wrap="square" lIns="0" tIns="0" rIns="0" bIns="0" rtlCol="0"/>
            <a:lstStyle/>
            <a:p>
              <a:endParaRPr/>
            </a:p>
          </p:txBody>
        </p:sp>
        <p:sp>
          <p:nvSpPr>
            <p:cNvPr id="34" name="object 34"/>
            <p:cNvSpPr/>
            <p:nvPr/>
          </p:nvSpPr>
          <p:spPr>
            <a:xfrm>
              <a:off x="3505196" y="1930361"/>
              <a:ext cx="26670" cy="26670"/>
            </a:xfrm>
            <a:custGeom>
              <a:avLst/>
              <a:gdLst/>
              <a:ahLst/>
              <a:cxnLst/>
              <a:rect l="l" t="t" r="r" b="b"/>
              <a:pathLst>
                <a:path w="26670" h="26669">
                  <a:moveTo>
                    <a:pt x="13335" y="26669"/>
                  </a:moveTo>
                  <a:lnTo>
                    <a:pt x="20701" y="26669"/>
                  </a:lnTo>
                  <a:lnTo>
                    <a:pt x="26670" y="20700"/>
                  </a:lnTo>
                  <a:lnTo>
                    <a:pt x="26670" y="13334"/>
                  </a:lnTo>
                  <a:lnTo>
                    <a:pt x="26670" y="5968"/>
                  </a:lnTo>
                  <a:lnTo>
                    <a:pt x="20701" y="0"/>
                  </a:lnTo>
                  <a:lnTo>
                    <a:pt x="13335" y="0"/>
                  </a:lnTo>
                  <a:lnTo>
                    <a:pt x="5969" y="0"/>
                  </a:lnTo>
                  <a:lnTo>
                    <a:pt x="0" y="5968"/>
                  </a:lnTo>
                  <a:lnTo>
                    <a:pt x="0" y="13334"/>
                  </a:lnTo>
                  <a:lnTo>
                    <a:pt x="0" y="20700"/>
                  </a:lnTo>
                  <a:lnTo>
                    <a:pt x="5969" y="26669"/>
                  </a:lnTo>
                  <a:lnTo>
                    <a:pt x="13335" y="26669"/>
                  </a:lnTo>
                  <a:close/>
                </a:path>
              </a:pathLst>
            </a:custGeom>
            <a:ln w="6667">
              <a:solidFill>
                <a:srgbClr val="4B2E91"/>
              </a:solidFill>
            </a:ln>
          </p:spPr>
          <p:txBody>
            <a:bodyPr wrap="square" lIns="0" tIns="0" rIns="0" bIns="0" rtlCol="0"/>
            <a:lstStyle/>
            <a:p>
              <a:endParaRPr/>
            </a:p>
          </p:txBody>
        </p:sp>
        <p:sp>
          <p:nvSpPr>
            <p:cNvPr id="35" name="object 35"/>
            <p:cNvSpPr/>
            <p:nvPr/>
          </p:nvSpPr>
          <p:spPr>
            <a:xfrm>
              <a:off x="1340999" y="1698497"/>
              <a:ext cx="26670" cy="26670"/>
            </a:xfrm>
            <a:custGeom>
              <a:avLst/>
              <a:gdLst/>
              <a:ahLst/>
              <a:cxnLst/>
              <a:rect l="l" t="t" r="r" b="b"/>
              <a:pathLst>
                <a:path w="26669" h="26669">
                  <a:moveTo>
                    <a:pt x="20700" y="0"/>
                  </a:moveTo>
                  <a:lnTo>
                    <a:pt x="5968" y="0"/>
                  </a:lnTo>
                  <a:lnTo>
                    <a:pt x="0" y="5968"/>
                  </a:lnTo>
                  <a:lnTo>
                    <a:pt x="0" y="20700"/>
                  </a:lnTo>
                  <a:lnTo>
                    <a:pt x="5968" y="26669"/>
                  </a:lnTo>
                  <a:lnTo>
                    <a:pt x="13334" y="26669"/>
                  </a:lnTo>
                  <a:lnTo>
                    <a:pt x="20700" y="26669"/>
                  </a:lnTo>
                  <a:lnTo>
                    <a:pt x="26669" y="20700"/>
                  </a:lnTo>
                  <a:lnTo>
                    <a:pt x="26669" y="5968"/>
                  </a:lnTo>
                  <a:lnTo>
                    <a:pt x="20700" y="0"/>
                  </a:lnTo>
                  <a:close/>
                </a:path>
              </a:pathLst>
            </a:custGeom>
            <a:solidFill>
              <a:srgbClr val="4B2E91"/>
            </a:solidFill>
          </p:spPr>
          <p:txBody>
            <a:bodyPr wrap="square" lIns="0" tIns="0" rIns="0" bIns="0" rtlCol="0"/>
            <a:lstStyle/>
            <a:p>
              <a:endParaRPr/>
            </a:p>
          </p:txBody>
        </p:sp>
        <p:sp>
          <p:nvSpPr>
            <p:cNvPr id="36" name="object 36"/>
            <p:cNvSpPr/>
            <p:nvPr/>
          </p:nvSpPr>
          <p:spPr>
            <a:xfrm>
              <a:off x="1354340" y="2234934"/>
              <a:ext cx="1408430" cy="121285"/>
            </a:xfrm>
            <a:custGeom>
              <a:avLst/>
              <a:gdLst/>
              <a:ahLst/>
              <a:cxnLst/>
              <a:rect l="l" t="t" r="r" b="b"/>
              <a:pathLst>
                <a:path w="1408430" h="121285">
                  <a:moveTo>
                    <a:pt x="1408252" y="0"/>
                  </a:moveTo>
                  <a:lnTo>
                    <a:pt x="282320" y="121069"/>
                  </a:lnTo>
                  <a:lnTo>
                    <a:pt x="0" y="121069"/>
                  </a:lnTo>
                </a:path>
              </a:pathLst>
            </a:custGeom>
            <a:ln w="6667">
              <a:solidFill>
                <a:srgbClr val="4B2E91"/>
              </a:solidFill>
            </a:ln>
          </p:spPr>
          <p:txBody>
            <a:bodyPr wrap="square" lIns="0" tIns="0" rIns="0" bIns="0" rtlCol="0"/>
            <a:lstStyle/>
            <a:p>
              <a:endParaRPr/>
            </a:p>
          </p:txBody>
        </p:sp>
        <p:sp>
          <p:nvSpPr>
            <p:cNvPr id="37" name="object 37"/>
            <p:cNvSpPr/>
            <p:nvPr/>
          </p:nvSpPr>
          <p:spPr>
            <a:xfrm>
              <a:off x="2762516" y="2220172"/>
              <a:ext cx="26670" cy="26670"/>
            </a:xfrm>
            <a:custGeom>
              <a:avLst/>
              <a:gdLst/>
              <a:ahLst/>
              <a:cxnLst/>
              <a:rect l="l" t="t" r="r" b="b"/>
              <a:pathLst>
                <a:path w="26669" h="26669">
                  <a:moveTo>
                    <a:pt x="13335" y="0"/>
                  </a:moveTo>
                  <a:lnTo>
                    <a:pt x="20701" y="0"/>
                  </a:lnTo>
                  <a:lnTo>
                    <a:pt x="26670" y="5969"/>
                  </a:lnTo>
                  <a:lnTo>
                    <a:pt x="26670" y="13335"/>
                  </a:lnTo>
                  <a:lnTo>
                    <a:pt x="26670" y="20701"/>
                  </a:lnTo>
                  <a:lnTo>
                    <a:pt x="20701" y="26670"/>
                  </a:lnTo>
                  <a:lnTo>
                    <a:pt x="13335" y="26670"/>
                  </a:lnTo>
                  <a:lnTo>
                    <a:pt x="5969" y="26670"/>
                  </a:lnTo>
                  <a:lnTo>
                    <a:pt x="0" y="20701"/>
                  </a:lnTo>
                  <a:lnTo>
                    <a:pt x="0" y="13335"/>
                  </a:lnTo>
                  <a:lnTo>
                    <a:pt x="0" y="5969"/>
                  </a:lnTo>
                  <a:lnTo>
                    <a:pt x="5969" y="0"/>
                  </a:lnTo>
                  <a:lnTo>
                    <a:pt x="13335" y="0"/>
                  </a:lnTo>
                  <a:close/>
                </a:path>
              </a:pathLst>
            </a:custGeom>
            <a:ln w="6667">
              <a:solidFill>
                <a:srgbClr val="4B2E91"/>
              </a:solidFill>
            </a:ln>
          </p:spPr>
          <p:txBody>
            <a:bodyPr wrap="square" lIns="0" tIns="0" rIns="0" bIns="0" rtlCol="0"/>
            <a:lstStyle/>
            <a:p>
              <a:endParaRPr/>
            </a:p>
          </p:txBody>
        </p:sp>
        <p:sp>
          <p:nvSpPr>
            <p:cNvPr id="38" name="object 38"/>
            <p:cNvSpPr/>
            <p:nvPr/>
          </p:nvSpPr>
          <p:spPr>
            <a:xfrm>
              <a:off x="1340999" y="2342667"/>
              <a:ext cx="26670" cy="26670"/>
            </a:xfrm>
            <a:custGeom>
              <a:avLst/>
              <a:gdLst/>
              <a:ahLst/>
              <a:cxnLst/>
              <a:rect l="l" t="t" r="r" b="b"/>
              <a:pathLst>
                <a:path w="26669" h="26669">
                  <a:moveTo>
                    <a:pt x="20700" y="0"/>
                  </a:moveTo>
                  <a:lnTo>
                    <a:pt x="13334" y="0"/>
                  </a:lnTo>
                  <a:lnTo>
                    <a:pt x="5968" y="0"/>
                  </a:lnTo>
                  <a:lnTo>
                    <a:pt x="0" y="5969"/>
                  </a:lnTo>
                  <a:lnTo>
                    <a:pt x="0" y="20701"/>
                  </a:lnTo>
                  <a:lnTo>
                    <a:pt x="5968" y="26670"/>
                  </a:lnTo>
                  <a:lnTo>
                    <a:pt x="20700" y="26670"/>
                  </a:lnTo>
                  <a:lnTo>
                    <a:pt x="26669" y="20701"/>
                  </a:lnTo>
                  <a:lnTo>
                    <a:pt x="26669" y="5969"/>
                  </a:lnTo>
                  <a:lnTo>
                    <a:pt x="20700" y="0"/>
                  </a:lnTo>
                  <a:close/>
                </a:path>
              </a:pathLst>
            </a:custGeom>
            <a:solidFill>
              <a:srgbClr val="4B2E91"/>
            </a:solidFill>
          </p:spPr>
          <p:txBody>
            <a:bodyPr wrap="square" lIns="0" tIns="0" rIns="0" bIns="0" rtlCol="0"/>
            <a:lstStyle/>
            <a:p>
              <a:endParaRPr/>
            </a:p>
          </p:txBody>
        </p:sp>
        <p:sp>
          <p:nvSpPr>
            <p:cNvPr id="39" name="object 39"/>
            <p:cNvSpPr/>
            <p:nvPr/>
          </p:nvSpPr>
          <p:spPr>
            <a:xfrm>
              <a:off x="4351812" y="2170466"/>
              <a:ext cx="781050" cy="590550"/>
            </a:xfrm>
            <a:custGeom>
              <a:avLst/>
              <a:gdLst/>
              <a:ahLst/>
              <a:cxnLst/>
              <a:rect l="l" t="t" r="r" b="b"/>
              <a:pathLst>
                <a:path w="781050" h="590550">
                  <a:moveTo>
                    <a:pt x="780440" y="0"/>
                  </a:moveTo>
                  <a:lnTo>
                    <a:pt x="129781" y="590092"/>
                  </a:lnTo>
                  <a:lnTo>
                    <a:pt x="0" y="590092"/>
                  </a:lnTo>
                </a:path>
              </a:pathLst>
            </a:custGeom>
            <a:ln w="6667">
              <a:solidFill>
                <a:srgbClr val="4B2E91"/>
              </a:solidFill>
            </a:ln>
          </p:spPr>
          <p:txBody>
            <a:bodyPr wrap="square" lIns="0" tIns="0" rIns="0" bIns="0" rtlCol="0"/>
            <a:lstStyle/>
            <a:p>
              <a:endParaRPr/>
            </a:p>
          </p:txBody>
        </p:sp>
        <p:sp>
          <p:nvSpPr>
            <p:cNvPr id="40" name="object 40"/>
            <p:cNvSpPr/>
            <p:nvPr/>
          </p:nvSpPr>
          <p:spPr>
            <a:xfrm>
              <a:off x="5128796" y="2148173"/>
              <a:ext cx="26670" cy="26670"/>
            </a:xfrm>
            <a:custGeom>
              <a:avLst/>
              <a:gdLst/>
              <a:ahLst/>
              <a:cxnLst/>
              <a:rect l="l" t="t" r="r" b="b"/>
              <a:pathLst>
                <a:path w="26670" h="26669">
                  <a:moveTo>
                    <a:pt x="13335" y="26670"/>
                  </a:moveTo>
                  <a:lnTo>
                    <a:pt x="20701" y="26670"/>
                  </a:lnTo>
                  <a:lnTo>
                    <a:pt x="26670" y="20701"/>
                  </a:lnTo>
                  <a:lnTo>
                    <a:pt x="26670" y="13335"/>
                  </a:lnTo>
                  <a:lnTo>
                    <a:pt x="26670" y="5969"/>
                  </a:lnTo>
                  <a:lnTo>
                    <a:pt x="20701" y="0"/>
                  </a:lnTo>
                  <a:lnTo>
                    <a:pt x="13335" y="0"/>
                  </a:lnTo>
                  <a:lnTo>
                    <a:pt x="5969" y="0"/>
                  </a:lnTo>
                  <a:lnTo>
                    <a:pt x="0" y="5969"/>
                  </a:lnTo>
                  <a:lnTo>
                    <a:pt x="0" y="13335"/>
                  </a:lnTo>
                  <a:lnTo>
                    <a:pt x="0" y="20701"/>
                  </a:lnTo>
                  <a:lnTo>
                    <a:pt x="5969" y="26670"/>
                  </a:lnTo>
                  <a:lnTo>
                    <a:pt x="13335" y="26670"/>
                  </a:lnTo>
                  <a:close/>
                </a:path>
              </a:pathLst>
            </a:custGeom>
            <a:ln w="6667">
              <a:solidFill>
                <a:srgbClr val="4B2E91"/>
              </a:solidFill>
            </a:ln>
          </p:spPr>
          <p:txBody>
            <a:bodyPr wrap="square" lIns="0" tIns="0" rIns="0" bIns="0" rtlCol="0"/>
            <a:lstStyle/>
            <a:p>
              <a:endParaRPr/>
            </a:p>
          </p:txBody>
        </p:sp>
        <p:sp>
          <p:nvSpPr>
            <p:cNvPr id="41" name="object 41"/>
            <p:cNvSpPr/>
            <p:nvPr/>
          </p:nvSpPr>
          <p:spPr>
            <a:xfrm>
              <a:off x="4338481" y="2747222"/>
              <a:ext cx="26670" cy="26670"/>
            </a:xfrm>
            <a:custGeom>
              <a:avLst/>
              <a:gdLst/>
              <a:ahLst/>
              <a:cxnLst/>
              <a:rect l="l" t="t" r="r" b="b"/>
              <a:pathLst>
                <a:path w="26670" h="26669">
                  <a:moveTo>
                    <a:pt x="20701" y="0"/>
                  </a:moveTo>
                  <a:lnTo>
                    <a:pt x="5969" y="0"/>
                  </a:lnTo>
                  <a:lnTo>
                    <a:pt x="0" y="5968"/>
                  </a:lnTo>
                  <a:lnTo>
                    <a:pt x="0" y="20700"/>
                  </a:lnTo>
                  <a:lnTo>
                    <a:pt x="5969" y="26669"/>
                  </a:lnTo>
                  <a:lnTo>
                    <a:pt x="13335" y="26669"/>
                  </a:lnTo>
                  <a:lnTo>
                    <a:pt x="20701" y="26669"/>
                  </a:lnTo>
                  <a:lnTo>
                    <a:pt x="26670" y="20700"/>
                  </a:lnTo>
                  <a:lnTo>
                    <a:pt x="26670" y="5968"/>
                  </a:lnTo>
                  <a:lnTo>
                    <a:pt x="20701" y="0"/>
                  </a:lnTo>
                  <a:close/>
                </a:path>
              </a:pathLst>
            </a:custGeom>
            <a:solidFill>
              <a:srgbClr val="4B2E91"/>
            </a:solidFill>
          </p:spPr>
          <p:txBody>
            <a:bodyPr wrap="square" lIns="0" tIns="0" rIns="0" bIns="0" rtlCol="0"/>
            <a:lstStyle/>
            <a:p>
              <a:endParaRPr/>
            </a:p>
          </p:txBody>
        </p:sp>
        <p:sp>
          <p:nvSpPr>
            <p:cNvPr id="42" name="object 42"/>
            <p:cNvSpPr/>
            <p:nvPr/>
          </p:nvSpPr>
          <p:spPr>
            <a:xfrm>
              <a:off x="2588172" y="2238383"/>
              <a:ext cx="1605915" cy="522605"/>
            </a:xfrm>
            <a:custGeom>
              <a:avLst/>
              <a:gdLst/>
              <a:ahLst/>
              <a:cxnLst/>
              <a:rect l="l" t="t" r="r" b="b"/>
              <a:pathLst>
                <a:path w="1605914" h="522605">
                  <a:moveTo>
                    <a:pt x="1605546" y="0"/>
                  </a:moveTo>
                  <a:lnTo>
                    <a:pt x="276237" y="522173"/>
                  </a:lnTo>
                  <a:lnTo>
                    <a:pt x="0" y="522173"/>
                  </a:lnTo>
                </a:path>
              </a:pathLst>
            </a:custGeom>
            <a:ln w="6667">
              <a:solidFill>
                <a:srgbClr val="4B2E91"/>
              </a:solidFill>
            </a:ln>
          </p:spPr>
          <p:txBody>
            <a:bodyPr wrap="square" lIns="0" tIns="0" rIns="0" bIns="0" rtlCol="0"/>
            <a:lstStyle/>
            <a:p>
              <a:endParaRPr/>
            </a:p>
          </p:txBody>
        </p:sp>
        <p:sp>
          <p:nvSpPr>
            <p:cNvPr id="43" name="object 43"/>
            <p:cNvSpPr/>
            <p:nvPr/>
          </p:nvSpPr>
          <p:spPr>
            <a:xfrm>
              <a:off x="4192795" y="2220173"/>
              <a:ext cx="26670" cy="26670"/>
            </a:xfrm>
            <a:custGeom>
              <a:avLst/>
              <a:gdLst/>
              <a:ahLst/>
              <a:cxnLst/>
              <a:rect l="l" t="t" r="r" b="b"/>
              <a:pathLst>
                <a:path w="26670" h="26669">
                  <a:moveTo>
                    <a:pt x="13335" y="26669"/>
                  </a:moveTo>
                  <a:lnTo>
                    <a:pt x="20701" y="26669"/>
                  </a:lnTo>
                  <a:lnTo>
                    <a:pt x="26670" y="20700"/>
                  </a:lnTo>
                  <a:lnTo>
                    <a:pt x="26670" y="13334"/>
                  </a:lnTo>
                  <a:lnTo>
                    <a:pt x="26670" y="5968"/>
                  </a:lnTo>
                  <a:lnTo>
                    <a:pt x="20701" y="0"/>
                  </a:lnTo>
                  <a:lnTo>
                    <a:pt x="13335" y="0"/>
                  </a:lnTo>
                  <a:lnTo>
                    <a:pt x="5969" y="0"/>
                  </a:lnTo>
                  <a:lnTo>
                    <a:pt x="0" y="5968"/>
                  </a:lnTo>
                  <a:lnTo>
                    <a:pt x="0" y="13334"/>
                  </a:lnTo>
                  <a:lnTo>
                    <a:pt x="0" y="20700"/>
                  </a:lnTo>
                  <a:lnTo>
                    <a:pt x="5969" y="26669"/>
                  </a:lnTo>
                  <a:lnTo>
                    <a:pt x="13335" y="26669"/>
                  </a:lnTo>
                  <a:close/>
                </a:path>
              </a:pathLst>
            </a:custGeom>
            <a:ln w="6667">
              <a:solidFill>
                <a:srgbClr val="4B2E91"/>
              </a:solidFill>
            </a:ln>
          </p:spPr>
          <p:txBody>
            <a:bodyPr wrap="square" lIns="0" tIns="0" rIns="0" bIns="0" rtlCol="0"/>
            <a:lstStyle/>
            <a:p>
              <a:endParaRPr/>
            </a:p>
          </p:txBody>
        </p:sp>
        <p:sp>
          <p:nvSpPr>
            <p:cNvPr id="44" name="object 44"/>
            <p:cNvSpPr/>
            <p:nvPr/>
          </p:nvSpPr>
          <p:spPr>
            <a:xfrm>
              <a:off x="2574836" y="2231326"/>
              <a:ext cx="1877060" cy="542925"/>
            </a:xfrm>
            <a:custGeom>
              <a:avLst/>
              <a:gdLst/>
              <a:ahLst/>
              <a:cxnLst/>
              <a:rect l="l" t="t" r="r" b="b"/>
              <a:pathLst>
                <a:path w="1877060" h="542925">
                  <a:moveTo>
                    <a:pt x="26670" y="521868"/>
                  </a:moveTo>
                  <a:lnTo>
                    <a:pt x="20701" y="515899"/>
                  </a:lnTo>
                  <a:lnTo>
                    <a:pt x="5969" y="515899"/>
                  </a:lnTo>
                  <a:lnTo>
                    <a:pt x="0" y="521868"/>
                  </a:lnTo>
                  <a:lnTo>
                    <a:pt x="0" y="536600"/>
                  </a:lnTo>
                  <a:lnTo>
                    <a:pt x="5969" y="542569"/>
                  </a:lnTo>
                  <a:lnTo>
                    <a:pt x="13335" y="542569"/>
                  </a:lnTo>
                  <a:lnTo>
                    <a:pt x="20701" y="542569"/>
                  </a:lnTo>
                  <a:lnTo>
                    <a:pt x="26670" y="536600"/>
                  </a:lnTo>
                  <a:lnTo>
                    <a:pt x="26670" y="521868"/>
                  </a:lnTo>
                  <a:close/>
                </a:path>
                <a:path w="1877060" h="542925">
                  <a:moveTo>
                    <a:pt x="1876450" y="43129"/>
                  </a:moveTo>
                  <a:lnTo>
                    <a:pt x="1832038" y="23406"/>
                  </a:lnTo>
                  <a:lnTo>
                    <a:pt x="1807629" y="12052"/>
                  </a:lnTo>
                  <a:lnTo>
                    <a:pt x="1784248" y="3441"/>
                  </a:lnTo>
                  <a:lnTo>
                    <a:pt x="1732534" y="4127"/>
                  </a:lnTo>
                  <a:lnTo>
                    <a:pt x="1694865" y="24028"/>
                  </a:lnTo>
                  <a:lnTo>
                    <a:pt x="1692579" y="28549"/>
                  </a:lnTo>
                  <a:lnTo>
                    <a:pt x="1702816" y="23241"/>
                  </a:lnTo>
                  <a:lnTo>
                    <a:pt x="1712137" y="17894"/>
                  </a:lnTo>
                  <a:lnTo>
                    <a:pt x="1722374" y="13144"/>
                  </a:lnTo>
                  <a:lnTo>
                    <a:pt x="1735315" y="9613"/>
                  </a:lnTo>
                  <a:lnTo>
                    <a:pt x="1767535" y="11658"/>
                  </a:lnTo>
                  <a:lnTo>
                    <a:pt x="1797824" y="24269"/>
                  </a:lnTo>
                  <a:lnTo>
                    <a:pt x="1832140" y="37922"/>
                  </a:lnTo>
                  <a:lnTo>
                    <a:pt x="1876450" y="43129"/>
                  </a:lnTo>
                  <a:close/>
                </a:path>
              </a:pathLst>
            </a:custGeom>
            <a:solidFill>
              <a:srgbClr val="4B2E91"/>
            </a:solidFill>
          </p:spPr>
          <p:txBody>
            <a:bodyPr wrap="square" lIns="0" tIns="0" rIns="0" bIns="0" rtlCol="0"/>
            <a:lstStyle/>
            <a:p>
              <a:endParaRPr/>
            </a:p>
          </p:txBody>
        </p:sp>
        <p:sp>
          <p:nvSpPr>
            <p:cNvPr id="45" name="object 45"/>
            <p:cNvSpPr/>
            <p:nvPr/>
          </p:nvSpPr>
          <p:spPr>
            <a:xfrm>
              <a:off x="4263228" y="2204815"/>
              <a:ext cx="314325" cy="67310"/>
            </a:xfrm>
            <a:custGeom>
              <a:avLst/>
              <a:gdLst/>
              <a:ahLst/>
              <a:cxnLst/>
              <a:rect l="l" t="t" r="r" b="b"/>
              <a:pathLst>
                <a:path w="314325" h="67310">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46" name="object 46"/>
            <p:cNvSpPr/>
            <p:nvPr/>
          </p:nvSpPr>
          <p:spPr>
            <a:xfrm>
              <a:off x="4437094" y="2192031"/>
              <a:ext cx="154940" cy="51435"/>
            </a:xfrm>
            <a:custGeom>
              <a:avLst/>
              <a:gdLst/>
              <a:ahLst/>
              <a:cxnLst/>
              <a:rect l="l" t="t" r="r" b="b"/>
              <a:pathLst>
                <a:path w="154939" h="51435">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47" name="object 47"/>
          <p:cNvSpPr txBox="1"/>
          <p:nvPr/>
        </p:nvSpPr>
        <p:spPr>
          <a:xfrm>
            <a:off x="5059321" y="3008754"/>
            <a:ext cx="191770" cy="173990"/>
          </a:xfrm>
          <a:prstGeom prst="rect">
            <a:avLst/>
          </a:prstGeom>
        </p:spPr>
        <p:txBody>
          <a:bodyPr vert="horz" wrap="square" lIns="0" tIns="16510" rIns="0" bIns="0" rtlCol="0">
            <a:spAutoFit/>
          </a:bodyPr>
          <a:lstStyle/>
          <a:p>
            <a:pPr marL="41275">
              <a:lnSpc>
                <a:spcPct val="100000"/>
              </a:lnSpc>
              <a:spcBef>
                <a:spcPts val="130"/>
              </a:spcBef>
            </a:pPr>
            <a:fld id="{81D60167-4931-47E6-BA6A-407CBD079E47}" type="slidenum">
              <a:rPr sz="900" spc="-145" dirty="0">
                <a:latin typeface="Verdana"/>
                <a:cs typeface="Verdana"/>
              </a:rPr>
              <a:t>20</a:t>
            </a:fld>
            <a:endParaRPr sz="900">
              <a:latin typeface="Verdana"/>
              <a:cs typeface="Verdana"/>
            </a:endParaRPr>
          </a:p>
        </p:txBody>
      </p:sp>
      <p:grpSp>
        <p:nvGrpSpPr>
          <p:cNvPr id="48" name="Группа 47"/>
          <p:cNvGrpSpPr/>
          <p:nvPr/>
        </p:nvGrpSpPr>
        <p:grpSpPr>
          <a:xfrm>
            <a:off x="5173642" y="297177"/>
            <a:ext cx="290019" cy="297432"/>
            <a:chOff x="-206276" y="365476"/>
            <a:chExt cx="748787" cy="785586"/>
          </a:xfrm>
        </p:grpSpPr>
        <p:sp>
          <p:nvSpPr>
            <p:cNvPr id="49" name="Овал 48"/>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0" name="Группа 49"/>
            <p:cNvGrpSpPr/>
            <p:nvPr/>
          </p:nvGrpSpPr>
          <p:grpSpPr>
            <a:xfrm>
              <a:off x="-133068" y="598587"/>
              <a:ext cx="602368" cy="360974"/>
              <a:chOff x="398776" y="622579"/>
              <a:chExt cx="1444625" cy="766331"/>
            </a:xfrm>
          </p:grpSpPr>
          <p:grpSp>
            <p:nvGrpSpPr>
              <p:cNvPr id="51" name="object 3"/>
              <p:cNvGrpSpPr/>
              <p:nvPr/>
            </p:nvGrpSpPr>
            <p:grpSpPr>
              <a:xfrm>
                <a:off x="398776" y="870751"/>
                <a:ext cx="1444625" cy="518159"/>
                <a:chOff x="398776" y="870751"/>
                <a:chExt cx="1444625" cy="518159"/>
              </a:xfrm>
            </p:grpSpPr>
            <p:sp>
              <p:nvSpPr>
                <p:cNvPr id="53"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4"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5"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6"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52"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grpSp>
        <p:nvGrpSpPr>
          <p:cNvPr id="57" name="Группа 56"/>
          <p:cNvGrpSpPr/>
          <p:nvPr/>
        </p:nvGrpSpPr>
        <p:grpSpPr>
          <a:xfrm>
            <a:off x="155316" y="2798317"/>
            <a:ext cx="290019" cy="297432"/>
            <a:chOff x="-206276" y="365476"/>
            <a:chExt cx="748787" cy="785586"/>
          </a:xfrm>
        </p:grpSpPr>
        <p:sp>
          <p:nvSpPr>
            <p:cNvPr id="58" name="Овал 57"/>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9" name="Группа 58"/>
            <p:cNvGrpSpPr/>
            <p:nvPr/>
          </p:nvGrpSpPr>
          <p:grpSpPr>
            <a:xfrm>
              <a:off x="-133068" y="598587"/>
              <a:ext cx="602368" cy="360974"/>
              <a:chOff x="398776" y="622579"/>
              <a:chExt cx="1444625" cy="766331"/>
            </a:xfrm>
          </p:grpSpPr>
          <p:grpSp>
            <p:nvGrpSpPr>
              <p:cNvPr id="60" name="object 3"/>
              <p:cNvGrpSpPr/>
              <p:nvPr/>
            </p:nvGrpSpPr>
            <p:grpSpPr>
              <a:xfrm>
                <a:off x="398776" y="870751"/>
                <a:ext cx="1444625" cy="518159"/>
                <a:chOff x="398776" y="870751"/>
                <a:chExt cx="1444625" cy="518159"/>
              </a:xfrm>
            </p:grpSpPr>
            <p:sp>
              <p:nvSpPr>
                <p:cNvPr id="62"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63"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64"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65"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61"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Tree>
    <p:extLst>
      <p:ext uri="{BB962C8B-B14F-4D97-AF65-F5344CB8AC3E}">
        <p14:creationId xmlns:p14="http://schemas.microsoft.com/office/powerpoint/2010/main" val="3181300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Выноска 2 (граница и черта) 8"/>
          <p:cNvSpPr/>
          <p:nvPr/>
        </p:nvSpPr>
        <p:spPr>
          <a:xfrm>
            <a:off x="2592603" y="1040009"/>
            <a:ext cx="2900760" cy="1876261"/>
          </a:xfrm>
          <a:prstGeom prst="accentBorderCallout2">
            <a:avLst>
              <a:gd name="adj1" fmla="val 18750"/>
              <a:gd name="adj2" fmla="val -8333"/>
              <a:gd name="adj3" fmla="val 18750"/>
              <a:gd name="adj4" fmla="val -16667"/>
              <a:gd name="adj5" fmla="val -3916"/>
              <a:gd name="adj6" fmla="val -4340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object 4"/>
          <p:cNvGrpSpPr/>
          <p:nvPr/>
        </p:nvGrpSpPr>
        <p:grpSpPr>
          <a:xfrm>
            <a:off x="71997" y="340731"/>
            <a:ext cx="328930" cy="82550"/>
            <a:chOff x="291176" y="540711"/>
            <a:chExt cx="328930" cy="82550"/>
          </a:xfrm>
        </p:grpSpPr>
        <p:sp>
          <p:nvSpPr>
            <p:cNvPr id="5" name="object 5"/>
            <p:cNvSpPr/>
            <p:nvPr/>
          </p:nvSpPr>
          <p:spPr>
            <a:xfrm>
              <a:off x="295375" y="579995"/>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6" name="object 6"/>
            <p:cNvSpPr/>
            <p:nvPr/>
          </p:nvSpPr>
          <p:spPr>
            <a:xfrm>
              <a:off x="291176" y="553495"/>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7" name="object 7"/>
            <p:cNvSpPr/>
            <p:nvPr/>
          </p:nvSpPr>
          <p:spPr>
            <a:xfrm>
              <a:off x="465042" y="540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16" name="object 16"/>
          <p:cNvSpPr txBox="1"/>
          <p:nvPr/>
        </p:nvSpPr>
        <p:spPr>
          <a:xfrm>
            <a:off x="5036093" y="3008754"/>
            <a:ext cx="214354" cy="155171"/>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900" spc="15" dirty="0">
                <a:latin typeface="Verdana"/>
                <a:cs typeface="Verdana"/>
              </a:rPr>
              <a:t>21</a:t>
            </a:fld>
            <a:endParaRPr sz="900">
              <a:latin typeface="Verdana"/>
              <a:cs typeface="Verdana"/>
            </a:endParaRPr>
          </a:p>
        </p:txBody>
      </p:sp>
      <p:grpSp>
        <p:nvGrpSpPr>
          <p:cNvPr id="27" name="Группа 26"/>
          <p:cNvGrpSpPr/>
          <p:nvPr/>
        </p:nvGrpSpPr>
        <p:grpSpPr>
          <a:xfrm>
            <a:off x="5253519" y="304844"/>
            <a:ext cx="316040" cy="284645"/>
            <a:chOff x="-206276" y="365476"/>
            <a:chExt cx="748787" cy="785586"/>
          </a:xfrm>
        </p:grpSpPr>
        <p:sp>
          <p:nvSpPr>
            <p:cNvPr id="28" name="Овал 27"/>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9" name="Группа 28"/>
            <p:cNvGrpSpPr/>
            <p:nvPr/>
          </p:nvGrpSpPr>
          <p:grpSpPr>
            <a:xfrm>
              <a:off x="-133068" y="598587"/>
              <a:ext cx="602368" cy="360974"/>
              <a:chOff x="398776" y="622579"/>
              <a:chExt cx="1444625" cy="766331"/>
            </a:xfrm>
          </p:grpSpPr>
          <p:grpSp>
            <p:nvGrpSpPr>
              <p:cNvPr id="30" name="object 3"/>
              <p:cNvGrpSpPr/>
              <p:nvPr/>
            </p:nvGrpSpPr>
            <p:grpSpPr>
              <a:xfrm>
                <a:off x="398776" y="870751"/>
                <a:ext cx="1444625" cy="518159"/>
                <a:chOff x="398776" y="870751"/>
                <a:chExt cx="1444625" cy="518159"/>
              </a:xfrm>
            </p:grpSpPr>
            <p:sp>
              <p:nvSpPr>
                <p:cNvPr id="32"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3"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4"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5"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31"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17" name="Заголовок 16"/>
          <p:cNvSpPr>
            <a:spLocks noGrp="1"/>
          </p:cNvSpPr>
          <p:nvPr>
            <p:ph type="title"/>
          </p:nvPr>
        </p:nvSpPr>
        <p:spPr>
          <a:xfrm>
            <a:off x="-4223" y="82486"/>
            <a:ext cx="5759060" cy="400110"/>
          </a:xfrm>
        </p:spPr>
        <p:txBody>
          <a:bodyPr/>
          <a:lstStyle/>
          <a:p>
            <a:pPr algn="ctr"/>
            <a:r>
              <a:rPr lang="en-US" sz="1400" dirty="0" smtClean="0">
                <a:solidFill>
                  <a:schemeClr val="tx2"/>
                </a:solidFill>
              </a:rPr>
              <a:t> </a:t>
            </a:r>
            <a:r>
              <a:rPr lang="en-US" sz="1200" dirty="0" smtClean="0">
                <a:solidFill>
                  <a:schemeClr val="tx2"/>
                </a:solidFill>
              </a:rPr>
              <a:t>COMPARISON WITH </a:t>
            </a:r>
            <a:r>
              <a:rPr lang="en-US" sz="1200" u="sng" dirty="0" smtClean="0">
                <a:solidFill>
                  <a:schemeClr val="tx2"/>
                </a:solidFill>
              </a:rPr>
              <a:t>OTHER COMPETITORS’ UV </a:t>
            </a:r>
            <a:r>
              <a:rPr lang="en-US" sz="1200" dirty="0">
                <a:solidFill>
                  <a:schemeClr val="tx2"/>
                </a:solidFill>
              </a:rPr>
              <a:t>WATER </a:t>
            </a:r>
            <a:r>
              <a:rPr lang="en-US" sz="1200" dirty="0" smtClean="0">
                <a:solidFill>
                  <a:schemeClr val="tx2"/>
                </a:solidFill>
              </a:rPr>
              <a:t>DISINFECTION EQUIPMENT: </a:t>
            </a:r>
            <a:r>
              <a:rPr lang="en-US" sz="1200" u="sng" dirty="0" smtClean="0">
                <a:solidFill>
                  <a:schemeClr val="tx2"/>
                </a:solidFill>
              </a:rPr>
              <a:t>LIMITATIONS </a:t>
            </a:r>
            <a:r>
              <a:rPr lang="en-US" sz="1200" u="sng" dirty="0" smtClean="0">
                <a:solidFill>
                  <a:schemeClr val="tx2"/>
                </a:solidFill>
              </a:rPr>
              <a:t>and INDIRECT COSTS</a:t>
            </a:r>
            <a:endParaRPr lang="ru-RU" sz="1200" u="sng" dirty="0">
              <a:solidFill>
                <a:schemeClr val="tx2"/>
              </a:solidFill>
            </a:endParaRPr>
          </a:p>
        </p:txBody>
      </p:sp>
      <p:sp>
        <p:nvSpPr>
          <p:cNvPr id="2" name="Прямоугольник 1"/>
          <p:cNvSpPr/>
          <p:nvPr/>
        </p:nvSpPr>
        <p:spPr>
          <a:xfrm>
            <a:off x="292100" y="705866"/>
            <a:ext cx="5188245" cy="261610"/>
          </a:xfrm>
          <a:prstGeom prst="rect">
            <a:avLst/>
          </a:prstGeom>
          <a:solidFill>
            <a:schemeClr val="accent1">
              <a:lumMod val="20000"/>
              <a:lumOff val="80000"/>
            </a:schemeClr>
          </a:solidFill>
          <a:ln>
            <a:solidFill>
              <a:srgbClr val="005A9E"/>
            </a:solidFill>
          </a:ln>
        </p:spPr>
        <p:txBody>
          <a:bodyPr wrap="square">
            <a:spAutoFit/>
          </a:bodyPr>
          <a:lstStyle/>
          <a:p>
            <a:pPr algn="ctr"/>
            <a:r>
              <a:rPr lang="en-US" sz="1100" b="1" dirty="0">
                <a:solidFill>
                  <a:schemeClr val="tx2"/>
                </a:solidFill>
                <a:latin typeface="Arial"/>
                <a:ea typeface="+mj-ea"/>
                <a:cs typeface="Arial"/>
              </a:rPr>
              <a:t>!NB </a:t>
            </a:r>
            <a:r>
              <a:rPr lang="en-US" sz="1100" b="1" dirty="0" smtClean="0">
                <a:solidFill>
                  <a:schemeClr val="tx2"/>
                </a:solidFill>
                <a:latin typeface="Arial"/>
                <a:ea typeface="+mj-ea"/>
                <a:cs typeface="Arial"/>
              </a:rPr>
              <a:t>Indirect cost for necessary </a:t>
            </a:r>
            <a:r>
              <a:rPr lang="en-US" sz="1100" b="1" dirty="0">
                <a:solidFill>
                  <a:schemeClr val="tx2"/>
                </a:solidFill>
                <a:latin typeface="Arial"/>
                <a:ea typeface="+mj-ea"/>
                <a:cs typeface="Arial"/>
              </a:rPr>
              <a:t>periodic cleaning of UV lamps</a:t>
            </a:r>
            <a:r>
              <a:rPr lang="ru-RU" sz="1100" b="1" dirty="0">
                <a:solidFill>
                  <a:schemeClr val="tx2"/>
                </a:solidFill>
                <a:latin typeface="Arial"/>
                <a:ea typeface="+mj-ea"/>
                <a:cs typeface="Arial"/>
              </a:rPr>
              <a:t> </a:t>
            </a:r>
            <a:r>
              <a:rPr lang="en-US" sz="1100" b="1" dirty="0">
                <a:solidFill>
                  <a:schemeClr val="tx2"/>
                </a:solidFill>
                <a:latin typeface="Arial"/>
                <a:ea typeface="+mj-ea"/>
                <a:cs typeface="Arial"/>
              </a:rPr>
              <a:t>cases </a:t>
            </a:r>
            <a:r>
              <a:rPr lang="ru-RU" sz="1100" b="1" dirty="0">
                <a:solidFill>
                  <a:schemeClr val="tx2"/>
                </a:solidFill>
                <a:latin typeface="Arial"/>
                <a:ea typeface="+mj-ea"/>
                <a:cs typeface="Arial"/>
              </a:rPr>
              <a:t>  </a:t>
            </a:r>
          </a:p>
        </p:txBody>
      </p:sp>
      <p:sp>
        <p:nvSpPr>
          <p:cNvPr id="3" name="TextBox 2"/>
          <p:cNvSpPr txBox="1"/>
          <p:nvPr/>
        </p:nvSpPr>
        <p:spPr>
          <a:xfrm>
            <a:off x="2654300" y="1123868"/>
            <a:ext cx="2991462" cy="1954381"/>
          </a:xfrm>
          <a:prstGeom prst="rect">
            <a:avLst/>
          </a:prstGeom>
          <a:noFill/>
        </p:spPr>
        <p:txBody>
          <a:bodyPr wrap="square" rtlCol="0">
            <a:spAutoFit/>
          </a:bodyPr>
          <a:lstStyle/>
          <a:p>
            <a:r>
              <a:rPr lang="en-US" sz="1100" b="1" dirty="0">
                <a:solidFill>
                  <a:schemeClr val="tx2"/>
                </a:solidFill>
                <a:latin typeface="Arial"/>
                <a:ea typeface="+mj-ea"/>
                <a:cs typeface="Arial"/>
              </a:rPr>
              <a:t>Device duplication</a:t>
            </a:r>
            <a:r>
              <a:rPr lang="ru-RU" sz="1100" b="1" dirty="0">
                <a:solidFill>
                  <a:schemeClr val="tx2"/>
                </a:solidFill>
                <a:latin typeface="Arial"/>
                <a:ea typeface="+mj-ea"/>
                <a:cs typeface="Arial"/>
              </a:rPr>
              <a:t> </a:t>
            </a:r>
            <a:r>
              <a:rPr lang="en-US" sz="1100" b="1" dirty="0" smtClean="0">
                <a:solidFill>
                  <a:schemeClr val="tx2"/>
                </a:solidFill>
                <a:latin typeface="Arial"/>
                <a:ea typeface="+mj-ea"/>
                <a:cs typeface="Arial"/>
              </a:rPr>
              <a:t>– </a:t>
            </a:r>
            <a:r>
              <a:rPr lang="en-US" sz="1100" b="1" u="sng" dirty="0" smtClean="0">
                <a:solidFill>
                  <a:schemeClr val="tx2"/>
                </a:solidFill>
                <a:latin typeface="Arial"/>
                <a:ea typeface="+mj-ea"/>
                <a:cs typeface="Arial"/>
              </a:rPr>
              <a:t>DOUBLED price</a:t>
            </a:r>
            <a:endParaRPr lang="ru-RU" sz="1100" b="1" u="sng" dirty="0">
              <a:solidFill>
                <a:schemeClr val="tx2"/>
              </a:solidFill>
              <a:latin typeface="Arial"/>
              <a:ea typeface="+mj-ea"/>
              <a:cs typeface="Arial"/>
            </a:endParaRPr>
          </a:p>
          <a:p>
            <a:r>
              <a:rPr lang="en-US" sz="1100" dirty="0" smtClean="0">
                <a:solidFill>
                  <a:schemeClr val="tx2"/>
                </a:solidFill>
                <a:latin typeface="Arial"/>
                <a:ea typeface="+mj-ea"/>
                <a:cs typeface="Arial"/>
              </a:rPr>
              <a:t>when </a:t>
            </a:r>
            <a:r>
              <a:rPr lang="en-US" sz="1100" dirty="0">
                <a:solidFill>
                  <a:schemeClr val="tx2"/>
                </a:solidFill>
                <a:latin typeface="Arial"/>
                <a:ea typeface="+mj-ea"/>
                <a:cs typeface="Arial"/>
              </a:rPr>
              <a:t>cleaning, the device is turned off, and water flows </a:t>
            </a:r>
            <a:r>
              <a:rPr lang="en-US" sz="1100" dirty="0" smtClean="0">
                <a:solidFill>
                  <a:schemeClr val="tx2"/>
                </a:solidFill>
                <a:latin typeface="Arial"/>
                <a:ea typeface="+mj-ea"/>
                <a:cs typeface="Arial"/>
              </a:rPr>
              <a:t>continuously</a:t>
            </a:r>
          </a:p>
          <a:p>
            <a:endParaRPr lang="en-US" sz="1100" dirty="0">
              <a:solidFill>
                <a:schemeClr val="tx2"/>
              </a:solidFill>
              <a:latin typeface="Arial"/>
              <a:ea typeface="+mj-ea"/>
              <a:cs typeface="Arial"/>
            </a:endParaRPr>
          </a:p>
          <a:p>
            <a:r>
              <a:rPr lang="en-US" sz="1100" b="1" dirty="0" smtClean="0">
                <a:solidFill>
                  <a:schemeClr val="tx2"/>
                </a:solidFill>
                <a:latin typeface="Arial"/>
                <a:ea typeface="+mj-ea"/>
                <a:cs typeface="Arial"/>
              </a:rPr>
              <a:t>Hydrochloric or </a:t>
            </a:r>
            <a:r>
              <a:rPr lang="en-US" sz="1100" b="1" dirty="0">
                <a:solidFill>
                  <a:schemeClr val="tx2"/>
                </a:solidFill>
                <a:latin typeface="Arial"/>
                <a:ea typeface="+mj-ea"/>
                <a:cs typeface="Arial"/>
              </a:rPr>
              <a:t>oxalic </a:t>
            </a:r>
            <a:r>
              <a:rPr lang="en-US" sz="1100" b="1" dirty="0" smtClean="0">
                <a:solidFill>
                  <a:schemeClr val="tx2"/>
                </a:solidFill>
                <a:latin typeface="Arial"/>
                <a:ea typeface="+mj-ea"/>
                <a:cs typeface="Arial"/>
              </a:rPr>
              <a:t>acid for cleaning</a:t>
            </a:r>
            <a:endParaRPr lang="ru-RU" sz="1100" b="1" dirty="0" smtClean="0">
              <a:solidFill>
                <a:schemeClr val="tx2"/>
              </a:solidFill>
              <a:latin typeface="Arial"/>
              <a:ea typeface="+mj-ea"/>
              <a:cs typeface="Arial"/>
            </a:endParaRPr>
          </a:p>
          <a:p>
            <a:pPr marL="171450" indent="-171450">
              <a:buFont typeface="Arial" panose="020B0604020202020204" pitchFamily="34" charset="0"/>
              <a:buChar char="­"/>
            </a:pPr>
            <a:r>
              <a:rPr lang="en-US" sz="1100" dirty="0" smtClean="0">
                <a:solidFill>
                  <a:schemeClr val="tx2"/>
                </a:solidFill>
                <a:latin typeface="Arial"/>
                <a:ea typeface="+mj-ea"/>
                <a:cs typeface="Arial"/>
              </a:rPr>
              <a:t>purchase</a:t>
            </a:r>
          </a:p>
          <a:p>
            <a:pPr marL="171450" indent="-171450">
              <a:buFont typeface="Arial" panose="020B0604020202020204" pitchFamily="34" charset="0"/>
              <a:buChar char="­"/>
            </a:pPr>
            <a:r>
              <a:rPr lang="en-US" sz="1100" dirty="0" smtClean="0">
                <a:solidFill>
                  <a:schemeClr val="tx2"/>
                </a:solidFill>
                <a:latin typeface="Arial"/>
                <a:ea typeface="+mj-ea"/>
                <a:cs typeface="Arial"/>
              </a:rPr>
              <a:t>storage </a:t>
            </a:r>
          </a:p>
          <a:p>
            <a:pPr marL="171450" indent="-171450">
              <a:buFont typeface="Arial" panose="020B0604020202020204" pitchFamily="34" charset="0"/>
              <a:buChar char="­"/>
            </a:pPr>
            <a:r>
              <a:rPr lang="en-US" sz="1100" dirty="0" smtClean="0">
                <a:solidFill>
                  <a:schemeClr val="tx2"/>
                </a:solidFill>
                <a:latin typeface="Arial"/>
                <a:ea typeface="+mj-ea"/>
                <a:cs typeface="Arial"/>
              </a:rPr>
              <a:t>utilization (ecological </a:t>
            </a:r>
            <a:r>
              <a:rPr lang="en-US" sz="1100" dirty="0" smtClean="0">
                <a:solidFill>
                  <a:schemeClr val="tx2"/>
                </a:solidFill>
                <a:latin typeface="Arial"/>
                <a:ea typeface="+mj-ea"/>
                <a:cs typeface="Arial"/>
              </a:rPr>
              <a:t>issues)</a:t>
            </a:r>
            <a:endParaRPr lang="en-US" sz="1100" dirty="0" smtClean="0">
              <a:solidFill>
                <a:schemeClr val="tx2"/>
              </a:solidFill>
              <a:latin typeface="Arial"/>
              <a:ea typeface="+mj-ea"/>
              <a:cs typeface="Arial"/>
            </a:endParaRPr>
          </a:p>
          <a:p>
            <a:endParaRPr lang="en-US" sz="1100" dirty="0" smtClean="0">
              <a:solidFill>
                <a:schemeClr val="tx2"/>
              </a:solidFill>
              <a:latin typeface="Arial"/>
              <a:ea typeface="+mj-ea"/>
              <a:cs typeface="Arial"/>
            </a:endParaRPr>
          </a:p>
          <a:p>
            <a:r>
              <a:rPr lang="en-US" sz="1100" b="1" dirty="0" smtClean="0">
                <a:solidFill>
                  <a:schemeClr val="tx2"/>
                </a:solidFill>
                <a:latin typeface="Arial"/>
                <a:ea typeface="+mj-ea"/>
                <a:cs typeface="Arial"/>
              </a:rPr>
              <a:t>Manpower</a:t>
            </a:r>
            <a:r>
              <a:rPr lang="en-US" sz="1100" dirty="0" smtClean="0">
                <a:solidFill>
                  <a:schemeClr val="tx2"/>
                </a:solidFill>
                <a:latin typeface="Arial"/>
                <a:ea typeface="+mj-ea"/>
                <a:cs typeface="Arial"/>
              </a:rPr>
              <a:t> for additional tasks</a:t>
            </a:r>
            <a:endParaRPr lang="en-US" sz="1100" dirty="0">
              <a:solidFill>
                <a:schemeClr val="tx2"/>
              </a:solidFill>
              <a:latin typeface="Arial"/>
              <a:ea typeface="+mj-ea"/>
              <a:cs typeface="Arial"/>
            </a:endParaRPr>
          </a:p>
          <a:p>
            <a:endParaRPr lang="ru-RU" sz="1100" dirty="0">
              <a:solidFill>
                <a:schemeClr val="tx2"/>
              </a:solidFill>
              <a:latin typeface="Arial"/>
              <a:ea typeface="+mj-ea"/>
              <a:cs typeface="Arial"/>
            </a:endParaRPr>
          </a:p>
        </p:txBody>
      </p:sp>
      <p:sp>
        <p:nvSpPr>
          <p:cNvPr id="8" name="TextBox 7"/>
          <p:cNvSpPr txBox="1"/>
          <p:nvPr/>
        </p:nvSpPr>
        <p:spPr>
          <a:xfrm>
            <a:off x="400803" y="3392773"/>
            <a:ext cx="4754853" cy="261610"/>
          </a:xfrm>
          <a:prstGeom prst="rect">
            <a:avLst/>
          </a:prstGeom>
          <a:noFill/>
          <a:ln>
            <a:noFill/>
          </a:ln>
        </p:spPr>
        <p:txBody>
          <a:bodyPr wrap="square" rtlCol="0">
            <a:spAutoFit/>
          </a:bodyPr>
          <a:lstStyle/>
          <a:p>
            <a:r>
              <a:rPr lang="ru-RU" sz="1100" b="1" dirty="0" smtClean="0">
                <a:solidFill>
                  <a:schemeClr val="tx2"/>
                </a:solidFill>
                <a:latin typeface="Arial"/>
                <a:ea typeface="+mj-ea"/>
                <a:cs typeface="Arial"/>
              </a:rPr>
              <a:t>!</a:t>
            </a:r>
            <a:r>
              <a:rPr lang="en-US" sz="1100" b="1" dirty="0" smtClean="0">
                <a:solidFill>
                  <a:schemeClr val="tx2"/>
                </a:solidFill>
                <a:latin typeface="Arial"/>
                <a:ea typeface="+mj-ea"/>
                <a:cs typeface="Arial"/>
              </a:rPr>
              <a:t>NB ULSF technology </a:t>
            </a:r>
            <a:r>
              <a:rPr lang="en-US" sz="1100" b="1" dirty="0" smtClean="0">
                <a:solidFill>
                  <a:schemeClr val="tx2"/>
                </a:solidFill>
                <a:latin typeface="Arial"/>
                <a:ea typeface="+mj-ea"/>
                <a:cs typeface="Arial"/>
              </a:rPr>
              <a:t>simplify maintenance and </a:t>
            </a:r>
            <a:r>
              <a:rPr lang="en-US" sz="1100" b="1" dirty="0">
                <a:solidFill>
                  <a:schemeClr val="tx2"/>
                </a:solidFill>
                <a:latin typeface="Arial"/>
                <a:ea typeface="+mj-ea"/>
                <a:cs typeface="Arial"/>
              </a:rPr>
              <a:t>reduce the </a:t>
            </a:r>
            <a:r>
              <a:rPr lang="en-US" sz="1100" b="1" dirty="0" smtClean="0">
                <a:solidFill>
                  <a:schemeClr val="tx2"/>
                </a:solidFill>
                <a:latin typeface="Arial"/>
                <a:ea typeface="+mj-ea"/>
                <a:cs typeface="Arial"/>
              </a:rPr>
              <a:t>costs</a:t>
            </a:r>
            <a:endParaRPr lang="ru-RU" sz="1100" b="1" dirty="0">
              <a:solidFill>
                <a:schemeClr val="tx2"/>
              </a:solidFill>
              <a:latin typeface="Arial"/>
              <a:ea typeface="+mj-ea"/>
              <a:cs typeface="Arial"/>
            </a:endParaRPr>
          </a:p>
        </p:txBody>
      </p:sp>
      <p:sp>
        <p:nvSpPr>
          <p:cNvPr id="10" name="Прямоугольник 9"/>
          <p:cNvSpPr/>
          <p:nvPr/>
        </p:nvSpPr>
        <p:spPr>
          <a:xfrm>
            <a:off x="71997" y="1874483"/>
            <a:ext cx="2201303" cy="1015663"/>
          </a:xfrm>
          <a:prstGeom prst="rect">
            <a:avLst/>
          </a:prstGeom>
          <a:ln w="19050">
            <a:solidFill>
              <a:srgbClr val="005A9E"/>
            </a:solidFill>
          </a:ln>
        </p:spPr>
        <p:txBody>
          <a:bodyPr wrap="square">
            <a:spAutoFit/>
          </a:bodyPr>
          <a:lstStyle/>
          <a:p>
            <a:r>
              <a:rPr lang="en-US" sz="1000" b="1" dirty="0" smtClean="0">
                <a:solidFill>
                  <a:schemeClr val="tx2"/>
                </a:solidFill>
                <a:latin typeface="Arial"/>
                <a:cs typeface="Arial"/>
              </a:rPr>
              <a:t>NB! We </a:t>
            </a:r>
            <a:r>
              <a:rPr lang="en-US" sz="1000" b="1" dirty="0">
                <a:solidFill>
                  <a:schemeClr val="tx2"/>
                </a:solidFill>
                <a:latin typeface="Arial"/>
                <a:cs typeface="Arial"/>
              </a:rPr>
              <a:t>perform water disinfection at the FINAL STAGE of water treatment without</a:t>
            </a:r>
            <a:endParaRPr lang="ru-RU" sz="1000" b="1" dirty="0">
              <a:solidFill>
                <a:schemeClr val="tx2"/>
              </a:solidFill>
              <a:latin typeface="Arial"/>
              <a:cs typeface="Arial"/>
            </a:endParaRPr>
          </a:p>
          <a:p>
            <a:pPr marL="171450" indent="-171450">
              <a:buFont typeface="Arial" panose="020B0604020202020204" pitchFamily="34" charset="0"/>
              <a:buChar char="­"/>
            </a:pPr>
            <a:r>
              <a:rPr lang="en-US" sz="1000" dirty="0" smtClean="0">
                <a:solidFill>
                  <a:schemeClr val="tx2"/>
                </a:solidFill>
                <a:latin typeface="Arial"/>
                <a:cs typeface="Arial"/>
              </a:rPr>
              <a:t>Filtration</a:t>
            </a:r>
            <a:endParaRPr lang="ru-RU" sz="1000" dirty="0">
              <a:solidFill>
                <a:schemeClr val="tx2"/>
              </a:solidFill>
              <a:latin typeface="Arial"/>
              <a:cs typeface="Arial"/>
            </a:endParaRPr>
          </a:p>
          <a:p>
            <a:pPr marL="171450" indent="-171450">
              <a:buFont typeface="Arial" panose="020B0604020202020204" pitchFamily="34" charset="0"/>
              <a:buChar char="­"/>
            </a:pPr>
            <a:r>
              <a:rPr lang="en-US" sz="1000" dirty="0">
                <a:solidFill>
                  <a:schemeClr val="tx2"/>
                </a:solidFill>
                <a:latin typeface="Arial"/>
                <a:cs typeface="Arial"/>
              </a:rPr>
              <a:t>Softening</a:t>
            </a:r>
            <a:endParaRPr lang="ru-RU" sz="1000" dirty="0">
              <a:solidFill>
                <a:schemeClr val="tx2"/>
              </a:solidFill>
              <a:latin typeface="Arial"/>
              <a:cs typeface="Arial"/>
            </a:endParaRPr>
          </a:p>
          <a:p>
            <a:pPr marL="171450" indent="-171450">
              <a:buFont typeface="Arial" panose="020B0604020202020204" pitchFamily="34" charset="0"/>
              <a:buChar char="­"/>
            </a:pPr>
            <a:r>
              <a:rPr lang="en-US" sz="1000" dirty="0">
                <a:solidFill>
                  <a:schemeClr val="tx2"/>
                </a:solidFill>
                <a:latin typeface="Arial"/>
                <a:cs typeface="Arial"/>
              </a:rPr>
              <a:t>Inspections</a:t>
            </a:r>
            <a:endParaRPr lang="ru-RU" sz="1000" dirty="0">
              <a:solidFill>
                <a:schemeClr val="tx2"/>
              </a:solidFill>
              <a:latin typeface="Arial"/>
              <a:cs typeface="Arial"/>
            </a:endParaRPr>
          </a:p>
        </p:txBody>
      </p:sp>
      <p:grpSp>
        <p:nvGrpSpPr>
          <p:cNvPr id="38" name="Группа 37"/>
          <p:cNvGrpSpPr/>
          <p:nvPr/>
        </p:nvGrpSpPr>
        <p:grpSpPr>
          <a:xfrm>
            <a:off x="31747" y="1698625"/>
            <a:ext cx="228599" cy="206156"/>
            <a:chOff x="-206276" y="365476"/>
            <a:chExt cx="748787" cy="785586"/>
          </a:xfrm>
        </p:grpSpPr>
        <p:sp>
          <p:nvSpPr>
            <p:cNvPr id="39" name="Овал 38"/>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0" name="Группа 39"/>
            <p:cNvGrpSpPr/>
            <p:nvPr/>
          </p:nvGrpSpPr>
          <p:grpSpPr>
            <a:xfrm>
              <a:off x="-133068" y="598587"/>
              <a:ext cx="602368" cy="360974"/>
              <a:chOff x="398776" y="622579"/>
              <a:chExt cx="1444625" cy="766331"/>
            </a:xfrm>
          </p:grpSpPr>
          <p:grpSp>
            <p:nvGrpSpPr>
              <p:cNvPr id="41" name="object 3"/>
              <p:cNvGrpSpPr/>
              <p:nvPr/>
            </p:nvGrpSpPr>
            <p:grpSpPr>
              <a:xfrm>
                <a:off x="398776" y="870751"/>
                <a:ext cx="1444625" cy="518159"/>
                <a:chOff x="398776" y="870751"/>
                <a:chExt cx="1444625" cy="518159"/>
              </a:xfrm>
            </p:grpSpPr>
            <p:sp>
              <p:nvSpPr>
                <p:cNvPr id="43"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4"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5"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6"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42"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cxnSp>
        <p:nvCxnSpPr>
          <p:cNvPr id="12" name="Прямая со стрелкой 11"/>
          <p:cNvCxnSpPr/>
          <p:nvPr/>
        </p:nvCxnSpPr>
        <p:spPr>
          <a:xfrm>
            <a:off x="2349500" y="2916270"/>
            <a:ext cx="0" cy="16197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70983" y="3016863"/>
            <a:ext cx="4469415" cy="261610"/>
          </a:xfrm>
          <a:prstGeom prst="rect">
            <a:avLst/>
          </a:prstGeom>
          <a:noFill/>
          <a:ln>
            <a:noFill/>
          </a:ln>
        </p:spPr>
        <p:txBody>
          <a:bodyPr wrap="square" rtlCol="0">
            <a:spAutoFit/>
          </a:bodyPr>
          <a:lstStyle/>
          <a:p>
            <a:r>
              <a:rPr lang="en-US" sz="1100" b="1" dirty="0" smtClean="0">
                <a:solidFill>
                  <a:schemeClr val="tx2"/>
                </a:solidFill>
                <a:latin typeface="Arial"/>
                <a:ea typeface="+mj-ea"/>
                <a:cs typeface="Arial"/>
              </a:rPr>
              <a:t>How to</a:t>
            </a:r>
            <a:r>
              <a:rPr lang="ru-RU" sz="1100" b="1" dirty="0" smtClean="0">
                <a:solidFill>
                  <a:schemeClr val="tx2"/>
                </a:solidFill>
                <a:latin typeface="Arial"/>
                <a:ea typeface="+mj-ea"/>
                <a:cs typeface="Arial"/>
              </a:rPr>
              <a:t> </a:t>
            </a:r>
            <a:r>
              <a:rPr lang="en-US" sz="1100" b="1" dirty="0" smtClean="0">
                <a:solidFill>
                  <a:schemeClr val="tx2"/>
                </a:solidFill>
                <a:latin typeface="Arial"/>
                <a:ea typeface="+mj-ea"/>
                <a:cs typeface="Arial"/>
              </a:rPr>
              <a:t>simplify and reduce </a:t>
            </a:r>
            <a:r>
              <a:rPr lang="en-US" sz="1100" b="1" dirty="0">
                <a:solidFill>
                  <a:schemeClr val="tx2"/>
                </a:solidFill>
                <a:latin typeface="Arial"/>
                <a:ea typeface="+mj-ea"/>
                <a:cs typeface="Arial"/>
              </a:rPr>
              <a:t>the cost of maintaining </a:t>
            </a:r>
            <a:r>
              <a:rPr lang="en-US" sz="1100" b="1" dirty="0" smtClean="0">
                <a:solidFill>
                  <a:schemeClr val="tx2"/>
                </a:solidFill>
                <a:latin typeface="Arial"/>
                <a:ea typeface="+mj-ea"/>
                <a:cs typeface="Arial"/>
              </a:rPr>
              <a:t>equipment?</a:t>
            </a:r>
            <a:endParaRPr lang="ru-RU" sz="1100" b="1" dirty="0">
              <a:solidFill>
                <a:schemeClr val="tx2"/>
              </a:solidFill>
              <a:latin typeface="Arial"/>
              <a:ea typeface="+mj-ea"/>
              <a:cs typeface="Arial"/>
            </a:endParaRPr>
          </a:p>
        </p:txBody>
      </p:sp>
    </p:spTree>
    <p:extLst>
      <p:ext uri="{BB962C8B-B14F-4D97-AF65-F5344CB8AC3E}">
        <p14:creationId xmlns:p14="http://schemas.microsoft.com/office/powerpoint/2010/main" val="3356783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739900" y="550047"/>
            <a:ext cx="2209800" cy="2047154"/>
          </a:xfrm>
          <a:prstGeom prst="rect">
            <a:avLst/>
          </a:prstGeom>
        </p:spPr>
      </p:pic>
      <p:sp>
        <p:nvSpPr>
          <p:cNvPr id="3" name="object 3"/>
          <p:cNvSpPr txBox="1">
            <a:spLocks noGrp="1"/>
          </p:cNvSpPr>
          <p:nvPr>
            <p:ph type="title"/>
          </p:nvPr>
        </p:nvSpPr>
        <p:spPr>
          <a:xfrm>
            <a:off x="241426" y="141073"/>
            <a:ext cx="3293400" cy="197490"/>
          </a:xfrm>
          <a:prstGeom prst="rect">
            <a:avLst/>
          </a:prstGeom>
        </p:spPr>
        <p:txBody>
          <a:bodyPr vert="horz" wrap="square" lIns="0" tIns="12700" rIns="0" bIns="0" rtlCol="0">
            <a:spAutoFit/>
          </a:bodyPr>
          <a:lstStyle/>
          <a:p>
            <a:pPr marL="12700">
              <a:lnSpc>
                <a:spcPct val="100000"/>
              </a:lnSpc>
              <a:spcBef>
                <a:spcPts val="100"/>
              </a:spcBef>
            </a:pPr>
            <a:r>
              <a:rPr lang="en-GB" sz="1200" dirty="0">
                <a:solidFill>
                  <a:schemeClr val="tx2"/>
                </a:solidFill>
              </a:rPr>
              <a:t>ADVANTAGES OF </a:t>
            </a:r>
            <a:r>
              <a:rPr lang="en-US" sz="1200" dirty="0" smtClean="0">
                <a:solidFill>
                  <a:schemeClr val="tx2"/>
                </a:solidFill>
              </a:rPr>
              <a:t>USLF </a:t>
            </a:r>
            <a:r>
              <a:rPr lang="en-US" sz="1200" dirty="0" smtClean="0">
                <a:solidFill>
                  <a:schemeClr val="tx2"/>
                </a:solidFill>
              </a:rPr>
              <a:t>EQUIPMENT</a:t>
            </a:r>
            <a:endParaRPr sz="1200" dirty="0">
              <a:solidFill>
                <a:schemeClr val="tx2"/>
              </a:solidFill>
            </a:endParaRPr>
          </a:p>
        </p:txBody>
      </p:sp>
      <p:grpSp>
        <p:nvGrpSpPr>
          <p:cNvPr id="4" name="object 4"/>
          <p:cNvGrpSpPr/>
          <p:nvPr/>
        </p:nvGrpSpPr>
        <p:grpSpPr>
          <a:xfrm>
            <a:off x="291176" y="375611"/>
            <a:ext cx="328930" cy="82550"/>
            <a:chOff x="291176" y="540711"/>
            <a:chExt cx="328930" cy="82550"/>
          </a:xfrm>
        </p:grpSpPr>
        <p:sp>
          <p:nvSpPr>
            <p:cNvPr id="5" name="object 5"/>
            <p:cNvSpPr/>
            <p:nvPr/>
          </p:nvSpPr>
          <p:spPr>
            <a:xfrm>
              <a:off x="295375" y="579995"/>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6" name="object 6"/>
            <p:cNvSpPr/>
            <p:nvPr/>
          </p:nvSpPr>
          <p:spPr>
            <a:xfrm>
              <a:off x="291176" y="553495"/>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7" name="object 7"/>
            <p:cNvSpPr/>
            <p:nvPr/>
          </p:nvSpPr>
          <p:spPr>
            <a:xfrm>
              <a:off x="465042" y="540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8" name="object 8"/>
          <p:cNvSpPr txBox="1"/>
          <p:nvPr/>
        </p:nvSpPr>
        <p:spPr>
          <a:xfrm>
            <a:off x="0" y="911306"/>
            <a:ext cx="1663700" cy="605294"/>
          </a:xfrm>
          <a:prstGeom prst="rect">
            <a:avLst/>
          </a:prstGeom>
        </p:spPr>
        <p:txBody>
          <a:bodyPr vert="horz" wrap="square" lIns="0" tIns="25400" rIns="0" bIns="0" rtlCol="0">
            <a:spAutoFit/>
          </a:bodyPr>
          <a:lstStyle/>
          <a:p>
            <a:pPr marL="22225" marR="5080" indent="-10160" algn="r">
              <a:spcBef>
                <a:spcPts val="200"/>
              </a:spcBef>
            </a:pPr>
            <a:r>
              <a:rPr lang="en-US" sz="900" b="1" dirty="0">
                <a:solidFill>
                  <a:schemeClr val="tx2"/>
                </a:solidFill>
                <a:latin typeface="Arial"/>
                <a:ea typeface="+mj-ea"/>
                <a:cs typeface="Arial"/>
              </a:rPr>
              <a:t>A modern alternative </a:t>
            </a:r>
            <a:r>
              <a:rPr lang="en-US" sz="900" dirty="0">
                <a:solidFill>
                  <a:schemeClr val="tx2"/>
                </a:solidFill>
                <a:latin typeface="Arial"/>
                <a:ea typeface="+mj-ea"/>
                <a:cs typeface="Arial"/>
              </a:rPr>
              <a:t>to  previous generation reagent disinfection methods  for </a:t>
            </a:r>
            <a:endParaRPr lang="en-US" sz="900" dirty="0" smtClean="0">
              <a:solidFill>
                <a:schemeClr val="tx2"/>
              </a:solidFill>
              <a:latin typeface="Arial"/>
              <a:ea typeface="+mj-ea"/>
              <a:cs typeface="Arial"/>
            </a:endParaRPr>
          </a:p>
          <a:p>
            <a:pPr marL="22225" marR="5080" indent="-10160" algn="r">
              <a:spcBef>
                <a:spcPts val="200"/>
              </a:spcBef>
            </a:pPr>
            <a:r>
              <a:rPr lang="en-US" sz="900" dirty="0" smtClean="0">
                <a:solidFill>
                  <a:schemeClr val="tx2"/>
                </a:solidFill>
                <a:latin typeface="Arial"/>
                <a:ea typeface="+mj-ea"/>
                <a:cs typeface="Arial"/>
              </a:rPr>
              <a:t>water </a:t>
            </a:r>
            <a:r>
              <a:rPr lang="en-US" sz="900" dirty="0">
                <a:solidFill>
                  <a:schemeClr val="tx2"/>
                </a:solidFill>
                <a:latin typeface="Arial"/>
                <a:ea typeface="+mj-ea"/>
                <a:cs typeface="Arial"/>
              </a:rPr>
              <a:t>treatment</a:t>
            </a:r>
            <a:endParaRPr sz="900" dirty="0">
              <a:solidFill>
                <a:schemeClr val="tx2"/>
              </a:solidFill>
              <a:latin typeface="Arial"/>
              <a:ea typeface="+mj-ea"/>
              <a:cs typeface="Arial"/>
            </a:endParaRPr>
          </a:p>
        </p:txBody>
      </p:sp>
      <p:sp>
        <p:nvSpPr>
          <p:cNvPr id="16" name="object 16"/>
          <p:cNvSpPr txBox="1"/>
          <p:nvPr/>
        </p:nvSpPr>
        <p:spPr>
          <a:xfrm>
            <a:off x="5038265" y="3008754"/>
            <a:ext cx="290554" cy="155171"/>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900" spc="15" dirty="0">
                <a:latin typeface="Verdana"/>
                <a:cs typeface="Verdana"/>
              </a:rPr>
              <a:t>22</a:t>
            </a:fld>
            <a:endParaRPr sz="900" dirty="0">
              <a:latin typeface="Verdana"/>
              <a:cs typeface="Verdana"/>
            </a:endParaRPr>
          </a:p>
        </p:txBody>
      </p:sp>
      <p:sp>
        <p:nvSpPr>
          <p:cNvPr id="9" name="object 9"/>
          <p:cNvSpPr txBox="1"/>
          <p:nvPr/>
        </p:nvSpPr>
        <p:spPr>
          <a:xfrm>
            <a:off x="3992686" y="996845"/>
            <a:ext cx="1794532" cy="153888"/>
          </a:xfrm>
          <a:prstGeom prst="rect">
            <a:avLst/>
          </a:prstGeom>
          <a:ln>
            <a:solidFill>
              <a:srgbClr val="005A9E"/>
            </a:solidFill>
          </a:ln>
        </p:spPr>
        <p:txBody>
          <a:bodyPr vert="horz" wrap="square" lIns="0" tIns="25400" rIns="0" bIns="0" rtlCol="0">
            <a:spAutoFit/>
          </a:bodyPr>
          <a:lstStyle/>
          <a:p>
            <a:pPr marL="12700" marR="5080">
              <a:lnSpc>
                <a:spcPts val="1000"/>
              </a:lnSpc>
              <a:spcBef>
                <a:spcPts val="200"/>
              </a:spcBef>
            </a:pPr>
            <a:r>
              <a:rPr lang="en-US" sz="900" b="1" dirty="0" smtClean="0">
                <a:solidFill>
                  <a:schemeClr val="tx2"/>
                </a:solidFill>
                <a:latin typeface="Arial"/>
                <a:ea typeface="+mj-ea"/>
                <a:cs typeface="Arial"/>
              </a:rPr>
              <a:t>Easy</a:t>
            </a:r>
            <a:r>
              <a:rPr lang="en-US" sz="900" dirty="0" smtClean="0">
                <a:solidFill>
                  <a:schemeClr val="tx2"/>
                </a:solidFill>
                <a:latin typeface="Arial"/>
                <a:ea typeface="+mj-ea"/>
                <a:cs typeface="Arial"/>
              </a:rPr>
              <a:t> installation and </a:t>
            </a:r>
            <a:r>
              <a:rPr lang="en-US" sz="900" dirty="0">
                <a:solidFill>
                  <a:schemeClr val="tx2"/>
                </a:solidFill>
                <a:latin typeface="Arial"/>
                <a:ea typeface="+mj-ea"/>
                <a:cs typeface="Arial"/>
              </a:rPr>
              <a:t>maintenance</a:t>
            </a:r>
            <a:endParaRPr sz="900" dirty="0">
              <a:solidFill>
                <a:schemeClr val="tx2"/>
              </a:solidFill>
              <a:latin typeface="Arial"/>
              <a:ea typeface="+mj-ea"/>
              <a:cs typeface="Arial"/>
            </a:endParaRPr>
          </a:p>
        </p:txBody>
      </p:sp>
      <p:sp>
        <p:nvSpPr>
          <p:cNvPr id="10" name="object 10"/>
          <p:cNvSpPr txBox="1"/>
          <p:nvPr/>
        </p:nvSpPr>
        <p:spPr>
          <a:xfrm>
            <a:off x="289913" y="1734950"/>
            <a:ext cx="1304293" cy="141064"/>
          </a:xfrm>
          <a:prstGeom prst="rect">
            <a:avLst/>
          </a:prstGeom>
          <a:ln>
            <a:solidFill>
              <a:srgbClr val="005A9E"/>
            </a:solidFill>
          </a:ln>
        </p:spPr>
        <p:txBody>
          <a:bodyPr vert="horz" wrap="square" lIns="0" tIns="12700" rIns="0" bIns="0" rtlCol="0">
            <a:spAutoFit/>
          </a:bodyPr>
          <a:lstStyle/>
          <a:p>
            <a:pPr marR="5080" algn="r">
              <a:lnSpc>
                <a:spcPts val="1040"/>
              </a:lnSpc>
              <a:spcBef>
                <a:spcPts val="100"/>
              </a:spcBef>
            </a:pPr>
            <a:r>
              <a:rPr lang="en-US" sz="900" b="1" dirty="0">
                <a:solidFill>
                  <a:schemeClr val="tx2"/>
                </a:solidFill>
                <a:latin typeface="Arial"/>
                <a:ea typeface="+mj-ea"/>
                <a:cs typeface="Arial"/>
              </a:rPr>
              <a:t>Small size </a:t>
            </a:r>
            <a:r>
              <a:rPr lang="en-US" sz="900" dirty="0">
                <a:solidFill>
                  <a:schemeClr val="tx2"/>
                </a:solidFill>
                <a:latin typeface="Arial"/>
                <a:ea typeface="+mj-ea"/>
                <a:cs typeface="Arial"/>
              </a:rPr>
              <a:t>of </a:t>
            </a:r>
            <a:r>
              <a:rPr lang="en-GB" sz="900" dirty="0">
                <a:solidFill>
                  <a:schemeClr val="tx2"/>
                </a:solidFill>
                <a:latin typeface="Arial"/>
                <a:ea typeface="+mj-ea"/>
                <a:cs typeface="Arial"/>
              </a:rPr>
              <a:t>equipment</a:t>
            </a:r>
            <a:endParaRPr sz="900" dirty="0">
              <a:solidFill>
                <a:schemeClr val="tx2"/>
              </a:solidFill>
              <a:latin typeface="Arial"/>
              <a:ea typeface="+mj-ea"/>
              <a:cs typeface="Arial"/>
            </a:endParaRPr>
          </a:p>
        </p:txBody>
      </p:sp>
      <p:sp>
        <p:nvSpPr>
          <p:cNvPr id="11" name="object 11"/>
          <p:cNvSpPr txBox="1"/>
          <p:nvPr/>
        </p:nvSpPr>
        <p:spPr>
          <a:xfrm>
            <a:off x="4044934" y="1477433"/>
            <a:ext cx="1581166" cy="153888"/>
          </a:xfrm>
          <a:prstGeom prst="rect">
            <a:avLst/>
          </a:prstGeom>
        </p:spPr>
        <p:txBody>
          <a:bodyPr vert="horz" wrap="square" lIns="0" tIns="25400" rIns="0" bIns="0" rtlCol="0">
            <a:spAutoFit/>
          </a:bodyPr>
          <a:lstStyle/>
          <a:p>
            <a:pPr marL="12700" marR="5080">
              <a:lnSpc>
                <a:spcPts val="1000"/>
              </a:lnSpc>
              <a:spcBef>
                <a:spcPts val="200"/>
              </a:spcBef>
            </a:pPr>
            <a:r>
              <a:rPr lang="en-GB" sz="900" b="1" dirty="0">
                <a:solidFill>
                  <a:schemeClr val="tx2"/>
                </a:solidFill>
                <a:latin typeface="Arial"/>
                <a:ea typeface="+mj-ea"/>
                <a:cs typeface="Arial"/>
              </a:rPr>
              <a:t>Remote control </a:t>
            </a:r>
            <a:r>
              <a:rPr lang="en-GB" sz="900" dirty="0">
                <a:solidFill>
                  <a:schemeClr val="tx2"/>
                </a:solidFill>
                <a:latin typeface="Arial"/>
                <a:ea typeface="+mj-ea"/>
                <a:cs typeface="Arial"/>
              </a:rPr>
              <a:t>capability</a:t>
            </a:r>
            <a:endParaRPr sz="900" dirty="0">
              <a:solidFill>
                <a:schemeClr val="tx2"/>
              </a:solidFill>
              <a:latin typeface="Arial"/>
              <a:ea typeface="+mj-ea"/>
              <a:cs typeface="Arial"/>
            </a:endParaRPr>
          </a:p>
        </p:txBody>
      </p:sp>
      <p:sp>
        <p:nvSpPr>
          <p:cNvPr id="12" name="object 12"/>
          <p:cNvSpPr txBox="1"/>
          <p:nvPr/>
        </p:nvSpPr>
        <p:spPr>
          <a:xfrm>
            <a:off x="3992686" y="1945623"/>
            <a:ext cx="1794532" cy="307777"/>
          </a:xfrm>
          <a:prstGeom prst="rect">
            <a:avLst/>
          </a:prstGeom>
        </p:spPr>
        <p:txBody>
          <a:bodyPr vert="horz" wrap="square" lIns="0" tIns="25400" rIns="0" bIns="0" rtlCol="0">
            <a:spAutoFit/>
          </a:bodyPr>
          <a:lstStyle/>
          <a:p>
            <a:pPr marL="12700" marR="5080">
              <a:lnSpc>
                <a:spcPts val="1000"/>
              </a:lnSpc>
              <a:spcBef>
                <a:spcPts val="200"/>
              </a:spcBef>
            </a:pPr>
            <a:r>
              <a:rPr lang="en-GB" sz="900" b="1" dirty="0" smtClean="0">
                <a:solidFill>
                  <a:schemeClr val="tx2"/>
                </a:solidFill>
                <a:latin typeface="Arial"/>
                <a:ea typeface="+mj-ea"/>
                <a:cs typeface="Arial"/>
              </a:rPr>
              <a:t>Reduction </a:t>
            </a:r>
            <a:r>
              <a:rPr lang="en-GB" sz="900" dirty="0" smtClean="0">
                <a:solidFill>
                  <a:schemeClr val="tx2"/>
                </a:solidFill>
                <a:latin typeface="Arial"/>
                <a:ea typeface="+mj-ea"/>
                <a:cs typeface="Arial"/>
              </a:rPr>
              <a:t>of operational costs</a:t>
            </a:r>
            <a:endParaRPr lang="en-GB" sz="900" dirty="0">
              <a:solidFill>
                <a:schemeClr val="tx2"/>
              </a:solidFill>
              <a:latin typeface="Arial"/>
              <a:ea typeface="+mj-ea"/>
              <a:cs typeface="Arial"/>
            </a:endParaRPr>
          </a:p>
          <a:p>
            <a:pPr marL="12700" marR="5080">
              <a:lnSpc>
                <a:spcPts val="1000"/>
              </a:lnSpc>
              <a:spcBef>
                <a:spcPts val="200"/>
              </a:spcBef>
            </a:pPr>
            <a:endParaRPr lang="en-GB" sz="900" b="1" dirty="0">
              <a:solidFill>
                <a:schemeClr val="tx2"/>
              </a:solidFill>
              <a:latin typeface="Arial"/>
              <a:ea typeface="+mj-ea"/>
              <a:cs typeface="Arial"/>
            </a:endParaRPr>
          </a:p>
        </p:txBody>
      </p:sp>
      <p:sp>
        <p:nvSpPr>
          <p:cNvPr id="13" name="object 13"/>
          <p:cNvSpPr txBox="1"/>
          <p:nvPr/>
        </p:nvSpPr>
        <p:spPr>
          <a:xfrm>
            <a:off x="189399" y="2118608"/>
            <a:ext cx="1444400" cy="754439"/>
          </a:xfrm>
          <a:prstGeom prst="rect">
            <a:avLst/>
          </a:prstGeom>
        </p:spPr>
        <p:txBody>
          <a:bodyPr vert="horz" wrap="square" lIns="0" tIns="12700" rIns="0" bIns="0" rtlCol="0">
            <a:spAutoFit/>
          </a:bodyPr>
          <a:lstStyle/>
          <a:p>
            <a:pPr marR="5080" algn="r">
              <a:spcBef>
                <a:spcPts val="100"/>
              </a:spcBef>
              <a:spcAft>
                <a:spcPts val="500"/>
              </a:spcAft>
            </a:pPr>
            <a:r>
              <a:rPr lang="en-US" sz="900" b="1" dirty="0">
                <a:solidFill>
                  <a:schemeClr val="tx2"/>
                </a:solidFill>
                <a:latin typeface="Arial"/>
                <a:ea typeface="+mj-ea"/>
                <a:cs typeface="Arial"/>
              </a:rPr>
              <a:t>Patented design </a:t>
            </a:r>
            <a:r>
              <a:rPr lang="en-US" sz="900" dirty="0">
                <a:solidFill>
                  <a:schemeClr val="tx2"/>
                </a:solidFill>
                <a:latin typeface="Arial"/>
                <a:ea typeface="+mj-ea"/>
                <a:cs typeface="Arial"/>
              </a:rPr>
              <a:t>of ultrasonic transducers </a:t>
            </a:r>
            <a:r>
              <a:rPr lang="en-US" sz="900" b="1" dirty="0">
                <a:solidFill>
                  <a:schemeClr val="tx2"/>
                </a:solidFill>
                <a:latin typeface="Arial"/>
                <a:ea typeface="+mj-ea"/>
                <a:cs typeface="Arial"/>
              </a:rPr>
              <a:t>eliminating</a:t>
            </a:r>
            <a:r>
              <a:rPr lang="en-US" sz="900" dirty="0">
                <a:solidFill>
                  <a:schemeClr val="tx2"/>
                </a:solidFill>
                <a:latin typeface="Arial"/>
                <a:ea typeface="+mj-ea"/>
                <a:cs typeface="Arial"/>
              </a:rPr>
              <a:t> the occurrence</a:t>
            </a:r>
            <a:r>
              <a:rPr lang="ru-RU" sz="900" dirty="0">
                <a:solidFill>
                  <a:schemeClr val="tx2"/>
                </a:solidFill>
                <a:latin typeface="Arial"/>
                <a:ea typeface="+mj-ea"/>
                <a:cs typeface="Arial"/>
              </a:rPr>
              <a:t> </a:t>
            </a:r>
            <a:r>
              <a:rPr lang="en-US" sz="900" dirty="0">
                <a:solidFill>
                  <a:schemeClr val="tx2"/>
                </a:solidFill>
                <a:latin typeface="Arial"/>
                <a:ea typeface="+mj-ea"/>
                <a:cs typeface="Arial"/>
              </a:rPr>
              <a:t>of </a:t>
            </a:r>
            <a:r>
              <a:rPr lang="en-US" sz="900" b="1" dirty="0">
                <a:solidFill>
                  <a:schemeClr val="tx2"/>
                </a:solidFill>
                <a:latin typeface="Arial"/>
                <a:ea typeface="+mj-ea"/>
                <a:cs typeface="Arial"/>
              </a:rPr>
              <a:t>dead zones</a:t>
            </a:r>
            <a:endParaRPr sz="900" b="1" dirty="0">
              <a:solidFill>
                <a:schemeClr val="tx2"/>
              </a:solidFill>
              <a:latin typeface="Arial"/>
              <a:ea typeface="+mj-ea"/>
              <a:cs typeface="Arial"/>
            </a:endParaRPr>
          </a:p>
        </p:txBody>
      </p:sp>
      <p:sp>
        <p:nvSpPr>
          <p:cNvPr id="14" name="object 14"/>
          <p:cNvSpPr txBox="1"/>
          <p:nvPr/>
        </p:nvSpPr>
        <p:spPr>
          <a:xfrm>
            <a:off x="3992686" y="383353"/>
            <a:ext cx="1709614" cy="436017"/>
          </a:xfrm>
          <a:prstGeom prst="rect">
            <a:avLst/>
          </a:prstGeom>
        </p:spPr>
        <p:txBody>
          <a:bodyPr vert="horz" wrap="square" lIns="0" tIns="25400" rIns="0" bIns="0" rtlCol="0">
            <a:spAutoFit/>
          </a:bodyPr>
          <a:lstStyle/>
          <a:p>
            <a:pPr marL="12700" marR="5080">
              <a:lnSpc>
                <a:spcPts val="1000"/>
              </a:lnSpc>
              <a:spcBef>
                <a:spcPts val="200"/>
              </a:spcBef>
            </a:pPr>
            <a:r>
              <a:rPr lang="en-US" sz="900" dirty="0" smtClean="0">
                <a:solidFill>
                  <a:schemeClr val="tx2"/>
                </a:solidFill>
                <a:latin typeface="Arial"/>
                <a:ea typeface="+mj-ea"/>
                <a:cs typeface="Arial"/>
              </a:rPr>
              <a:t>Usage </a:t>
            </a:r>
            <a:r>
              <a:rPr lang="en-US" sz="900" dirty="0">
                <a:solidFill>
                  <a:schemeClr val="tx2"/>
                </a:solidFill>
                <a:latin typeface="Arial"/>
                <a:ea typeface="+mj-ea"/>
                <a:cs typeface="Arial"/>
              </a:rPr>
              <a:t>of </a:t>
            </a:r>
            <a:endParaRPr lang="en-US" sz="900" dirty="0" smtClean="0">
              <a:solidFill>
                <a:schemeClr val="tx2"/>
              </a:solidFill>
              <a:latin typeface="Arial"/>
              <a:ea typeface="+mj-ea"/>
              <a:cs typeface="Arial"/>
            </a:endParaRPr>
          </a:p>
          <a:p>
            <a:pPr marL="12700" marR="5080">
              <a:lnSpc>
                <a:spcPts val="1000"/>
              </a:lnSpc>
              <a:spcBef>
                <a:spcPts val="200"/>
              </a:spcBef>
            </a:pPr>
            <a:r>
              <a:rPr lang="en-US" sz="900" b="1" dirty="0" smtClean="0">
                <a:solidFill>
                  <a:schemeClr val="tx2"/>
                </a:solidFill>
                <a:latin typeface="Arial"/>
                <a:ea typeface="+mj-ea"/>
                <a:cs typeface="Arial"/>
              </a:rPr>
              <a:t>resonant </a:t>
            </a:r>
            <a:r>
              <a:rPr lang="en-US" sz="900" b="1" dirty="0">
                <a:solidFill>
                  <a:schemeClr val="tx2"/>
                </a:solidFill>
                <a:latin typeface="Arial"/>
                <a:ea typeface="+mj-ea"/>
                <a:cs typeface="Arial"/>
              </a:rPr>
              <a:t>vibration frequencies </a:t>
            </a:r>
            <a:r>
              <a:rPr lang="en-US" sz="900" dirty="0">
                <a:solidFill>
                  <a:schemeClr val="tx2"/>
                </a:solidFill>
                <a:latin typeface="Arial"/>
                <a:ea typeface="+mj-ea"/>
                <a:cs typeface="Arial"/>
              </a:rPr>
              <a:t>of </a:t>
            </a:r>
            <a:r>
              <a:rPr lang="en-US" sz="900" dirty="0" smtClean="0">
                <a:solidFill>
                  <a:schemeClr val="tx2"/>
                </a:solidFill>
                <a:latin typeface="Arial"/>
                <a:ea typeface="+mj-ea"/>
                <a:cs typeface="Arial"/>
              </a:rPr>
              <a:t>the </a:t>
            </a:r>
            <a:r>
              <a:rPr lang="en-US" sz="900" dirty="0">
                <a:solidFill>
                  <a:schemeClr val="tx2"/>
                </a:solidFill>
                <a:latin typeface="Arial"/>
                <a:ea typeface="+mj-ea"/>
                <a:cs typeface="Arial"/>
              </a:rPr>
              <a:t>installation case</a:t>
            </a:r>
            <a:endParaRPr sz="900" dirty="0">
              <a:solidFill>
                <a:schemeClr val="tx2"/>
              </a:solidFill>
              <a:latin typeface="Arial"/>
              <a:ea typeface="+mj-ea"/>
              <a:cs typeface="Arial"/>
            </a:endParaRPr>
          </a:p>
        </p:txBody>
      </p:sp>
      <p:sp>
        <p:nvSpPr>
          <p:cNvPr id="15" name="object 15"/>
          <p:cNvSpPr txBox="1"/>
          <p:nvPr/>
        </p:nvSpPr>
        <p:spPr>
          <a:xfrm>
            <a:off x="3992686" y="2349503"/>
            <a:ext cx="1750987" cy="282129"/>
          </a:xfrm>
          <a:prstGeom prst="rect">
            <a:avLst/>
          </a:prstGeom>
          <a:ln>
            <a:solidFill>
              <a:srgbClr val="005A9E"/>
            </a:solidFill>
          </a:ln>
        </p:spPr>
        <p:txBody>
          <a:bodyPr vert="horz" wrap="square" lIns="0" tIns="25400" rIns="0" bIns="0" rtlCol="0">
            <a:spAutoFit/>
          </a:bodyPr>
          <a:lstStyle/>
          <a:p>
            <a:pPr marL="12700" marR="5080">
              <a:lnSpc>
                <a:spcPts val="1000"/>
              </a:lnSpc>
              <a:spcBef>
                <a:spcPts val="200"/>
              </a:spcBef>
            </a:pPr>
            <a:r>
              <a:rPr lang="en-US" sz="900" b="1" dirty="0">
                <a:solidFill>
                  <a:schemeClr val="tx2"/>
                </a:solidFill>
                <a:latin typeface="Arial"/>
                <a:ea typeface="+mj-ea"/>
                <a:cs typeface="Arial"/>
              </a:rPr>
              <a:t>Constant cleaning </a:t>
            </a:r>
            <a:r>
              <a:rPr lang="en-US" sz="900" dirty="0">
                <a:solidFill>
                  <a:schemeClr val="tx2"/>
                </a:solidFill>
                <a:latin typeface="Arial"/>
                <a:ea typeface="+mj-ea"/>
                <a:cs typeface="Arial"/>
              </a:rPr>
              <a:t>of quartz covers to prevent </a:t>
            </a:r>
            <a:r>
              <a:rPr lang="en-GB" sz="900" dirty="0">
                <a:solidFill>
                  <a:schemeClr val="tx2"/>
                </a:solidFill>
                <a:latin typeface="Arial"/>
                <a:ea typeface="+mj-ea"/>
                <a:cs typeface="Arial"/>
              </a:rPr>
              <a:t>impurity</a:t>
            </a:r>
            <a:endParaRPr sz="900" dirty="0">
              <a:solidFill>
                <a:schemeClr val="tx2"/>
              </a:solidFill>
              <a:latin typeface="Arial"/>
              <a:ea typeface="+mj-ea"/>
              <a:cs typeface="Arial"/>
            </a:endParaRPr>
          </a:p>
        </p:txBody>
      </p:sp>
      <p:grpSp>
        <p:nvGrpSpPr>
          <p:cNvPr id="27" name="Группа 26"/>
          <p:cNvGrpSpPr/>
          <p:nvPr/>
        </p:nvGrpSpPr>
        <p:grpSpPr>
          <a:xfrm>
            <a:off x="2231493" y="974454"/>
            <a:ext cx="1261007" cy="1181371"/>
            <a:chOff x="-206276" y="365476"/>
            <a:chExt cx="748787" cy="785586"/>
          </a:xfrm>
        </p:grpSpPr>
        <p:sp>
          <p:nvSpPr>
            <p:cNvPr id="28" name="Овал 27"/>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9" name="Группа 28"/>
            <p:cNvGrpSpPr/>
            <p:nvPr/>
          </p:nvGrpSpPr>
          <p:grpSpPr>
            <a:xfrm>
              <a:off x="-133068" y="598587"/>
              <a:ext cx="602368" cy="360974"/>
              <a:chOff x="398776" y="622579"/>
              <a:chExt cx="1444625" cy="766331"/>
            </a:xfrm>
          </p:grpSpPr>
          <p:grpSp>
            <p:nvGrpSpPr>
              <p:cNvPr id="30" name="object 3"/>
              <p:cNvGrpSpPr/>
              <p:nvPr/>
            </p:nvGrpSpPr>
            <p:grpSpPr>
              <a:xfrm>
                <a:off x="398776" y="870751"/>
                <a:ext cx="1444625" cy="518159"/>
                <a:chOff x="398776" y="870751"/>
                <a:chExt cx="1444625" cy="518159"/>
              </a:xfrm>
            </p:grpSpPr>
            <p:sp>
              <p:nvSpPr>
                <p:cNvPr id="32"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3"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4"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5"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31"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17" name="TextBox 16"/>
          <p:cNvSpPr txBox="1"/>
          <p:nvPr/>
        </p:nvSpPr>
        <p:spPr>
          <a:xfrm>
            <a:off x="21909" y="3257553"/>
            <a:ext cx="5680173" cy="430887"/>
          </a:xfrm>
          <a:prstGeom prst="rect">
            <a:avLst/>
          </a:prstGeom>
          <a:noFill/>
          <a:ln>
            <a:solidFill>
              <a:srgbClr val="003399"/>
            </a:solidFill>
          </a:ln>
        </p:spPr>
        <p:txBody>
          <a:bodyPr wrap="square" rtlCol="0">
            <a:spAutoFit/>
          </a:bodyPr>
          <a:lstStyle/>
          <a:p>
            <a:r>
              <a:rPr lang="en-US" sz="1100" b="1" dirty="0" smtClean="0">
                <a:solidFill>
                  <a:srgbClr val="54C1F2"/>
                </a:solidFill>
                <a:latin typeface="Arial"/>
                <a:ea typeface="+mj-ea"/>
                <a:cs typeface="Arial"/>
              </a:rPr>
              <a:t>!NB </a:t>
            </a:r>
            <a:r>
              <a:rPr lang="en-US" sz="1100" b="1" dirty="0" smtClean="0">
                <a:solidFill>
                  <a:schemeClr val="tx2"/>
                </a:solidFill>
                <a:latin typeface="Arial"/>
                <a:ea typeface="+mj-ea"/>
                <a:cs typeface="Arial"/>
              </a:rPr>
              <a:t>Unique </a:t>
            </a:r>
            <a:r>
              <a:rPr lang="en-US" sz="1100" b="1" dirty="0" smtClean="0">
                <a:solidFill>
                  <a:schemeClr val="tx2"/>
                </a:solidFill>
                <a:latin typeface="Arial"/>
                <a:ea typeface="+mj-ea"/>
                <a:cs typeface="Arial"/>
              </a:rPr>
              <a:t>solutions </a:t>
            </a:r>
            <a:r>
              <a:rPr lang="en-US" sz="1100" b="1" dirty="0" smtClean="0">
                <a:solidFill>
                  <a:srgbClr val="54C1F2"/>
                </a:solidFill>
                <a:latin typeface="Arial"/>
                <a:ea typeface="+mj-ea"/>
                <a:cs typeface="Arial"/>
              </a:rPr>
              <a:t>NO analogs in the world </a:t>
            </a:r>
            <a:r>
              <a:rPr lang="en-US" sz="1100" b="1" dirty="0" smtClean="0">
                <a:solidFill>
                  <a:schemeClr val="tx2"/>
                </a:solidFill>
                <a:latin typeface="Arial"/>
                <a:ea typeface="+mj-ea"/>
                <a:cs typeface="Arial"/>
              </a:rPr>
              <a:t>to </a:t>
            </a:r>
            <a:r>
              <a:rPr lang="en-US" sz="1100" b="1" u="sng" dirty="0">
                <a:solidFill>
                  <a:schemeClr val="tx2"/>
                </a:solidFill>
                <a:latin typeface="Arial"/>
                <a:ea typeface="+mj-ea"/>
                <a:cs typeface="Arial"/>
              </a:rPr>
              <a:t>improve </a:t>
            </a:r>
            <a:r>
              <a:rPr lang="en-US" sz="1100" b="1" u="sng" dirty="0" smtClean="0">
                <a:solidFill>
                  <a:schemeClr val="tx2"/>
                </a:solidFill>
                <a:latin typeface="Arial"/>
                <a:ea typeface="+mj-ea"/>
                <a:cs typeface="Arial"/>
              </a:rPr>
              <a:t>water </a:t>
            </a:r>
            <a:r>
              <a:rPr lang="en-US" sz="1100" b="1" u="sng" dirty="0">
                <a:solidFill>
                  <a:schemeClr val="tx2"/>
                </a:solidFill>
                <a:latin typeface="Arial"/>
                <a:ea typeface="+mj-ea"/>
                <a:cs typeface="Arial"/>
              </a:rPr>
              <a:t>quality </a:t>
            </a:r>
            <a:r>
              <a:rPr lang="en-US" sz="1100" b="1" dirty="0">
                <a:solidFill>
                  <a:schemeClr val="tx2"/>
                </a:solidFill>
                <a:latin typeface="Arial"/>
                <a:ea typeface="+mj-ea"/>
                <a:cs typeface="Arial"/>
              </a:rPr>
              <a:t>and </a:t>
            </a:r>
            <a:endParaRPr lang="en-US" sz="1100" b="1" dirty="0" smtClean="0">
              <a:solidFill>
                <a:schemeClr val="tx2"/>
              </a:solidFill>
              <a:latin typeface="Arial"/>
              <a:ea typeface="+mj-ea"/>
              <a:cs typeface="Arial"/>
            </a:endParaRPr>
          </a:p>
          <a:p>
            <a:r>
              <a:rPr lang="en-US" sz="1100" b="1" u="sng" dirty="0" smtClean="0">
                <a:solidFill>
                  <a:schemeClr val="tx2"/>
                </a:solidFill>
                <a:latin typeface="Arial"/>
                <a:ea typeface="+mj-ea"/>
                <a:cs typeface="Arial"/>
              </a:rPr>
              <a:t>reduction</a:t>
            </a:r>
            <a:r>
              <a:rPr lang="en-US" sz="1100" b="1" dirty="0" smtClean="0">
                <a:solidFill>
                  <a:schemeClr val="tx2"/>
                </a:solidFill>
                <a:latin typeface="Arial"/>
                <a:ea typeface="+mj-ea"/>
                <a:cs typeface="Arial"/>
              </a:rPr>
              <a:t> the maintenance </a:t>
            </a:r>
            <a:r>
              <a:rPr lang="en-US" sz="1100" b="1" u="sng" dirty="0" smtClean="0">
                <a:solidFill>
                  <a:schemeClr val="tx2"/>
                </a:solidFill>
                <a:latin typeface="Arial"/>
                <a:ea typeface="+mj-ea"/>
                <a:cs typeface="Arial"/>
              </a:rPr>
              <a:t>cost</a:t>
            </a:r>
            <a:r>
              <a:rPr lang="en-US" sz="1100" b="1" dirty="0" smtClean="0">
                <a:solidFill>
                  <a:schemeClr val="tx2"/>
                </a:solidFill>
                <a:latin typeface="Arial"/>
                <a:ea typeface="+mj-ea"/>
                <a:cs typeface="Arial"/>
              </a:rPr>
              <a:t> and </a:t>
            </a:r>
            <a:r>
              <a:rPr lang="en-US" sz="1100" b="1" u="sng" dirty="0" smtClean="0">
                <a:solidFill>
                  <a:schemeClr val="tx2"/>
                </a:solidFill>
                <a:latin typeface="Arial"/>
                <a:ea typeface="+mj-ea"/>
                <a:cs typeface="Arial"/>
              </a:rPr>
              <a:t>simplifying</a:t>
            </a:r>
            <a:r>
              <a:rPr lang="en-US" sz="1100" b="1" dirty="0" smtClean="0">
                <a:solidFill>
                  <a:schemeClr val="tx2"/>
                </a:solidFill>
                <a:latin typeface="Arial"/>
                <a:ea typeface="+mj-ea"/>
                <a:cs typeface="Arial"/>
              </a:rPr>
              <a:t> of equipment operation </a:t>
            </a:r>
            <a:endParaRPr lang="ru-RU" sz="1100" b="1" dirty="0">
              <a:solidFill>
                <a:schemeClr val="tx2"/>
              </a:solidFill>
              <a:latin typeface="Arial"/>
              <a:ea typeface="+mj-ea"/>
              <a:cs typeface="Arial"/>
            </a:endParaRPr>
          </a:p>
        </p:txBody>
      </p:sp>
      <p:sp>
        <p:nvSpPr>
          <p:cNvPr id="18" name="TextBox 17"/>
          <p:cNvSpPr txBox="1"/>
          <p:nvPr/>
        </p:nvSpPr>
        <p:spPr>
          <a:xfrm>
            <a:off x="5930900" y="2172937"/>
            <a:ext cx="4175438" cy="307777"/>
          </a:xfrm>
          <a:prstGeom prst="rect">
            <a:avLst/>
          </a:prstGeom>
          <a:noFill/>
          <a:ln>
            <a:noFill/>
          </a:ln>
        </p:spPr>
        <p:txBody>
          <a:bodyPr wrap="square" rtlCol="0">
            <a:spAutoFit/>
          </a:bodyPr>
          <a:lstStyle/>
          <a:p>
            <a:pPr algn="ctr"/>
            <a:r>
              <a:rPr lang="en-US" sz="1400" b="1" dirty="0" smtClean="0">
                <a:solidFill>
                  <a:srgbClr val="005A9E"/>
                </a:solidFill>
              </a:rPr>
              <a:t>NO analogs in the world for some equipment</a:t>
            </a:r>
            <a:endParaRPr lang="ru-RU" sz="1400" b="1" dirty="0">
              <a:solidFill>
                <a:srgbClr val="005A9E"/>
              </a:solidFill>
            </a:endParaRPr>
          </a:p>
        </p:txBody>
      </p:sp>
      <p:grpSp>
        <p:nvGrpSpPr>
          <p:cNvPr id="36" name="Группа 35"/>
          <p:cNvGrpSpPr/>
          <p:nvPr/>
        </p:nvGrpSpPr>
        <p:grpSpPr>
          <a:xfrm>
            <a:off x="5326031" y="98425"/>
            <a:ext cx="290019" cy="297432"/>
            <a:chOff x="-206276" y="365476"/>
            <a:chExt cx="748787" cy="785586"/>
          </a:xfrm>
        </p:grpSpPr>
        <p:sp>
          <p:nvSpPr>
            <p:cNvPr id="37" name="Овал 36"/>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8" name="Группа 37"/>
            <p:cNvGrpSpPr/>
            <p:nvPr/>
          </p:nvGrpSpPr>
          <p:grpSpPr>
            <a:xfrm>
              <a:off x="-133068" y="598587"/>
              <a:ext cx="602368" cy="360974"/>
              <a:chOff x="398776" y="622579"/>
              <a:chExt cx="1444625" cy="766331"/>
            </a:xfrm>
          </p:grpSpPr>
          <p:grpSp>
            <p:nvGrpSpPr>
              <p:cNvPr id="39" name="object 3"/>
              <p:cNvGrpSpPr/>
              <p:nvPr/>
            </p:nvGrpSpPr>
            <p:grpSpPr>
              <a:xfrm>
                <a:off x="398776" y="870751"/>
                <a:ext cx="1444625" cy="518159"/>
                <a:chOff x="398776" y="870751"/>
                <a:chExt cx="1444625" cy="518159"/>
              </a:xfrm>
            </p:grpSpPr>
            <p:sp>
              <p:nvSpPr>
                <p:cNvPr id="41"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2"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3"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4"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40"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Tree>
    <p:extLst>
      <p:ext uri="{BB962C8B-B14F-4D97-AF65-F5344CB8AC3E}">
        <p14:creationId xmlns:p14="http://schemas.microsoft.com/office/powerpoint/2010/main" val="26462657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5375" y="135258"/>
            <a:ext cx="4109085" cy="197490"/>
          </a:xfrm>
          <a:prstGeom prst="rect">
            <a:avLst/>
          </a:prstGeom>
        </p:spPr>
        <p:txBody>
          <a:bodyPr vert="horz" wrap="square" lIns="0" tIns="12700" rIns="0" bIns="0" rtlCol="0">
            <a:spAutoFit/>
          </a:bodyPr>
          <a:lstStyle/>
          <a:p>
            <a:pPr marL="12700">
              <a:lnSpc>
                <a:spcPct val="100000"/>
              </a:lnSpc>
              <a:spcBef>
                <a:spcPts val="100"/>
              </a:spcBef>
            </a:pPr>
            <a:r>
              <a:rPr lang="en-US" sz="1200" dirty="0" smtClean="0">
                <a:solidFill>
                  <a:schemeClr val="tx2"/>
                </a:solidFill>
              </a:rPr>
              <a:t>WHY </a:t>
            </a:r>
            <a:r>
              <a:rPr lang="en-US" sz="1200" dirty="0" smtClean="0">
                <a:solidFill>
                  <a:schemeClr val="tx2"/>
                </a:solidFill>
              </a:rPr>
              <a:t>USLF</a:t>
            </a:r>
            <a:r>
              <a:rPr lang="en-US" sz="1200" dirty="0" smtClean="0">
                <a:solidFill>
                  <a:schemeClr val="tx2"/>
                </a:solidFill>
              </a:rPr>
              <a:t> EUIPMENT IS </a:t>
            </a:r>
            <a:r>
              <a:rPr lang="en-US" sz="1200" dirty="0">
                <a:solidFill>
                  <a:schemeClr val="tx2"/>
                </a:solidFill>
              </a:rPr>
              <a:t>PROFITABLE?</a:t>
            </a:r>
            <a:endParaRPr sz="1200" dirty="0">
              <a:solidFill>
                <a:schemeClr val="tx2"/>
              </a:solidFill>
            </a:endParaRPr>
          </a:p>
        </p:txBody>
      </p:sp>
      <p:grpSp>
        <p:nvGrpSpPr>
          <p:cNvPr id="3" name="object 3"/>
          <p:cNvGrpSpPr/>
          <p:nvPr/>
        </p:nvGrpSpPr>
        <p:grpSpPr>
          <a:xfrm>
            <a:off x="291176" y="334433"/>
            <a:ext cx="328930" cy="99886"/>
            <a:chOff x="291176" y="522711"/>
            <a:chExt cx="328930" cy="82550"/>
          </a:xfrm>
        </p:grpSpPr>
        <p:sp>
          <p:nvSpPr>
            <p:cNvPr id="4" name="object 4"/>
            <p:cNvSpPr/>
            <p:nvPr/>
          </p:nvSpPr>
          <p:spPr>
            <a:xfrm>
              <a:off x="295375" y="561995"/>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5" name="object 5"/>
            <p:cNvSpPr/>
            <p:nvPr/>
          </p:nvSpPr>
          <p:spPr>
            <a:xfrm>
              <a:off x="291176" y="535495"/>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6" name="object 6"/>
            <p:cNvSpPr/>
            <p:nvPr/>
          </p:nvSpPr>
          <p:spPr>
            <a:xfrm>
              <a:off x="465042" y="52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7" name="object 7"/>
          <p:cNvSpPr txBox="1"/>
          <p:nvPr/>
        </p:nvSpPr>
        <p:spPr>
          <a:xfrm>
            <a:off x="1797535" y="601542"/>
            <a:ext cx="5081630" cy="2270109"/>
          </a:xfrm>
          <a:prstGeom prst="rect">
            <a:avLst/>
          </a:prstGeom>
        </p:spPr>
        <p:txBody>
          <a:bodyPr vert="horz" wrap="square" lIns="0" tIns="8890" rIns="0" bIns="0" rtlCol="0">
            <a:spAutoFit/>
          </a:bodyPr>
          <a:lstStyle/>
          <a:p>
            <a:pPr marL="12700" marR="787400">
              <a:lnSpc>
                <a:spcPct val="105400"/>
              </a:lnSpc>
              <a:spcBef>
                <a:spcPts val="70"/>
              </a:spcBef>
            </a:pPr>
            <a:r>
              <a:rPr lang="en-US" sz="1200" b="1" dirty="0" smtClean="0">
                <a:solidFill>
                  <a:schemeClr val="tx2"/>
                </a:solidFill>
                <a:latin typeface="Arial"/>
                <a:ea typeface="+mj-ea"/>
                <a:cs typeface="Arial"/>
              </a:rPr>
              <a:t>High </a:t>
            </a:r>
            <a:r>
              <a:rPr lang="en-US" sz="1200" b="1" dirty="0">
                <a:solidFill>
                  <a:schemeClr val="tx2"/>
                </a:solidFill>
                <a:latin typeface="Arial"/>
                <a:ea typeface="+mj-ea"/>
                <a:cs typeface="Arial"/>
              </a:rPr>
              <a:t>performance at low cost</a:t>
            </a:r>
            <a:endParaRPr lang="ru-RU" sz="1200" b="1" dirty="0">
              <a:solidFill>
                <a:schemeClr val="tx2"/>
              </a:solidFill>
              <a:latin typeface="Arial"/>
              <a:ea typeface="+mj-ea"/>
              <a:cs typeface="Arial"/>
            </a:endParaRPr>
          </a:p>
          <a:p>
            <a:pPr marL="12700" marR="787400">
              <a:lnSpc>
                <a:spcPct val="105400"/>
              </a:lnSpc>
              <a:spcBef>
                <a:spcPts val="70"/>
              </a:spcBef>
            </a:pPr>
            <a:endParaRPr lang="en-US" sz="1200" dirty="0">
              <a:solidFill>
                <a:schemeClr val="tx2"/>
              </a:solidFill>
              <a:latin typeface="Arial"/>
              <a:ea typeface="+mj-ea"/>
              <a:cs typeface="Arial"/>
            </a:endParaRPr>
          </a:p>
          <a:p>
            <a:pPr marL="12700" marR="787400">
              <a:lnSpc>
                <a:spcPct val="105400"/>
              </a:lnSpc>
              <a:spcBef>
                <a:spcPts val="70"/>
              </a:spcBef>
            </a:pPr>
            <a:r>
              <a:rPr lang="en-US" sz="1200" b="1" dirty="0" smtClean="0">
                <a:solidFill>
                  <a:schemeClr val="tx2"/>
                </a:solidFill>
                <a:latin typeface="Arial"/>
                <a:ea typeface="+mj-ea"/>
                <a:cs typeface="Arial"/>
              </a:rPr>
              <a:t>Savings </a:t>
            </a:r>
            <a:r>
              <a:rPr lang="en-US" sz="1200" b="1" dirty="0">
                <a:solidFill>
                  <a:schemeClr val="tx2"/>
                </a:solidFill>
                <a:latin typeface="Arial"/>
                <a:ea typeface="+mj-ea"/>
                <a:cs typeface="Arial"/>
              </a:rPr>
              <a:t>on </a:t>
            </a:r>
            <a:r>
              <a:rPr lang="en-US" sz="1200" b="1" dirty="0" smtClean="0">
                <a:solidFill>
                  <a:schemeClr val="tx2"/>
                </a:solidFill>
                <a:latin typeface="Arial"/>
                <a:ea typeface="+mj-ea"/>
                <a:cs typeface="Arial"/>
              </a:rPr>
              <a:t>reagents (2 - 3 times)</a:t>
            </a:r>
            <a:endParaRPr lang="ru-RU" sz="1200" b="1" dirty="0">
              <a:solidFill>
                <a:schemeClr val="tx2"/>
              </a:solidFill>
              <a:latin typeface="Arial"/>
              <a:ea typeface="+mj-ea"/>
              <a:cs typeface="Arial"/>
            </a:endParaRPr>
          </a:p>
          <a:p>
            <a:pPr marL="12700" marR="787400">
              <a:lnSpc>
                <a:spcPct val="105400"/>
              </a:lnSpc>
              <a:spcBef>
                <a:spcPts val="70"/>
              </a:spcBef>
            </a:pPr>
            <a:endParaRPr lang="en-US" sz="1200" dirty="0" smtClean="0">
              <a:solidFill>
                <a:schemeClr val="tx2"/>
              </a:solidFill>
              <a:latin typeface="Arial"/>
              <a:ea typeface="+mj-ea"/>
              <a:cs typeface="Arial"/>
            </a:endParaRPr>
          </a:p>
          <a:p>
            <a:pPr marL="12700" marR="787400">
              <a:lnSpc>
                <a:spcPct val="105400"/>
              </a:lnSpc>
              <a:spcBef>
                <a:spcPts val="70"/>
              </a:spcBef>
            </a:pPr>
            <a:r>
              <a:rPr lang="en-US" sz="1200" dirty="0">
                <a:solidFill>
                  <a:schemeClr val="tx2"/>
                </a:solidFill>
                <a:latin typeface="Arial"/>
                <a:cs typeface="Arial"/>
              </a:rPr>
              <a:t>The </a:t>
            </a:r>
            <a:r>
              <a:rPr lang="en-US" sz="1200" b="1" dirty="0">
                <a:solidFill>
                  <a:schemeClr val="tx2"/>
                </a:solidFill>
                <a:latin typeface="Arial"/>
                <a:cs typeface="Arial"/>
              </a:rPr>
              <a:t>service life </a:t>
            </a:r>
            <a:r>
              <a:rPr lang="en-US" sz="1200" dirty="0">
                <a:solidFill>
                  <a:schemeClr val="tx2"/>
                </a:solidFill>
                <a:latin typeface="Arial"/>
                <a:cs typeface="Arial"/>
              </a:rPr>
              <a:t>of </a:t>
            </a:r>
            <a:r>
              <a:rPr lang="en-US" sz="1200" dirty="0" smtClean="0">
                <a:solidFill>
                  <a:schemeClr val="tx2"/>
                </a:solidFill>
                <a:latin typeface="Arial"/>
                <a:cs typeface="Arial"/>
              </a:rPr>
              <a:t>UV </a:t>
            </a:r>
            <a:r>
              <a:rPr lang="en-US" sz="1200" dirty="0">
                <a:solidFill>
                  <a:schemeClr val="tx2"/>
                </a:solidFill>
                <a:latin typeface="Arial"/>
                <a:cs typeface="Arial"/>
              </a:rPr>
              <a:t>amalgam lamps is 1.5 </a:t>
            </a:r>
            <a:r>
              <a:rPr lang="en-US" sz="1200" dirty="0" smtClean="0">
                <a:solidFill>
                  <a:schemeClr val="tx2"/>
                </a:solidFill>
                <a:latin typeface="Arial"/>
                <a:cs typeface="Arial"/>
              </a:rPr>
              <a:t>years that </a:t>
            </a:r>
          </a:p>
          <a:p>
            <a:pPr marL="12700" marR="787400">
              <a:lnSpc>
                <a:spcPct val="105400"/>
              </a:lnSpc>
              <a:spcBef>
                <a:spcPts val="70"/>
              </a:spcBef>
            </a:pPr>
            <a:r>
              <a:rPr lang="en-US" sz="1200" dirty="0" smtClean="0">
                <a:solidFill>
                  <a:schemeClr val="tx2"/>
                </a:solidFill>
                <a:latin typeface="Arial"/>
                <a:cs typeface="Arial"/>
              </a:rPr>
              <a:t>is </a:t>
            </a:r>
            <a:r>
              <a:rPr lang="en-US" sz="1200" b="1" dirty="0" smtClean="0">
                <a:solidFill>
                  <a:schemeClr val="tx2"/>
                </a:solidFill>
                <a:latin typeface="Arial"/>
                <a:cs typeface="Arial"/>
              </a:rPr>
              <a:t>1.5 </a:t>
            </a:r>
            <a:r>
              <a:rPr lang="en-US" sz="1200" b="1" dirty="0">
                <a:solidFill>
                  <a:schemeClr val="tx2"/>
                </a:solidFill>
                <a:latin typeface="Arial"/>
                <a:cs typeface="Arial"/>
              </a:rPr>
              <a:t>times </a:t>
            </a:r>
            <a:r>
              <a:rPr lang="en-US" sz="1200" b="1" dirty="0" smtClean="0">
                <a:solidFill>
                  <a:schemeClr val="tx2"/>
                </a:solidFill>
                <a:latin typeface="Arial"/>
                <a:cs typeface="Arial"/>
              </a:rPr>
              <a:t>longer </a:t>
            </a:r>
            <a:r>
              <a:rPr lang="en-US" sz="1200" dirty="0">
                <a:solidFill>
                  <a:schemeClr val="tx2"/>
                </a:solidFill>
                <a:latin typeface="Arial"/>
                <a:cs typeface="Arial"/>
              </a:rPr>
              <a:t>than previous generation counterparts</a:t>
            </a:r>
          </a:p>
          <a:p>
            <a:pPr marL="12700" marR="787400">
              <a:lnSpc>
                <a:spcPct val="105400"/>
              </a:lnSpc>
              <a:spcBef>
                <a:spcPts val="70"/>
              </a:spcBef>
            </a:pPr>
            <a:endParaRPr lang="en-US" sz="1200" dirty="0">
              <a:solidFill>
                <a:schemeClr val="tx2"/>
              </a:solidFill>
              <a:latin typeface="Arial"/>
              <a:ea typeface="+mj-ea"/>
              <a:cs typeface="Arial"/>
            </a:endParaRPr>
          </a:p>
          <a:p>
            <a:pPr marL="12700" marR="787400">
              <a:lnSpc>
                <a:spcPct val="105400"/>
              </a:lnSpc>
              <a:spcBef>
                <a:spcPts val="70"/>
              </a:spcBef>
            </a:pPr>
            <a:r>
              <a:rPr lang="en-US" sz="1200" dirty="0" smtClean="0">
                <a:solidFill>
                  <a:schemeClr val="tx2"/>
                </a:solidFill>
                <a:latin typeface="Arial"/>
                <a:ea typeface="+mj-ea"/>
                <a:cs typeface="Arial"/>
              </a:rPr>
              <a:t>Opportunity </a:t>
            </a:r>
            <a:r>
              <a:rPr lang="en-US" sz="1200" dirty="0">
                <a:solidFill>
                  <a:schemeClr val="tx2"/>
                </a:solidFill>
                <a:latin typeface="Arial"/>
                <a:ea typeface="+mj-ea"/>
                <a:cs typeface="Arial"/>
              </a:rPr>
              <a:t>to </a:t>
            </a:r>
            <a:r>
              <a:rPr lang="en-US" sz="1200" b="1" dirty="0">
                <a:solidFill>
                  <a:schemeClr val="tx2"/>
                </a:solidFill>
                <a:latin typeface="Arial"/>
                <a:ea typeface="+mj-ea"/>
                <a:cs typeface="Arial"/>
              </a:rPr>
              <a:t>avoid washing </a:t>
            </a:r>
            <a:r>
              <a:rPr lang="en-US" sz="1200" dirty="0">
                <a:solidFill>
                  <a:schemeClr val="tx2"/>
                </a:solidFill>
                <a:latin typeface="Arial"/>
                <a:ea typeface="+mj-ea"/>
                <a:cs typeface="Arial"/>
              </a:rPr>
              <a:t>of quartz covers, </a:t>
            </a:r>
            <a:endParaRPr lang="en-US" sz="1200" dirty="0" smtClean="0">
              <a:solidFill>
                <a:schemeClr val="tx2"/>
              </a:solidFill>
              <a:latin typeface="Arial"/>
              <a:ea typeface="+mj-ea"/>
              <a:cs typeface="Arial"/>
            </a:endParaRPr>
          </a:p>
          <a:p>
            <a:pPr marL="12700" marR="787400">
              <a:lnSpc>
                <a:spcPct val="105400"/>
              </a:lnSpc>
              <a:spcBef>
                <a:spcPts val="70"/>
              </a:spcBef>
            </a:pPr>
            <a:r>
              <a:rPr lang="en-US" sz="1200" b="1" dirty="0" smtClean="0">
                <a:solidFill>
                  <a:schemeClr val="tx2"/>
                </a:solidFill>
                <a:latin typeface="Arial"/>
                <a:ea typeface="+mj-ea"/>
                <a:cs typeface="Arial"/>
              </a:rPr>
              <a:t>reduce </a:t>
            </a:r>
            <a:r>
              <a:rPr lang="en-US" sz="1200" b="1" dirty="0">
                <a:solidFill>
                  <a:schemeClr val="tx2"/>
                </a:solidFill>
                <a:latin typeface="Arial"/>
                <a:ea typeface="+mj-ea"/>
                <a:cs typeface="Arial"/>
              </a:rPr>
              <a:t>the cost </a:t>
            </a:r>
            <a:r>
              <a:rPr lang="en-US" sz="1200" dirty="0">
                <a:solidFill>
                  <a:schemeClr val="tx2"/>
                </a:solidFill>
                <a:latin typeface="Arial"/>
                <a:ea typeface="+mj-ea"/>
                <a:cs typeface="Arial"/>
              </a:rPr>
              <a:t>of </a:t>
            </a:r>
            <a:endParaRPr lang="en-US" sz="1200" dirty="0" smtClean="0">
              <a:solidFill>
                <a:schemeClr val="tx2"/>
              </a:solidFill>
              <a:latin typeface="Arial"/>
              <a:ea typeface="+mj-ea"/>
              <a:cs typeface="Arial"/>
            </a:endParaRPr>
          </a:p>
          <a:p>
            <a:pPr marL="12700" marR="787400">
              <a:lnSpc>
                <a:spcPct val="105400"/>
              </a:lnSpc>
              <a:spcBef>
                <a:spcPts val="70"/>
              </a:spcBef>
            </a:pPr>
            <a:r>
              <a:rPr lang="en-US" sz="1200" dirty="0" smtClean="0">
                <a:solidFill>
                  <a:schemeClr val="tx2"/>
                </a:solidFill>
                <a:latin typeface="Arial"/>
                <a:ea typeface="+mj-ea"/>
                <a:cs typeface="Arial"/>
              </a:rPr>
              <a:t>purchasing </a:t>
            </a:r>
            <a:r>
              <a:rPr lang="en-US" sz="1200" dirty="0">
                <a:solidFill>
                  <a:schemeClr val="tx2"/>
                </a:solidFill>
                <a:latin typeface="Arial"/>
                <a:ea typeface="+mj-ea"/>
                <a:cs typeface="Arial"/>
              </a:rPr>
              <a:t>and </a:t>
            </a:r>
            <a:r>
              <a:rPr lang="en-US" sz="1200" dirty="0" smtClean="0">
                <a:solidFill>
                  <a:schemeClr val="tx2"/>
                </a:solidFill>
                <a:latin typeface="Arial"/>
                <a:ea typeface="+mj-ea"/>
                <a:cs typeface="Arial"/>
              </a:rPr>
              <a:t>maintenance </a:t>
            </a:r>
            <a:r>
              <a:rPr lang="en-US" sz="1200" dirty="0">
                <a:solidFill>
                  <a:schemeClr val="tx2"/>
                </a:solidFill>
                <a:latin typeface="Arial"/>
                <a:ea typeface="+mj-ea"/>
                <a:cs typeface="Arial"/>
              </a:rPr>
              <a:t>expenditures</a:t>
            </a:r>
            <a:endParaRPr lang="ru-RU" sz="1200" dirty="0">
              <a:solidFill>
                <a:schemeClr val="tx2"/>
              </a:solidFill>
              <a:latin typeface="Arial"/>
              <a:ea typeface="+mj-ea"/>
              <a:cs typeface="Arial"/>
            </a:endParaRPr>
          </a:p>
          <a:p>
            <a:pPr marL="12700" marR="787400">
              <a:lnSpc>
                <a:spcPct val="105400"/>
              </a:lnSpc>
              <a:spcBef>
                <a:spcPts val="70"/>
              </a:spcBef>
            </a:pPr>
            <a:endParaRPr lang="ru-RU" sz="1200" dirty="0">
              <a:solidFill>
                <a:schemeClr val="tx2"/>
              </a:solidFill>
              <a:latin typeface="Arial"/>
              <a:ea typeface="+mj-ea"/>
              <a:cs typeface="Arial"/>
            </a:endParaRPr>
          </a:p>
        </p:txBody>
      </p:sp>
      <p:grpSp>
        <p:nvGrpSpPr>
          <p:cNvPr id="8" name="object 8"/>
          <p:cNvGrpSpPr/>
          <p:nvPr/>
        </p:nvGrpSpPr>
        <p:grpSpPr>
          <a:xfrm>
            <a:off x="1478586" y="530052"/>
            <a:ext cx="269875" cy="292735"/>
            <a:chOff x="2642468" y="760739"/>
            <a:chExt cx="269875" cy="292735"/>
          </a:xfrm>
        </p:grpSpPr>
        <p:sp>
          <p:nvSpPr>
            <p:cNvPr id="9" name="object 9"/>
            <p:cNvSpPr/>
            <p:nvPr/>
          </p:nvSpPr>
          <p:spPr>
            <a:xfrm>
              <a:off x="2644504" y="920554"/>
              <a:ext cx="262255" cy="132715"/>
            </a:xfrm>
            <a:custGeom>
              <a:avLst/>
              <a:gdLst/>
              <a:ahLst/>
              <a:cxnLst/>
              <a:rect l="l" t="t" r="r" b="b"/>
              <a:pathLst>
                <a:path w="262255" h="132715">
                  <a:moveTo>
                    <a:pt x="260057" y="0"/>
                  </a:moveTo>
                  <a:lnTo>
                    <a:pt x="195694" y="0"/>
                  </a:lnTo>
                  <a:lnTo>
                    <a:pt x="194902" y="10764"/>
                  </a:lnTo>
                  <a:lnTo>
                    <a:pt x="192585" y="21180"/>
                  </a:lnTo>
                  <a:lnTo>
                    <a:pt x="160421" y="60064"/>
                  </a:lnTo>
                  <a:lnTo>
                    <a:pt x="138199" y="66773"/>
                  </a:lnTo>
                  <a:lnTo>
                    <a:pt x="114585" y="65476"/>
                  </a:lnTo>
                  <a:lnTo>
                    <a:pt x="75455" y="37656"/>
                  </a:lnTo>
                  <a:lnTo>
                    <a:pt x="64884" y="0"/>
                  </a:lnTo>
                  <a:lnTo>
                    <a:pt x="0" y="0"/>
                  </a:lnTo>
                  <a:lnTo>
                    <a:pt x="0" y="9944"/>
                  </a:lnTo>
                  <a:lnTo>
                    <a:pt x="0" y="15265"/>
                  </a:lnTo>
                  <a:lnTo>
                    <a:pt x="3682" y="16167"/>
                  </a:lnTo>
                  <a:lnTo>
                    <a:pt x="13347" y="16281"/>
                  </a:lnTo>
                  <a:lnTo>
                    <a:pt x="18681" y="17043"/>
                  </a:lnTo>
                  <a:lnTo>
                    <a:pt x="28765" y="17525"/>
                  </a:lnTo>
                  <a:lnTo>
                    <a:pt x="28943" y="20485"/>
                  </a:lnTo>
                  <a:lnTo>
                    <a:pt x="32664" y="35100"/>
                  </a:lnTo>
                  <a:lnTo>
                    <a:pt x="32405" y="39889"/>
                  </a:lnTo>
                  <a:lnTo>
                    <a:pt x="27738" y="43827"/>
                  </a:lnTo>
                  <a:lnTo>
                    <a:pt x="17043" y="51053"/>
                  </a:lnTo>
                  <a:lnTo>
                    <a:pt x="12077" y="54635"/>
                  </a:lnTo>
                  <a:lnTo>
                    <a:pt x="10782" y="55308"/>
                  </a:lnTo>
                  <a:lnTo>
                    <a:pt x="24892" y="79959"/>
                  </a:lnTo>
                  <a:lnTo>
                    <a:pt x="29451" y="76326"/>
                  </a:lnTo>
                  <a:lnTo>
                    <a:pt x="44897" y="68655"/>
                  </a:lnTo>
                  <a:lnTo>
                    <a:pt x="49144" y="67640"/>
                  </a:lnTo>
                  <a:lnTo>
                    <a:pt x="52507" y="69511"/>
                  </a:lnTo>
                  <a:lnTo>
                    <a:pt x="62914" y="79989"/>
                  </a:lnTo>
                  <a:lnTo>
                    <a:pt x="64673" y="83326"/>
                  </a:lnTo>
                  <a:lnTo>
                    <a:pt x="63410" y="87198"/>
                  </a:lnTo>
                  <a:lnTo>
                    <a:pt x="58801" y="96558"/>
                  </a:lnTo>
                  <a:lnTo>
                    <a:pt x="57213" y="100114"/>
                  </a:lnTo>
                  <a:lnTo>
                    <a:pt x="53200" y="108026"/>
                  </a:lnTo>
                  <a:lnTo>
                    <a:pt x="54038" y="108711"/>
                  </a:lnTo>
                  <a:lnTo>
                    <a:pt x="72028" y="118746"/>
                  </a:lnTo>
                  <a:lnTo>
                    <a:pt x="76693" y="119594"/>
                  </a:lnTo>
                  <a:lnTo>
                    <a:pt x="81346" y="115029"/>
                  </a:lnTo>
                  <a:lnTo>
                    <a:pt x="93751" y="96278"/>
                  </a:lnTo>
                  <a:lnTo>
                    <a:pt x="95351" y="99161"/>
                  </a:lnTo>
                  <a:lnTo>
                    <a:pt x="116560" y="130390"/>
                  </a:lnTo>
                  <a:lnTo>
                    <a:pt x="118021" y="132003"/>
                  </a:lnTo>
                  <a:lnTo>
                    <a:pt x="122796" y="132384"/>
                  </a:lnTo>
                  <a:lnTo>
                    <a:pt x="138391" y="132384"/>
                  </a:lnTo>
                  <a:lnTo>
                    <a:pt x="140944" y="131838"/>
                  </a:lnTo>
                  <a:lnTo>
                    <a:pt x="143878" y="129273"/>
                  </a:lnTo>
                  <a:lnTo>
                    <a:pt x="143738" y="127520"/>
                  </a:lnTo>
                  <a:lnTo>
                    <a:pt x="144843" y="119951"/>
                  </a:lnTo>
                  <a:lnTo>
                    <a:pt x="144475" y="114947"/>
                  </a:lnTo>
                  <a:lnTo>
                    <a:pt x="146227" y="102336"/>
                  </a:lnTo>
                  <a:lnTo>
                    <a:pt x="147104" y="103682"/>
                  </a:lnTo>
                  <a:lnTo>
                    <a:pt x="165127" y="99082"/>
                  </a:lnTo>
                  <a:lnTo>
                    <a:pt x="168038" y="99461"/>
                  </a:lnTo>
                  <a:lnTo>
                    <a:pt x="170527" y="102614"/>
                  </a:lnTo>
                  <a:lnTo>
                    <a:pt x="180082" y="116656"/>
                  </a:lnTo>
                  <a:lnTo>
                    <a:pt x="183592" y="119714"/>
                  </a:lnTo>
                  <a:lnTo>
                    <a:pt x="189419" y="118085"/>
                  </a:lnTo>
                  <a:lnTo>
                    <a:pt x="208013" y="107175"/>
                  </a:lnTo>
                  <a:lnTo>
                    <a:pt x="204774" y="103441"/>
                  </a:lnTo>
                  <a:lnTo>
                    <a:pt x="196506" y="86385"/>
                  </a:lnTo>
                  <a:lnTo>
                    <a:pt x="195821" y="82111"/>
                  </a:lnTo>
                  <a:lnTo>
                    <a:pt x="197984" y="79200"/>
                  </a:lnTo>
                  <a:lnTo>
                    <a:pt x="202628" y="74955"/>
                  </a:lnTo>
                  <a:lnTo>
                    <a:pt x="207319" y="69863"/>
                  </a:lnTo>
                  <a:lnTo>
                    <a:pt x="210327" y="67635"/>
                  </a:lnTo>
                  <a:lnTo>
                    <a:pt x="214426" y="68381"/>
                  </a:lnTo>
                  <a:lnTo>
                    <a:pt x="230544" y="76052"/>
                  </a:lnTo>
                  <a:lnTo>
                    <a:pt x="235300" y="76893"/>
                  </a:lnTo>
                  <a:lnTo>
                    <a:pt x="238525" y="74432"/>
                  </a:lnTo>
                  <a:lnTo>
                    <a:pt x="242087" y="68364"/>
                  </a:lnTo>
                  <a:lnTo>
                    <a:pt x="246456" y="60334"/>
                  </a:lnTo>
                  <a:lnTo>
                    <a:pt x="247526" y="55783"/>
                  </a:lnTo>
                  <a:lnTo>
                    <a:pt x="244637" y="52181"/>
                  </a:lnTo>
                  <a:lnTo>
                    <a:pt x="229631" y="41844"/>
                  </a:lnTo>
                  <a:lnTo>
                    <a:pt x="227066" y="38655"/>
                  </a:lnTo>
                  <a:lnTo>
                    <a:pt x="227754" y="34376"/>
                  </a:lnTo>
                  <a:lnTo>
                    <a:pt x="230009" y="25946"/>
                  </a:lnTo>
                  <a:lnTo>
                    <a:pt x="231114" y="20802"/>
                  </a:lnTo>
                  <a:lnTo>
                    <a:pt x="231140" y="17983"/>
                  </a:lnTo>
                  <a:lnTo>
                    <a:pt x="236512" y="17271"/>
                  </a:lnTo>
                  <a:lnTo>
                    <a:pt x="250101" y="16205"/>
                  </a:lnTo>
                  <a:lnTo>
                    <a:pt x="261937" y="16268"/>
                  </a:lnTo>
                  <a:lnTo>
                    <a:pt x="260057" y="13512"/>
                  </a:lnTo>
                  <a:lnTo>
                    <a:pt x="260057" y="0"/>
                  </a:lnTo>
                  <a:close/>
                </a:path>
              </a:pathLst>
            </a:custGeom>
            <a:solidFill>
              <a:srgbClr val="4B2E91"/>
            </a:solidFill>
          </p:spPr>
          <p:txBody>
            <a:bodyPr wrap="square" lIns="0" tIns="0" rIns="0" bIns="0" rtlCol="0"/>
            <a:lstStyle/>
            <a:p>
              <a:endParaRPr/>
            </a:p>
          </p:txBody>
        </p:sp>
        <p:pic>
          <p:nvPicPr>
            <p:cNvPr id="10" name="object 10"/>
            <p:cNvPicPr/>
            <p:nvPr/>
          </p:nvPicPr>
          <p:blipFill>
            <a:blip r:embed="rId3" cstate="print"/>
            <a:stretch>
              <a:fillRect/>
            </a:stretch>
          </p:blipFill>
          <p:spPr>
            <a:xfrm>
              <a:off x="2642468" y="760739"/>
              <a:ext cx="269425" cy="148827"/>
            </a:xfrm>
            <a:prstGeom prst="rect">
              <a:avLst/>
            </a:prstGeom>
          </p:spPr>
        </p:pic>
      </p:grpSp>
      <p:pic>
        <p:nvPicPr>
          <p:cNvPr id="11" name="object 11"/>
          <p:cNvPicPr/>
          <p:nvPr/>
        </p:nvPicPr>
        <p:blipFill>
          <a:blip r:embed="rId4" cstate="print"/>
          <a:stretch>
            <a:fillRect/>
          </a:stretch>
        </p:blipFill>
        <p:spPr>
          <a:xfrm>
            <a:off x="1470539" y="1491258"/>
            <a:ext cx="272443" cy="286974"/>
          </a:xfrm>
          <a:prstGeom prst="rect">
            <a:avLst/>
          </a:prstGeom>
        </p:spPr>
      </p:pic>
      <p:grpSp>
        <p:nvGrpSpPr>
          <p:cNvPr id="12" name="object 12"/>
          <p:cNvGrpSpPr/>
          <p:nvPr/>
        </p:nvGrpSpPr>
        <p:grpSpPr>
          <a:xfrm>
            <a:off x="1482823" y="1047789"/>
            <a:ext cx="260350" cy="307832"/>
            <a:chOff x="2646076" y="1266546"/>
            <a:chExt cx="260350" cy="307340"/>
          </a:xfrm>
        </p:grpSpPr>
        <p:sp>
          <p:nvSpPr>
            <p:cNvPr id="13" name="object 13"/>
            <p:cNvSpPr/>
            <p:nvPr/>
          </p:nvSpPr>
          <p:spPr>
            <a:xfrm>
              <a:off x="2646076" y="1451189"/>
              <a:ext cx="260350" cy="123189"/>
            </a:xfrm>
            <a:custGeom>
              <a:avLst/>
              <a:gdLst/>
              <a:ahLst/>
              <a:cxnLst/>
              <a:rect l="l" t="t" r="r" b="b"/>
              <a:pathLst>
                <a:path w="260350" h="123190">
                  <a:moveTo>
                    <a:pt x="88672" y="11661"/>
                  </a:moveTo>
                  <a:lnTo>
                    <a:pt x="35077" y="44492"/>
                  </a:lnTo>
                  <a:lnTo>
                    <a:pt x="32842" y="46816"/>
                  </a:lnTo>
                  <a:lnTo>
                    <a:pt x="31483" y="48124"/>
                  </a:lnTo>
                  <a:lnTo>
                    <a:pt x="15252" y="63021"/>
                  </a:lnTo>
                  <a:lnTo>
                    <a:pt x="14566" y="63237"/>
                  </a:lnTo>
                  <a:lnTo>
                    <a:pt x="6946" y="70578"/>
                  </a:lnTo>
                  <a:lnTo>
                    <a:pt x="0" y="75048"/>
                  </a:lnTo>
                  <a:lnTo>
                    <a:pt x="0" y="80496"/>
                  </a:lnTo>
                  <a:lnTo>
                    <a:pt x="2079" y="85188"/>
                  </a:lnTo>
                  <a:lnTo>
                    <a:pt x="6899" y="91946"/>
                  </a:lnTo>
                  <a:lnTo>
                    <a:pt x="12338" y="98725"/>
                  </a:lnTo>
                  <a:lnTo>
                    <a:pt x="15646" y="102785"/>
                  </a:lnTo>
                  <a:lnTo>
                    <a:pt x="18427" y="106417"/>
                  </a:lnTo>
                  <a:lnTo>
                    <a:pt x="21348" y="109948"/>
                  </a:lnTo>
                  <a:lnTo>
                    <a:pt x="29451" y="120794"/>
                  </a:lnTo>
                  <a:lnTo>
                    <a:pt x="29857" y="122660"/>
                  </a:lnTo>
                  <a:lnTo>
                    <a:pt x="35534" y="122660"/>
                  </a:lnTo>
                  <a:lnTo>
                    <a:pt x="42171" y="119518"/>
                  </a:lnTo>
                  <a:lnTo>
                    <a:pt x="53471" y="112370"/>
                  </a:lnTo>
                  <a:lnTo>
                    <a:pt x="61778" y="107001"/>
                  </a:lnTo>
                  <a:lnTo>
                    <a:pt x="36144" y="107001"/>
                  </a:lnTo>
                  <a:lnTo>
                    <a:pt x="34785" y="105998"/>
                  </a:lnTo>
                  <a:lnTo>
                    <a:pt x="32257" y="102417"/>
                  </a:lnTo>
                  <a:lnTo>
                    <a:pt x="30987" y="100715"/>
                  </a:lnTo>
                  <a:lnTo>
                    <a:pt x="15659" y="81093"/>
                  </a:lnTo>
                  <a:lnTo>
                    <a:pt x="17754" y="77969"/>
                  </a:lnTo>
                  <a:lnTo>
                    <a:pt x="27216" y="69994"/>
                  </a:lnTo>
                  <a:lnTo>
                    <a:pt x="32245" y="65561"/>
                  </a:lnTo>
                  <a:lnTo>
                    <a:pt x="33121" y="64418"/>
                  </a:lnTo>
                  <a:lnTo>
                    <a:pt x="49910" y="49077"/>
                  </a:lnTo>
                  <a:lnTo>
                    <a:pt x="57023" y="42747"/>
                  </a:lnTo>
                  <a:lnTo>
                    <a:pt x="63558" y="36589"/>
                  </a:lnTo>
                  <a:lnTo>
                    <a:pt x="70821" y="31093"/>
                  </a:lnTo>
                  <a:lnTo>
                    <a:pt x="80035" y="26788"/>
                  </a:lnTo>
                  <a:lnTo>
                    <a:pt x="94670" y="24639"/>
                  </a:lnTo>
                  <a:lnTo>
                    <a:pt x="136507" y="24639"/>
                  </a:lnTo>
                  <a:lnTo>
                    <a:pt x="132260" y="23908"/>
                  </a:lnTo>
                  <a:lnTo>
                    <a:pt x="121577" y="19155"/>
                  </a:lnTo>
                  <a:lnTo>
                    <a:pt x="105409" y="12687"/>
                  </a:lnTo>
                  <a:lnTo>
                    <a:pt x="88672" y="11661"/>
                  </a:lnTo>
                  <a:close/>
                </a:path>
                <a:path w="260350" h="123190">
                  <a:moveTo>
                    <a:pt x="88109" y="85188"/>
                  </a:moveTo>
                  <a:lnTo>
                    <a:pt x="71602" y="86427"/>
                  </a:lnTo>
                  <a:lnTo>
                    <a:pt x="62983" y="90628"/>
                  </a:lnTo>
                  <a:lnTo>
                    <a:pt x="52168" y="97314"/>
                  </a:lnTo>
                  <a:lnTo>
                    <a:pt x="42206" y="103701"/>
                  </a:lnTo>
                  <a:lnTo>
                    <a:pt x="36144" y="107001"/>
                  </a:lnTo>
                  <a:lnTo>
                    <a:pt x="61778" y="107001"/>
                  </a:lnTo>
                  <a:lnTo>
                    <a:pt x="65436" y="104637"/>
                  </a:lnTo>
                  <a:lnTo>
                    <a:pt x="74066" y="99737"/>
                  </a:lnTo>
                  <a:lnTo>
                    <a:pt x="84594" y="98585"/>
                  </a:lnTo>
                  <a:lnTo>
                    <a:pt x="102941" y="98291"/>
                  </a:lnTo>
                  <a:lnTo>
                    <a:pt x="160772" y="98291"/>
                  </a:lnTo>
                  <a:lnTo>
                    <a:pt x="161390" y="98270"/>
                  </a:lnTo>
                  <a:lnTo>
                    <a:pt x="174248" y="95815"/>
                  </a:lnTo>
                  <a:lnTo>
                    <a:pt x="185991" y="89971"/>
                  </a:lnTo>
                  <a:lnTo>
                    <a:pt x="190118" y="86986"/>
                  </a:lnTo>
                  <a:lnTo>
                    <a:pt x="191651" y="85627"/>
                  </a:lnTo>
                  <a:lnTo>
                    <a:pt x="143986" y="85627"/>
                  </a:lnTo>
                  <a:lnTo>
                    <a:pt x="88109" y="85188"/>
                  </a:lnTo>
                  <a:close/>
                </a:path>
                <a:path w="260350" h="123190">
                  <a:moveTo>
                    <a:pt x="160772" y="98291"/>
                  </a:moveTo>
                  <a:lnTo>
                    <a:pt x="102941" y="98291"/>
                  </a:lnTo>
                  <a:lnTo>
                    <a:pt x="147767" y="98725"/>
                  </a:lnTo>
                  <a:lnTo>
                    <a:pt x="160772" y="98291"/>
                  </a:lnTo>
                  <a:close/>
                </a:path>
                <a:path w="260350" h="123190">
                  <a:moveTo>
                    <a:pt x="258247" y="13021"/>
                  </a:moveTo>
                  <a:lnTo>
                    <a:pt x="246748" y="13021"/>
                  </a:lnTo>
                  <a:lnTo>
                    <a:pt x="249453" y="22470"/>
                  </a:lnTo>
                  <a:lnTo>
                    <a:pt x="244060" y="26877"/>
                  </a:lnTo>
                  <a:lnTo>
                    <a:pt x="197738" y="63758"/>
                  </a:lnTo>
                  <a:lnTo>
                    <a:pt x="189312" y="70779"/>
                  </a:lnTo>
                  <a:lnTo>
                    <a:pt x="181211" y="76985"/>
                  </a:lnTo>
                  <a:lnTo>
                    <a:pt x="172626" y="81839"/>
                  </a:lnTo>
                  <a:lnTo>
                    <a:pt x="162750" y="84802"/>
                  </a:lnTo>
                  <a:lnTo>
                    <a:pt x="143986" y="85627"/>
                  </a:lnTo>
                  <a:lnTo>
                    <a:pt x="191651" y="85627"/>
                  </a:lnTo>
                  <a:lnTo>
                    <a:pt x="193484" y="84002"/>
                  </a:lnTo>
                  <a:lnTo>
                    <a:pt x="197510" y="81017"/>
                  </a:lnTo>
                  <a:lnTo>
                    <a:pt x="254088" y="35780"/>
                  </a:lnTo>
                  <a:lnTo>
                    <a:pt x="259241" y="27397"/>
                  </a:lnTo>
                  <a:lnTo>
                    <a:pt x="260118" y="17789"/>
                  </a:lnTo>
                  <a:lnTo>
                    <a:pt x="258247" y="13021"/>
                  </a:lnTo>
                  <a:close/>
                </a:path>
                <a:path w="260350" h="123190">
                  <a:moveTo>
                    <a:pt x="94310" y="56239"/>
                  </a:moveTo>
                  <a:lnTo>
                    <a:pt x="92227" y="56455"/>
                  </a:lnTo>
                  <a:lnTo>
                    <a:pt x="86411" y="59041"/>
                  </a:lnTo>
                  <a:lnTo>
                    <a:pt x="85062" y="63237"/>
                  </a:lnTo>
                  <a:lnTo>
                    <a:pt x="84981" y="63758"/>
                  </a:lnTo>
                  <a:lnTo>
                    <a:pt x="86937" y="68085"/>
                  </a:lnTo>
                  <a:lnTo>
                    <a:pt x="91579" y="70171"/>
                  </a:lnTo>
                  <a:lnTo>
                    <a:pt x="172410" y="65055"/>
                  </a:lnTo>
                  <a:lnTo>
                    <a:pt x="179774" y="62448"/>
                  </a:lnTo>
                  <a:lnTo>
                    <a:pt x="185509" y="56481"/>
                  </a:lnTo>
                  <a:lnTo>
                    <a:pt x="96697" y="56481"/>
                  </a:lnTo>
                  <a:lnTo>
                    <a:pt x="94310" y="56239"/>
                  </a:lnTo>
                  <a:close/>
                </a:path>
                <a:path w="260350" h="123190">
                  <a:moveTo>
                    <a:pt x="204701" y="38789"/>
                  </a:moveTo>
                  <a:lnTo>
                    <a:pt x="166154" y="38789"/>
                  </a:lnTo>
                  <a:lnTo>
                    <a:pt x="173253" y="40364"/>
                  </a:lnTo>
                  <a:lnTo>
                    <a:pt x="178066" y="44327"/>
                  </a:lnTo>
                  <a:lnTo>
                    <a:pt x="175577" y="51693"/>
                  </a:lnTo>
                  <a:lnTo>
                    <a:pt x="169278" y="52175"/>
                  </a:lnTo>
                  <a:lnTo>
                    <a:pt x="118097" y="55211"/>
                  </a:lnTo>
                  <a:lnTo>
                    <a:pt x="113055" y="55249"/>
                  </a:lnTo>
                  <a:lnTo>
                    <a:pt x="109829" y="55643"/>
                  </a:lnTo>
                  <a:lnTo>
                    <a:pt x="101815" y="55846"/>
                  </a:lnTo>
                  <a:lnTo>
                    <a:pt x="101803" y="56328"/>
                  </a:lnTo>
                  <a:lnTo>
                    <a:pt x="96697" y="56481"/>
                  </a:lnTo>
                  <a:lnTo>
                    <a:pt x="185509" y="56481"/>
                  </a:lnTo>
                  <a:lnTo>
                    <a:pt x="186156" y="55808"/>
                  </a:lnTo>
                  <a:lnTo>
                    <a:pt x="190601" y="48696"/>
                  </a:lnTo>
                  <a:lnTo>
                    <a:pt x="192117" y="48696"/>
                  </a:lnTo>
                  <a:lnTo>
                    <a:pt x="200012" y="42536"/>
                  </a:lnTo>
                  <a:lnTo>
                    <a:pt x="204701" y="38789"/>
                  </a:lnTo>
                  <a:close/>
                </a:path>
                <a:path w="260350" h="123190">
                  <a:moveTo>
                    <a:pt x="192117" y="48696"/>
                  </a:moveTo>
                  <a:lnTo>
                    <a:pt x="190601" y="48696"/>
                  </a:lnTo>
                  <a:lnTo>
                    <a:pt x="191808" y="48937"/>
                  </a:lnTo>
                  <a:lnTo>
                    <a:pt x="192117" y="48696"/>
                  </a:lnTo>
                  <a:close/>
                </a:path>
                <a:path w="260350" h="123190">
                  <a:moveTo>
                    <a:pt x="136507" y="24639"/>
                  </a:moveTo>
                  <a:lnTo>
                    <a:pt x="94670" y="24639"/>
                  </a:lnTo>
                  <a:lnTo>
                    <a:pt x="106808" y="27206"/>
                  </a:lnTo>
                  <a:lnTo>
                    <a:pt x="117006" y="31866"/>
                  </a:lnTo>
                  <a:lnTo>
                    <a:pt x="125818" y="35996"/>
                  </a:lnTo>
                  <a:lnTo>
                    <a:pt x="139968" y="38771"/>
                  </a:lnTo>
                  <a:lnTo>
                    <a:pt x="154236" y="38980"/>
                  </a:lnTo>
                  <a:lnTo>
                    <a:pt x="166154" y="38789"/>
                  </a:lnTo>
                  <a:lnTo>
                    <a:pt x="204701" y="38789"/>
                  </a:lnTo>
                  <a:lnTo>
                    <a:pt x="208308" y="35907"/>
                  </a:lnTo>
                  <a:lnTo>
                    <a:pt x="186143" y="35907"/>
                  </a:lnTo>
                  <a:lnTo>
                    <a:pt x="185546" y="33659"/>
                  </a:lnTo>
                  <a:lnTo>
                    <a:pt x="184264" y="32770"/>
                  </a:lnTo>
                  <a:lnTo>
                    <a:pt x="183133" y="31093"/>
                  </a:lnTo>
                  <a:lnTo>
                    <a:pt x="184988" y="29849"/>
                  </a:lnTo>
                  <a:lnTo>
                    <a:pt x="185800" y="29087"/>
                  </a:lnTo>
                  <a:lnTo>
                    <a:pt x="189954" y="25897"/>
                  </a:lnTo>
                  <a:lnTo>
                    <a:pt x="154445" y="25897"/>
                  </a:lnTo>
                  <a:lnTo>
                    <a:pt x="142862" y="25732"/>
                  </a:lnTo>
                  <a:lnTo>
                    <a:pt x="136507" y="24639"/>
                  </a:lnTo>
                  <a:close/>
                </a:path>
                <a:path w="260350" h="123190">
                  <a:moveTo>
                    <a:pt x="223311" y="23918"/>
                  </a:moveTo>
                  <a:lnTo>
                    <a:pt x="192531" y="23918"/>
                  </a:lnTo>
                  <a:lnTo>
                    <a:pt x="194932" y="26394"/>
                  </a:lnTo>
                  <a:lnTo>
                    <a:pt x="196989" y="26877"/>
                  </a:lnTo>
                  <a:lnTo>
                    <a:pt x="196456" y="28858"/>
                  </a:lnTo>
                  <a:lnTo>
                    <a:pt x="195867" y="28858"/>
                  </a:lnTo>
                  <a:lnTo>
                    <a:pt x="192366" y="31360"/>
                  </a:lnTo>
                  <a:lnTo>
                    <a:pt x="188252" y="35348"/>
                  </a:lnTo>
                  <a:lnTo>
                    <a:pt x="186143" y="35907"/>
                  </a:lnTo>
                  <a:lnTo>
                    <a:pt x="208308" y="35907"/>
                  </a:lnTo>
                  <a:lnTo>
                    <a:pt x="217129" y="28858"/>
                  </a:lnTo>
                  <a:lnTo>
                    <a:pt x="196456" y="28858"/>
                  </a:lnTo>
                  <a:lnTo>
                    <a:pt x="195973" y="28782"/>
                  </a:lnTo>
                  <a:lnTo>
                    <a:pt x="217224" y="28782"/>
                  </a:lnTo>
                  <a:lnTo>
                    <a:pt x="223311" y="23918"/>
                  </a:lnTo>
                  <a:close/>
                </a:path>
                <a:path w="260350" h="123190">
                  <a:moveTo>
                    <a:pt x="189217" y="12865"/>
                  </a:moveTo>
                  <a:lnTo>
                    <a:pt x="179593" y="17092"/>
                  </a:lnTo>
                  <a:lnTo>
                    <a:pt x="172585" y="22804"/>
                  </a:lnTo>
                  <a:lnTo>
                    <a:pt x="168071" y="25671"/>
                  </a:lnTo>
                  <a:lnTo>
                    <a:pt x="154445" y="25897"/>
                  </a:lnTo>
                  <a:lnTo>
                    <a:pt x="189954" y="25897"/>
                  </a:lnTo>
                  <a:lnTo>
                    <a:pt x="192531" y="23918"/>
                  </a:lnTo>
                  <a:lnTo>
                    <a:pt x="223324" y="23908"/>
                  </a:lnTo>
                  <a:lnTo>
                    <a:pt x="229414" y="19041"/>
                  </a:lnTo>
                  <a:lnTo>
                    <a:pt x="207835" y="19041"/>
                  </a:lnTo>
                  <a:lnTo>
                    <a:pt x="206910" y="17789"/>
                  </a:lnTo>
                  <a:lnTo>
                    <a:pt x="203339" y="15218"/>
                  </a:lnTo>
                  <a:lnTo>
                    <a:pt x="201574" y="14456"/>
                  </a:lnTo>
                  <a:lnTo>
                    <a:pt x="189217" y="12865"/>
                  </a:lnTo>
                  <a:close/>
                </a:path>
                <a:path w="260350" h="123190">
                  <a:moveTo>
                    <a:pt x="236587" y="0"/>
                  </a:moveTo>
                  <a:lnTo>
                    <a:pt x="226366" y="4300"/>
                  </a:lnTo>
                  <a:lnTo>
                    <a:pt x="217024" y="11700"/>
                  </a:lnTo>
                  <a:lnTo>
                    <a:pt x="207835" y="19041"/>
                  </a:lnTo>
                  <a:lnTo>
                    <a:pt x="229414" y="19041"/>
                  </a:lnTo>
                  <a:lnTo>
                    <a:pt x="233375" y="15917"/>
                  </a:lnTo>
                  <a:lnTo>
                    <a:pt x="235800" y="13021"/>
                  </a:lnTo>
                  <a:lnTo>
                    <a:pt x="258247" y="13021"/>
                  </a:lnTo>
                  <a:lnTo>
                    <a:pt x="256560" y="8721"/>
                  </a:lnTo>
                  <a:lnTo>
                    <a:pt x="248411" y="1960"/>
                  </a:lnTo>
                  <a:lnTo>
                    <a:pt x="236587" y="0"/>
                  </a:lnTo>
                  <a:close/>
                </a:path>
              </a:pathLst>
            </a:custGeom>
            <a:solidFill>
              <a:srgbClr val="4B2E91"/>
            </a:solidFill>
          </p:spPr>
          <p:txBody>
            <a:bodyPr wrap="square" lIns="0" tIns="0" rIns="0" bIns="0" rtlCol="0"/>
            <a:lstStyle/>
            <a:p>
              <a:endParaRPr/>
            </a:p>
          </p:txBody>
        </p:sp>
        <p:pic>
          <p:nvPicPr>
            <p:cNvPr id="14" name="object 14"/>
            <p:cNvPicPr/>
            <p:nvPr/>
          </p:nvPicPr>
          <p:blipFill>
            <a:blip r:embed="rId5" cstate="print"/>
            <a:stretch>
              <a:fillRect/>
            </a:stretch>
          </p:blipFill>
          <p:spPr>
            <a:xfrm>
              <a:off x="2733166" y="1376304"/>
              <a:ext cx="83491" cy="83081"/>
            </a:xfrm>
            <a:prstGeom prst="rect">
              <a:avLst/>
            </a:prstGeom>
          </p:spPr>
        </p:pic>
        <p:sp>
          <p:nvSpPr>
            <p:cNvPr id="15" name="object 15"/>
            <p:cNvSpPr/>
            <p:nvPr/>
          </p:nvSpPr>
          <p:spPr>
            <a:xfrm>
              <a:off x="2646265" y="1266546"/>
              <a:ext cx="260350" cy="123189"/>
            </a:xfrm>
            <a:custGeom>
              <a:avLst/>
              <a:gdLst/>
              <a:ahLst/>
              <a:cxnLst/>
              <a:rect l="l" t="t" r="r" b="b"/>
              <a:pathLst>
                <a:path w="260350" h="123190">
                  <a:moveTo>
                    <a:pt x="112351" y="23935"/>
                  </a:moveTo>
                  <a:lnTo>
                    <a:pt x="74126" y="32689"/>
                  </a:lnTo>
                  <a:lnTo>
                    <a:pt x="66633" y="38646"/>
                  </a:lnTo>
                  <a:lnTo>
                    <a:pt x="62607" y="41643"/>
                  </a:lnTo>
                  <a:lnTo>
                    <a:pt x="6029" y="86880"/>
                  </a:lnTo>
                  <a:lnTo>
                    <a:pt x="876" y="95263"/>
                  </a:lnTo>
                  <a:lnTo>
                    <a:pt x="0" y="104871"/>
                  </a:lnTo>
                  <a:lnTo>
                    <a:pt x="3557" y="113939"/>
                  </a:lnTo>
                  <a:lnTo>
                    <a:pt x="11706" y="120700"/>
                  </a:lnTo>
                  <a:lnTo>
                    <a:pt x="23530" y="122660"/>
                  </a:lnTo>
                  <a:lnTo>
                    <a:pt x="33751" y="118360"/>
                  </a:lnTo>
                  <a:lnTo>
                    <a:pt x="44747" y="109639"/>
                  </a:lnTo>
                  <a:lnTo>
                    <a:pt x="13369" y="109639"/>
                  </a:lnTo>
                  <a:lnTo>
                    <a:pt x="10664" y="100190"/>
                  </a:lnTo>
                  <a:lnTo>
                    <a:pt x="16057" y="95783"/>
                  </a:lnTo>
                  <a:lnTo>
                    <a:pt x="62391" y="58902"/>
                  </a:lnTo>
                  <a:lnTo>
                    <a:pt x="70810" y="51881"/>
                  </a:lnTo>
                  <a:lnTo>
                    <a:pt x="78908" y="45675"/>
                  </a:lnTo>
                  <a:lnTo>
                    <a:pt x="87491" y="40821"/>
                  </a:lnTo>
                  <a:lnTo>
                    <a:pt x="97367" y="37858"/>
                  </a:lnTo>
                  <a:lnTo>
                    <a:pt x="116131" y="37031"/>
                  </a:lnTo>
                  <a:lnTo>
                    <a:pt x="177841" y="37031"/>
                  </a:lnTo>
                  <a:lnTo>
                    <a:pt x="188515" y="36233"/>
                  </a:lnTo>
                  <a:lnTo>
                    <a:pt x="197134" y="32032"/>
                  </a:lnTo>
                  <a:lnTo>
                    <a:pt x="207949" y="25346"/>
                  </a:lnTo>
                  <a:lnTo>
                    <a:pt x="209475" y="24368"/>
                  </a:lnTo>
                  <a:lnTo>
                    <a:pt x="157176" y="24368"/>
                  </a:lnTo>
                  <a:lnTo>
                    <a:pt x="112351" y="23935"/>
                  </a:lnTo>
                  <a:close/>
                </a:path>
                <a:path w="260350" h="123190">
                  <a:moveTo>
                    <a:pt x="159496" y="96763"/>
                  </a:moveTo>
                  <a:lnTo>
                    <a:pt x="105674" y="96763"/>
                  </a:lnTo>
                  <a:lnTo>
                    <a:pt x="117260" y="96927"/>
                  </a:lnTo>
                  <a:lnTo>
                    <a:pt x="127863" y="98752"/>
                  </a:lnTo>
                  <a:lnTo>
                    <a:pt x="138541" y="103505"/>
                  </a:lnTo>
                  <a:lnTo>
                    <a:pt x="154709" y="109973"/>
                  </a:lnTo>
                  <a:lnTo>
                    <a:pt x="171446" y="110998"/>
                  </a:lnTo>
                  <a:lnTo>
                    <a:pt x="187736" y="107012"/>
                  </a:lnTo>
                  <a:lnTo>
                    <a:pt x="202561" y="98450"/>
                  </a:lnTo>
                  <a:lnTo>
                    <a:pt x="203037" y="98021"/>
                  </a:lnTo>
                  <a:lnTo>
                    <a:pt x="165447" y="98021"/>
                  </a:lnTo>
                  <a:lnTo>
                    <a:pt x="159496" y="96763"/>
                  </a:lnTo>
                  <a:close/>
                </a:path>
                <a:path w="260350" h="123190">
                  <a:moveTo>
                    <a:pt x="82916" y="103619"/>
                  </a:moveTo>
                  <a:lnTo>
                    <a:pt x="52282" y="103619"/>
                  </a:lnTo>
                  <a:lnTo>
                    <a:pt x="53208" y="104871"/>
                  </a:lnTo>
                  <a:lnTo>
                    <a:pt x="56778" y="107442"/>
                  </a:lnTo>
                  <a:lnTo>
                    <a:pt x="58543" y="108204"/>
                  </a:lnTo>
                  <a:lnTo>
                    <a:pt x="70900" y="109795"/>
                  </a:lnTo>
                  <a:lnTo>
                    <a:pt x="80524" y="105568"/>
                  </a:lnTo>
                  <a:lnTo>
                    <a:pt x="82916" y="103619"/>
                  </a:lnTo>
                  <a:close/>
                </a:path>
                <a:path w="260350" h="123190">
                  <a:moveTo>
                    <a:pt x="68310" y="73723"/>
                  </a:moveTo>
                  <a:lnTo>
                    <a:pt x="60118" y="80124"/>
                  </a:lnTo>
                  <a:lnTo>
                    <a:pt x="29137" y="104871"/>
                  </a:lnTo>
                  <a:lnTo>
                    <a:pt x="26743" y="106743"/>
                  </a:lnTo>
                  <a:lnTo>
                    <a:pt x="24317" y="109639"/>
                  </a:lnTo>
                  <a:lnTo>
                    <a:pt x="44747" y="109639"/>
                  </a:lnTo>
                  <a:lnTo>
                    <a:pt x="52282" y="103619"/>
                  </a:lnTo>
                  <a:lnTo>
                    <a:pt x="82916" y="103619"/>
                  </a:lnTo>
                  <a:lnTo>
                    <a:pt x="87533" y="99856"/>
                  </a:lnTo>
                  <a:lnTo>
                    <a:pt x="89287" y="98742"/>
                  </a:lnTo>
                  <a:lnTo>
                    <a:pt x="67586" y="98742"/>
                  </a:lnTo>
                  <a:lnTo>
                    <a:pt x="65185" y="96266"/>
                  </a:lnTo>
                  <a:lnTo>
                    <a:pt x="63128" y="95783"/>
                  </a:lnTo>
                  <a:lnTo>
                    <a:pt x="63661" y="93802"/>
                  </a:lnTo>
                  <a:lnTo>
                    <a:pt x="64251" y="93802"/>
                  </a:lnTo>
                  <a:lnTo>
                    <a:pt x="67751" y="91300"/>
                  </a:lnTo>
                  <a:lnTo>
                    <a:pt x="71878" y="87312"/>
                  </a:lnTo>
                  <a:lnTo>
                    <a:pt x="73974" y="86753"/>
                  </a:lnTo>
                  <a:lnTo>
                    <a:pt x="134489" y="86753"/>
                  </a:lnTo>
                  <a:lnTo>
                    <a:pt x="134299" y="86664"/>
                  </a:lnTo>
                  <a:lnTo>
                    <a:pt x="120154" y="83889"/>
                  </a:lnTo>
                  <a:lnTo>
                    <a:pt x="118961" y="83871"/>
                  </a:lnTo>
                  <a:lnTo>
                    <a:pt x="93965" y="83871"/>
                  </a:lnTo>
                  <a:lnTo>
                    <a:pt x="86864" y="82296"/>
                  </a:lnTo>
                  <a:lnTo>
                    <a:pt x="82051" y="78333"/>
                  </a:lnTo>
                  <a:lnTo>
                    <a:pt x="83527" y="73964"/>
                  </a:lnTo>
                  <a:lnTo>
                    <a:pt x="69516" y="73964"/>
                  </a:lnTo>
                  <a:lnTo>
                    <a:pt x="68310" y="73723"/>
                  </a:lnTo>
                  <a:close/>
                </a:path>
                <a:path w="260350" h="123190">
                  <a:moveTo>
                    <a:pt x="134489" y="86753"/>
                  </a:moveTo>
                  <a:lnTo>
                    <a:pt x="73974" y="86753"/>
                  </a:lnTo>
                  <a:lnTo>
                    <a:pt x="74571" y="89001"/>
                  </a:lnTo>
                  <a:lnTo>
                    <a:pt x="75853" y="89890"/>
                  </a:lnTo>
                  <a:lnTo>
                    <a:pt x="76984" y="91567"/>
                  </a:lnTo>
                  <a:lnTo>
                    <a:pt x="75130" y="92811"/>
                  </a:lnTo>
                  <a:lnTo>
                    <a:pt x="74329" y="93573"/>
                  </a:lnTo>
                  <a:lnTo>
                    <a:pt x="67586" y="98742"/>
                  </a:lnTo>
                  <a:lnTo>
                    <a:pt x="89287" y="98742"/>
                  </a:lnTo>
                  <a:lnTo>
                    <a:pt x="92046" y="96989"/>
                  </a:lnTo>
                  <a:lnTo>
                    <a:pt x="105674" y="96763"/>
                  </a:lnTo>
                  <a:lnTo>
                    <a:pt x="159496" y="96763"/>
                  </a:lnTo>
                  <a:lnTo>
                    <a:pt x="153309" y="95454"/>
                  </a:lnTo>
                  <a:lnTo>
                    <a:pt x="143112" y="90794"/>
                  </a:lnTo>
                  <a:lnTo>
                    <a:pt x="134489" y="86753"/>
                  </a:lnTo>
                  <a:close/>
                </a:path>
                <a:path w="260350" h="123190">
                  <a:moveTo>
                    <a:pt x="241207" y="15659"/>
                  </a:moveTo>
                  <a:lnTo>
                    <a:pt x="223974" y="15659"/>
                  </a:lnTo>
                  <a:lnTo>
                    <a:pt x="225332" y="16662"/>
                  </a:lnTo>
                  <a:lnTo>
                    <a:pt x="227860" y="20243"/>
                  </a:lnTo>
                  <a:lnTo>
                    <a:pt x="229130" y="21945"/>
                  </a:lnTo>
                  <a:lnTo>
                    <a:pt x="244459" y="41567"/>
                  </a:lnTo>
                  <a:lnTo>
                    <a:pt x="242376" y="44691"/>
                  </a:lnTo>
                  <a:lnTo>
                    <a:pt x="232902" y="52666"/>
                  </a:lnTo>
                  <a:lnTo>
                    <a:pt x="227872" y="57099"/>
                  </a:lnTo>
                  <a:lnTo>
                    <a:pt x="227009" y="58242"/>
                  </a:lnTo>
                  <a:lnTo>
                    <a:pt x="210207" y="73583"/>
                  </a:lnTo>
                  <a:lnTo>
                    <a:pt x="203094" y="79913"/>
                  </a:lnTo>
                  <a:lnTo>
                    <a:pt x="196559" y="86071"/>
                  </a:lnTo>
                  <a:lnTo>
                    <a:pt x="189296" y="91567"/>
                  </a:lnTo>
                  <a:lnTo>
                    <a:pt x="180082" y="95872"/>
                  </a:lnTo>
                  <a:lnTo>
                    <a:pt x="165447" y="98021"/>
                  </a:lnTo>
                  <a:lnTo>
                    <a:pt x="203037" y="98021"/>
                  </a:lnTo>
                  <a:lnTo>
                    <a:pt x="225040" y="78168"/>
                  </a:lnTo>
                  <a:lnTo>
                    <a:pt x="226412" y="76911"/>
                  </a:lnTo>
                  <a:lnTo>
                    <a:pt x="227276" y="75844"/>
                  </a:lnTo>
                  <a:lnTo>
                    <a:pt x="228634" y="74536"/>
                  </a:lnTo>
                  <a:lnTo>
                    <a:pt x="244865" y="59639"/>
                  </a:lnTo>
                  <a:lnTo>
                    <a:pt x="245551" y="59423"/>
                  </a:lnTo>
                  <a:lnTo>
                    <a:pt x="253171" y="52082"/>
                  </a:lnTo>
                  <a:lnTo>
                    <a:pt x="260130" y="47612"/>
                  </a:lnTo>
                  <a:lnTo>
                    <a:pt x="260130" y="42164"/>
                  </a:lnTo>
                  <a:lnTo>
                    <a:pt x="258046" y="37467"/>
                  </a:lnTo>
                  <a:lnTo>
                    <a:pt x="253225" y="30714"/>
                  </a:lnTo>
                  <a:lnTo>
                    <a:pt x="247781" y="23935"/>
                  </a:lnTo>
                  <a:lnTo>
                    <a:pt x="244471" y="19875"/>
                  </a:lnTo>
                  <a:lnTo>
                    <a:pt x="241690" y="16243"/>
                  </a:lnTo>
                  <a:lnTo>
                    <a:pt x="241207" y="15659"/>
                  </a:lnTo>
                  <a:close/>
                </a:path>
                <a:path w="260350" h="123190">
                  <a:moveTo>
                    <a:pt x="64251" y="93802"/>
                  </a:moveTo>
                  <a:lnTo>
                    <a:pt x="63661" y="93802"/>
                  </a:lnTo>
                  <a:lnTo>
                    <a:pt x="64144" y="93878"/>
                  </a:lnTo>
                  <a:close/>
                </a:path>
                <a:path w="260350" h="123190">
                  <a:moveTo>
                    <a:pt x="105886" y="83680"/>
                  </a:moveTo>
                  <a:lnTo>
                    <a:pt x="93965" y="83871"/>
                  </a:lnTo>
                  <a:lnTo>
                    <a:pt x="118961" y="83871"/>
                  </a:lnTo>
                  <a:lnTo>
                    <a:pt x="105886" y="83680"/>
                  </a:lnTo>
                  <a:close/>
                </a:path>
                <a:path w="260350" h="123190">
                  <a:moveTo>
                    <a:pt x="168538" y="52489"/>
                  </a:moveTo>
                  <a:lnTo>
                    <a:pt x="87707" y="57605"/>
                  </a:lnTo>
                  <a:lnTo>
                    <a:pt x="80343" y="60212"/>
                  </a:lnTo>
                  <a:lnTo>
                    <a:pt x="73961" y="66852"/>
                  </a:lnTo>
                  <a:lnTo>
                    <a:pt x="69516" y="73964"/>
                  </a:lnTo>
                  <a:lnTo>
                    <a:pt x="83527" y="73964"/>
                  </a:lnTo>
                  <a:lnTo>
                    <a:pt x="84540" y="70967"/>
                  </a:lnTo>
                  <a:lnTo>
                    <a:pt x="90839" y="70485"/>
                  </a:lnTo>
                  <a:lnTo>
                    <a:pt x="142020" y="67449"/>
                  </a:lnTo>
                  <a:lnTo>
                    <a:pt x="147062" y="67411"/>
                  </a:lnTo>
                  <a:lnTo>
                    <a:pt x="150288" y="67017"/>
                  </a:lnTo>
                  <a:lnTo>
                    <a:pt x="158302" y="66814"/>
                  </a:lnTo>
                  <a:lnTo>
                    <a:pt x="158315" y="66332"/>
                  </a:lnTo>
                  <a:lnTo>
                    <a:pt x="163420" y="66179"/>
                  </a:lnTo>
                  <a:lnTo>
                    <a:pt x="167947" y="66179"/>
                  </a:lnTo>
                  <a:lnTo>
                    <a:pt x="173707" y="63619"/>
                  </a:lnTo>
                  <a:lnTo>
                    <a:pt x="175055" y="59423"/>
                  </a:lnTo>
                  <a:lnTo>
                    <a:pt x="175136" y="58902"/>
                  </a:lnTo>
                  <a:lnTo>
                    <a:pt x="173180" y="54575"/>
                  </a:lnTo>
                  <a:lnTo>
                    <a:pt x="168538" y="52489"/>
                  </a:lnTo>
                  <a:close/>
                </a:path>
                <a:path w="260350" h="123190">
                  <a:moveTo>
                    <a:pt x="167947" y="66179"/>
                  </a:moveTo>
                  <a:lnTo>
                    <a:pt x="163420" y="66179"/>
                  </a:lnTo>
                  <a:lnTo>
                    <a:pt x="165808" y="66421"/>
                  </a:lnTo>
                  <a:lnTo>
                    <a:pt x="167890" y="66205"/>
                  </a:lnTo>
                  <a:close/>
                </a:path>
                <a:path w="260350" h="123190">
                  <a:moveTo>
                    <a:pt x="177841" y="37031"/>
                  </a:moveTo>
                  <a:lnTo>
                    <a:pt x="116131" y="37031"/>
                  </a:lnTo>
                  <a:lnTo>
                    <a:pt x="172009" y="37467"/>
                  </a:lnTo>
                  <a:lnTo>
                    <a:pt x="177841" y="37031"/>
                  </a:lnTo>
                  <a:close/>
                </a:path>
                <a:path w="260350" h="123190">
                  <a:moveTo>
                    <a:pt x="230260" y="0"/>
                  </a:moveTo>
                  <a:lnTo>
                    <a:pt x="224583" y="0"/>
                  </a:lnTo>
                  <a:lnTo>
                    <a:pt x="217948" y="3142"/>
                  </a:lnTo>
                  <a:lnTo>
                    <a:pt x="206651" y="10288"/>
                  </a:lnTo>
                  <a:lnTo>
                    <a:pt x="194687" y="18018"/>
                  </a:lnTo>
                  <a:lnTo>
                    <a:pt x="186051" y="22910"/>
                  </a:lnTo>
                  <a:lnTo>
                    <a:pt x="175523" y="24070"/>
                  </a:lnTo>
                  <a:lnTo>
                    <a:pt x="157176" y="24368"/>
                  </a:lnTo>
                  <a:lnTo>
                    <a:pt x="209475" y="24368"/>
                  </a:lnTo>
                  <a:lnTo>
                    <a:pt x="217912" y="18959"/>
                  </a:lnTo>
                  <a:lnTo>
                    <a:pt x="223974" y="15659"/>
                  </a:lnTo>
                  <a:lnTo>
                    <a:pt x="241207" y="15659"/>
                  </a:lnTo>
                  <a:lnTo>
                    <a:pt x="238769" y="12712"/>
                  </a:lnTo>
                  <a:lnTo>
                    <a:pt x="230666" y="1854"/>
                  </a:lnTo>
                  <a:lnTo>
                    <a:pt x="230260" y="0"/>
                  </a:lnTo>
                  <a:close/>
                </a:path>
              </a:pathLst>
            </a:custGeom>
            <a:solidFill>
              <a:srgbClr val="4B2E91"/>
            </a:solidFill>
          </p:spPr>
          <p:txBody>
            <a:bodyPr wrap="square" lIns="0" tIns="0" rIns="0" bIns="0" rtlCol="0"/>
            <a:lstStyle/>
            <a:p>
              <a:endParaRPr/>
            </a:p>
          </p:txBody>
        </p:sp>
        <p:sp>
          <p:nvSpPr>
            <p:cNvPr id="16" name="object 16"/>
            <p:cNvSpPr/>
            <p:nvPr/>
          </p:nvSpPr>
          <p:spPr>
            <a:xfrm>
              <a:off x="2756738" y="1396644"/>
              <a:ext cx="38735" cy="43180"/>
            </a:xfrm>
            <a:custGeom>
              <a:avLst/>
              <a:gdLst/>
              <a:ahLst/>
              <a:cxnLst/>
              <a:rect l="l" t="t" r="r" b="b"/>
              <a:pathLst>
                <a:path w="38735" h="43180">
                  <a:moveTo>
                    <a:pt x="38404" y="10312"/>
                  </a:moveTo>
                  <a:lnTo>
                    <a:pt x="37973" y="8343"/>
                  </a:lnTo>
                  <a:lnTo>
                    <a:pt x="36347" y="5054"/>
                  </a:lnTo>
                  <a:lnTo>
                    <a:pt x="36220" y="4787"/>
                  </a:lnTo>
                  <a:lnTo>
                    <a:pt x="35064" y="3403"/>
                  </a:lnTo>
                  <a:lnTo>
                    <a:pt x="32499" y="1651"/>
                  </a:lnTo>
                  <a:lnTo>
                    <a:pt x="32499" y="10820"/>
                  </a:lnTo>
                  <a:lnTo>
                    <a:pt x="32499" y="15113"/>
                  </a:lnTo>
                  <a:lnTo>
                    <a:pt x="31724" y="17043"/>
                  </a:lnTo>
                  <a:lnTo>
                    <a:pt x="28625" y="19799"/>
                  </a:lnTo>
                  <a:lnTo>
                    <a:pt x="26009" y="20472"/>
                  </a:lnTo>
                  <a:lnTo>
                    <a:pt x="11163" y="20472"/>
                  </a:lnTo>
                  <a:lnTo>
                    <a:pt x="11163" y="5054"/>
                  </a:lnTo>
                  <a:lnTo>
                    <a:pt x="24790" y="5054"/>
                  </a:lnTo>
                  <a:lnTo>
                    <a:pt x="32499" y="10820"/>
                  </a:lnTo>
                  <a:lnTo>
                    <a:pt x="32499" y="1651"/>
                  </a:lnTo>
                  <a:lnTo>
                    <a:pt x="32194" y="1435"/>
                  </a:lnTo>
                  <a:lnTo>
                    <a:pt x="30416" y="762"/>
                  </a:lnTo>
                  <a:lnTo>
                    <a:pt x="26784" y="139"/>
                  </a:lnTo>
                  <a:lnTo>
                    <a:pt x="24587" y="0"/>
                  </a:lnTo>
                  <a:lnTo>
                    <a:pt x="5448" y="0"/>
                  </a:lnTo>
                  <a:lnTo>
                    <a:pt x="5448" y="30797"/>
                  </a:lnTo>
                  <a:lnTo>
                    <a:pt x="0" y="30797"/>
                  </a:lnTo>
                  <a:lnTo>
                    <a:pt x="0" y="35979"/>
                  </a:lnTo>
                  <a:lnTo>
                    <a:pt x="5448" y="35979"/>
                  </a:lnTo>
                  <a:lnTo>
                    <a:pt x="5448" y="43129"/>
                  </a:lnTo>
                  <a:lnTo>
                    <a:pt x="11163" y="43129"/>
                  </a:lnTo>
                  <a:lnTo>
                    <a:pt x="11163" y="35979"/>
                  </a:lnTo>
                  <a:lnTo>
                    <a:pt x="28397" y="35979"/>
                  </a:lnTo>
                  <a:lnTo>
                    <a:pt x="28397" y="30797"/>
                  </a:lnTo>
                  <a:lnTo>
                    <a:pt x="11163" y="30797"/>
                  </a:lnTo>
                  <a:lnTo>
                    <a:pt x="11163" y="25539"/>
                  </a:lnTo>
                  <a:lnTo>
                    <a:pt x="28346" y="25539"/>
                  </a:lnTo>
                  <a:lnTo>
                    <a:pt x="32562" y="24269"/>
                  </a:lnTo>
                  <a:lnTo>
                    <a:pt x="36055" y="20472"/>
                  </a:lnTo>
                  <a:lnTo>
                    <a:pt x="37236" y="19202"/>
                  </a:lnTo>
                  <a:lnTo>
                    <a:pt x="38404" y="16103"/>
                  </a:lnTo>
                  <a:lnTo>
                    <a:pt x="38404" y="10312"/>
                  </a:lnTo>
                  <a:close/>
                </a:path>
              </a:pathLst>
            </a:custGeom>
            <a:solidFill>
              <a:srgbClr val="8DD7F7"/>
            </a:solidFill>
          </p:spPr>
          <p:txBody>
            <a:bodyPr wrap="square" lIns="0" tIns="0" rIns="0" bIns="0" rtlCol="0"/>
            <a:lstStyle/>
            <a:p>
              <a:endParaRPr/>
            </a:p>
          </p:txBody>
        </p:sp>
      </p:grpSp>
      <p:pic>
        <p:nvPicPr>
          <p:cNvPr id="17" name="object 17"/>
          <p:cNvPicPr/>
          <p:nvPr/>
        </p:nvPicPr>
        <p:blipFill>
          <a:blip r:embed="rId6" cstate="print"/>
          <a:stretch>
            <a:fillRect/>
          </a:stretch>
        </p:blipFill>
        <p:spPr>
          <a:xfrm>
            <a:off x="1493484" y="2115825"/>
            <a:ext cx="300244" cy="246524"/>
          </a:xfrm>
          <a:prstGeom prst="rect">
            <a:avLst/>
          </a:prstGeom>
        </p:spPr>
      </p:pic>
      <p:grpSp>
        <p:nvGrpSpPr>
          <p:cNvPr id="18" name="object 18"/>
          <p:cNvGrpSpPr/>
          <p:nvPr/>
        </p:nvGrpSpPr>
        <p:grpSpPr>
          <a:xfrm>
            <a:off x="20523" y="711653"/>
            <a:ext cx="1427546" cy="1428265"/>
            <a:chOff x="280276" y="766798"/>
            <a:chExt cx="2273300" cy="2095500"/>
          </a:xfrm>
        </p:grpSpPr>
        <p:sp>
          <p:nvSpPr>
            <p:cNvPr id="19" name="object 19"/>
            <p:cNvSpPr/>
            <p:nvPr/>
          </p:nvSpPr>
          <p:spPr>
            <a:xfrm>
              <a:off x="351003" y="909093"/>
              <a:ext cx="1798320" cy="1798320"/>
            </a:xfrm>
            <a:custGeom>
              <a:avLst/>
              <a:gdLst/>
              <a:ahLst/>
              <a:cxnLst/>
              <a:rect l="l" t="t" r="r" b="b"/>
              <a:pathLst>
                <a:path w="1798320" h="1798320">
                  <a:moveTo>
                    <a:pt x="899045" y="0"/>
                  </a:moveTo>
                  <a:lnTo>
                    <a:pt x="851298" y="1246"/>
                  </a:lnTo>
                  <a:lnTo>
                    <a:pt x="804199" y="4943"/>
                  </a:lnTo>
                  <a:lnTo>
                    <a:pt x="757812" y="11029"/>
                  </a:lnTo>
                  <a:lnTo>
                    <a:pt x="712198" y="19442"/>
                  </a:lnTo>
                  <a:lnTo>
                    <a:pt x="667420" y="30120"/>
                  </a:lnTo>
                  <a:lnTo>
                    <a:pt x="623539" y="43000"/>
                  </a:lnTo>
                  <a:lnTo>
                    <a:pt x="580618" y="58020"/>
                  </a:lnTo>
                  <a:lnTo>
                    <a:pt x="538719" y="75119"/>
                  </a:lnTo>
                  <a:lnTo>
                    <a:pt x="497905" y="94233"/>
                  </a:lnTo>
                  <a:lnTo>
                    <a:pt x="458236" y="115302"/>
                  </a:lnTo>
                  <a:lnTo>
                    <a:pt x="419776" y="138262"/>
                  </a:lnTo>
                  <a:lnTo>
                    <a:pt x="382586" y="163052"/>
                  </a:lnTo>
                  <a:lnTo>
                    <a:pt x="346728" y="189610"/>
                  </a:lnTo>
                  <a:lnTo>
                    <a:pt x="312266" y="217873"/>
                  </a:lnTo>
                  <a:lnTo>
                    <a:pt x="279260" y="247779"/>
                  </a:lnTo>
                  <a:lnTo>
                    <a:pt x="247773" y="279267"/>
                  </a:lnTo>
                  <a:lnTo>
                    <a:pt x="217868" y="312273"/>
                  </a:lnTo>
                  <a:lnTo>
                    <a:pt x="189605" y="346736"/>
                  </a:lnTo>
                  <a:lnTo>
                    <a:pt x="163048" y="382594"/>
                  </a:lnTo>
                  <a:lnTo>
                    <a:pt x="138259" y="419785"/>
                  </a:lnTo>
                  <a:lnTo>
                    <a:pt x="115299" y="458245"/>
                  </a:lnTo>
                  <a:lnTo>
                    <a:pt x="94231" y="497915"/>
                  </a:lnTo>
                  <a:lnTo>
                    <a:pt x="75117" y="538730"/>
                  </a:lnTo>
                  <a:lnTo>
                    <a:pt x="58018" y="580629"/>
                  </a:lnTo>
                  <a:lnTo>
                    <a:pt x="42998" y="623551"/>
                  </a:lnTo>
                  <a:lnTo>
                    <a:pt x="30119" y="667432"/>
                  </a:lnTo>
                  <a:lnTo>
                    <a:pt x="19442" y="712210"/>
                  </a:lnTo>
                  <a:lnTo>
                    <a:pt x="11029" y="757824"/>
                  </a:lnTo>
                  <a:lnTo>
                    <a:pt x="4943" y="804212"/>
                  </a:lnTo>
                  <a:lnTo>
                    <a:pt x="1246" y="851310"/>
                  </a:lnTo>
                  <a:lnTo>
                    <a:pt x="0" y="899058"/>
                  </a:lnTo>
                  <a:lnTo>
                    <a:pt x="1246" y="946806"/>
                  </a:lnTo>
                  <a:lnTo>
                    <a:pt x="4943" y="993904"/>
                  </a:lnTo>
                  <a:lnTo>
                    <a:pt x="11029" y="1040291"/>
                  </a:lnTo>
                  <a:lnTo>
                    <a:pt x="19442" y="1085905"/>
                  </a:lnTo>
                  <a:lnTo>
                    <a:pt x="30119" y="1130683"/>
                  </a:lnTo>
                  <a:lnTo>
                    <a:pt x="42998" y="1174564"/>
                  </a:lnTo>
                  <a:lnTo>
                    <a:pt x="58018" y="1217485"/>
                  </a:lnTo>
                  <a:lnTo>
                    <a:pt x="75117" y="1259384"/>
                  </a:lnTo>
                  <a:lnTo>
                    <a:pt x="94231" y="1300199"/>
                  </a:lnTo>
                  <a:lnTo>
                    <a:pt x="115299" y="1339867"/>
                  </a:lnTo>
                  <a:lnTo>
                    <a:pt x="138259" y="1378328"/>
                  </a:lnTo>
                  <a:lnTo>
                    <a:pt x="163048" y="1415517"/>
                  </a:lnTo>
                  <a:lnTo>
                    <a:pt x="189605" y="1451375"/>
                  </a:lnTo>
                  <a:lnTo>
                    <a:pt x="217868" y="1485837"/>
                  </a:lnTo>
                  <a:lnTo>
                    <a:pt x="247773" y="1518843"/>
                  </a:lnTo>
                  <a:lnTo>
                    <a:pt x="279260" y="1550330"/>
                  </a:lnTo>
                  <a:lnTo>
                    <a:pt x="312266" y="1580235"/>
                  </a:lnTo>
                  <a:lnTo>
                    <a:pt x="346728" y="1608498"/>
                  </a:lnTo>
                  <a:lnTo>
                    <a:pt x="382586" y="1635055"/>
                  </a:lnTo>
                  <a:lnTo>
                    <a:pt x="419776" y="1659844"/>
                  </a:lnTo>
                  <a:lnTo>
                    <a:pt x="458236" y="1682804"/>
                  </a:lnTo>
                  <a:lnTo>
                    <a:pt x="497905" y="1703872"/>
                  </a:lnTo>
                  <a:lnTo>
                    <a:pt x="538719" y="1722987"/>
                  </a:lnTo>
                  <a:lnTo>
                    <a:pt x="580618" y="1740085"/>
                  </a:lnTo>
                  <a:lnTo>
                    <a:pt x="623539" y="1755105"/>
                  </a:lnTo>
                  <a:lnTo>
                    <a:pt x="667420" y="1767984"/>
                  </a:lnTo>
                  <a:lnTo>
                    <a:pt x="712198" y="1778662"/>
                  </a:lnTo>
                  <a:lnTo>
                    <a:pt x="757812" y="1787074"/>
                  </a:lnTo>
                  <a:lnTo>
                    <a:pt x="804199" y="1793160"/>
                  </a:lnTo>
                  <a:lnTo>
                    <a:pt x="851298" y="1796857"/>
                  </a:lnTo>
                  <a:lnTo>
                    <a:pt x="899045" y="1798104"/>
                  </a:lnTo>
                  <a:lnTo>
                    <a:pt x="946793" y="1796857"/>
                  </a:lnTo>
                  <a:lnTo>
                    <a:pt x="993891" y="1793160"/>
                  </a:lnTo>
                  <a:lnTo>
                    <a:pt x="1040279" y="1787074"/>
                  </a:lnTo>
                  <a:lnTo>
                    <a:pt x="1085892" y="1778662"/>
                  </a:lnTo>
                  <a:lnTo>
                    <a:pt x="1130671" y="1767984"/>
                  </a:lnTo>
                  <a:lnTo>
                    <a:pt x="1174551" y="1755105"/>
                  </a:lnTo>
                  <a:lnTo>
                    <a:pt x="1217472" y="1740085"/>
                  </a:lnTo>
                  <a:lnTo>
                    <a:pt x="1259371" y="1722987"/>
                  </a:lnTo>
                  <a:lnTo>
                    <a:pt x="1300186" y="1703872"/>
                  </a:lnTo>
                  <a:lnTo>
                    <a:pt x="1339855" y="1682804"/>
                  </a:lnTo>
                  <a:lnTo>
                    <a:pt x="1378315" y="1659844"/>
                  </a:lnTo>
                  <a:lnTo>
                    <a:pt x="1415505" y="1635055"/>
                  </a:lnTo>
                  <a:lnTo>
                    <a:pt x="1451362" y="1608498"/>
                  </a:lnTo>
                  <a:lnTo>
                    <a:pt x="1485825" y="1580235"/>
                  </a:lnTo>
                  <a:lnTo>
                    <a:pt x="1518830" y="1550330"/>
                  </a:lnTo>
                  <a:lnTo>
                    <a:pt x="1550317" y="1518843"/>
                  </a:lnTo>
                  <a:lnTo>
                    <a:pt x="1580223" y="1485837"/>
                  </a:lnTo>
                  <a:lnTo>
                    <a:pt x="1608485" y="1451375"/>
                  </a:lnTo>
                  <a:lnTo>
                    <a:pt x="1635042" y="1415517"/>
                  </a:lnTo>
                  <a:lnTo>
                    <a:pt x="1659832" y="1378328"/>
                  </a:lnTo>
                  <a:lnTo>
                    <a:pt x="1682792" y="1339867"/>
                  </a:lnTo>
                  <a:lnTo>
                    <a:pt x="1703860" y="1300199"/>
                  </a:lnTo>
                  <a:lnTo>
                    <a:pt x="1722974" y="1259384"/>
                  </a:lnTo>
                  <a:lnTo>
                    <a:pt x="1740072" y="1217485"/>
                  </a:lnTo>
                  <a:lnTo>
                    <a:pt x="1755092" y="1174564"/>
                  </a:lnTo>
                  <a:lnTo>
                    <a:pt x="1767972" y="1130683"/>
                  </a:lnTo>
                  <a:lnTo>
                    <a:pt x="1778649" y="1085905"/>
                  </a:lnTo>
                  <a:lnTo>
                    <a:pt x="1787062" y="1040291"/>
                  </a:lnTo>
                  <a:lnTo>
                    <a:pt x="1793148" y="993904"/>
                  </a:lnTo>
                  <a:lnTo>
                    <a:pt x="1796845" y="946806"/>
                  </a:lnTo>
                  <a:lnTo>
                    <a:pt x="1798091" y="899058"/>
                  </a:lnTo>
                  <a:lnTo>
                    <a:pt x="1796845" y="851310"/>
                  </a:lnTo>
                  <a:lnTo>
                    <a:pt x="1793148" y="804212"/>
                  </a:lnTo>
                  <a:lnTo>
                    <a:pt x="1787062" y="757824"/>
                  </a:lnTo>
                  <a:lnTo>
                    <a:pt x="1778649" y="712210"/>
                  </a:lnTo>
                  <a:lnTo>
                    <a:pt x="1767972" y="667432"/>
                  </a:lnTo>
                  <a:lnTo>
                    <a:pt x="1755092" y="623551"/>
                  </a:lnTo>
                  <a:lnTo>
                    <a:pt x="1740072" y="580629"/>
                  </a:lnTo>
                  <a:lnTo>
                    <a:pt x="1722974" y="538730"/>
                  </a:lnTo>
                  <a:lnTo>
                    <a:pt x="1703860" y="497915"/>
                  </a:lnTo>
                  <a:lnTo>
                    <a:pt x="1682792" y="458245"/>
                  </a:lnTo>
                  <a:lnTo>
                    <a:pt x="1659832" y="419785"/>
                  </a:lnTo>
                  <a:lnTo>
                    <a:pt x="1635042" y="382594"/>
                  </a:lnTo>
                  <a:lnTo>
                    <a:pt x="1608485" y="346736"/>
                  </a:lnTo>
                  <a:lnTo>
                    <a:pt x="1580223" y="312273"/>
                  </a:lnTo>
                  <a:lnTo>
                    <a:pt x="1550317" y="279267"/>
                  </a:lnTo>
                  <a:lnTo>
                    <a:pt x="1518830" y="247779"/>
                  </a:lnTo>
                  <a:lnTo>
                    <a:pt x="1485825" y="217873"/>
                  </a:lnTo>
                  <a:lnTo>
                    <a:pt x="1451362" y="189610"/>
                  </a:lnTo>
                  <a:lnTo>
                    <a:pt x="1415505" y="163052"/>
                  </a:lnTo>
                  <a:lnTo>
                    <a:pt x="1378315" y="138262"/>
                  </a:lnTo>
                  <a:lnTo>
                    <a:pt x="1339855" y="115302"/>
                  </a:lnTo>
                  <a:lnTo>
                    <a:pt x="1300186" y="94233"/>
                  </a:lnTo>
                  <a:lnTo>
                    <a:pt x="1259371" y="75119"/>
                  </a:lnTo>
                  <a:lnTo>
                    <a:pt x="1217472" y="58020"/>
                  </a:lnTo>
                  <a:lnTo>
                    <a:pt x="1174551" y="43000"/>
                  </a:lnTo>
                  <a:lnTo>
                    <a:pt x="1130671" y="30120"/>
                  </a:lnTo>
                  <a:lnTo>
                    <a:pt x="1085892" y="19442"/>
                  </a:lnTo>
                  <a:lnTo>
                    <a:pt x="1040279" y="11029"/>
                  </a:lnTo>
                  <a:lnTo>
                    <a:pt x="993891" y="4943"/>
                  </a:lnTo>
                  <a:lnTo>
                    <a:pt x="946793" y="1246"/>
                  </a:lnTo>
                  <a:lnTo>
                    <a:pt x="899045" y="0"/>
                  </a:lnTo>
                  <a:close/>
                </a:path>
              </a:pathLst>
            </a:custGeom>
            <a:solidFill>
              <a:srgbClr val="E6E7E8"/>
            </a:solidFill>
          </p:spPr>
          <p:txBody>
            <a:bodyPr wrap="square" lIns="0" tIns="0" rIns="0" bIns="0" rtlCol="0"/>
            <a:lstStyle/>
            <a:p>
              <a:endParaRPr/>
            </a:p>
          </p:txBody>
        </p:sp>
        <p:sp>
          <p:nvSpPr>
            <p:cNvPr id="20" name="object 20"/>
            <p:cNvSpPr/>
            <p:nvPr/>
          </p:nvSpPr>
          <p:spPr>
            <a:xfrm>
              <a:off x="2538850" y="766798"/>
              <a:ext cx="0" cy="273685"/>
            </a:xfrm>
            <a:custGeom>
              <a:avLst/>
              <a:gdLst/>
              <a:ahLst/>
              <a:cxnLst/>
              <a:rect l="l" t="t" r="r" b="b"/>
              <a:pathLst>
                <a:path h="273684">
                  <a:moveTo>
                    <a:pt x="0" y="0"/>
                  </a:moveTo>
                  <a:lnTo>
                    <a:pt x="0" y="273469"/>
                  </a:lnTo>
                </a:path>
              </a:pathLst>
            </a:custGeom>
            <a:ln w="12700">
              <a:solidFill>
                <a:srgbClr val="000000"/>
              </a:solidFill>
            </a:ln>
          </p:spPr>
          <p:txBody>
            <a:bodyPr wrap="square" lIns="0" tIns="0" rIns="0" bIns="0" rtlCol="0"/>
            <a:lstStyle/>
            <a:p>
              <a:endParaRPr/>
            </a:p>
          </p:txBody>
        </p:sp>
        <p:sp>
          <p:nvSpPr>
            <p:cNvPr id="21" name="object 21"/>
            <p:cNvSpPr/>
            <p:nvPr/>
          </p:nvSpPr>
          <p:spPr>
            <a:xfrm>
              <a:off x="2538850" y="1300866"/>
              <a:ext cx="0" cy="264795"/>
            </a:xfrm>
            <a:custGeom>
              <a:avLst/>
              <a:gdLst/>
              <a:ahLst/>
              <a:cxnLst/>
              <a:rect l="l" t="t" r="r" b="b"/>
              <a:pathLst>
                <a:path h="264794">
                  <a:moveTo>
                    <a:pt x="0" y="0"/>
                  </a:moveTo>
                  <a:lnTo>
                    <a:pt x="0" y="264604"/>
                  </a:lnTo>
                </a:path>
              </a:pathLst>
            </a:custGeom>
            <a:ln w="12700">
              <a:solidFill>
                <a:srgbClr val="000000"/>
              </a:solidFill>
            </a:ln>
          </p:spPr>
          <p:txBody>
            <a:bodyPr wrap="square" lIns="0" tIns="0" rIns="0" bIns="0" rtlCol="0"/>
            <a:lstStyle/>
            <a:p>
              <a:endParaRPr/>
            </a:p>
          </p:txBody>
        </p:sp>
        <p:sp>
          <p:nvSpPr>
            <p:cNvPr id="22" name="object 22"/>
            <p:cNvSpPr/>
            <p:nvPr/>
          </p:nvSpPr>
          <p:spPr>
            <a:xfrm>
              <a:off x="2538850" y="1826064"/>
              <a:ext cx="0" cy="264795"/>
            </a:xfrm>
            <a:custGeom>
              <a:avLst/>
              <a:gdLst/>
              <a:ahLst/>
              <a:cxnLst/>
              <a:rect l="l" t="t" r="r" b="b"/>
              <a:pathLst>
                <a:path h="264794">
                  <a:moveTo>
                    <a:pt x="0" y="0"/>
                  </a:moveTo>
                  <a:lnTo>
                    <a:pt x="0" y="264604"/>
                  </a:lnTo>
                </a:path>
              </a:pathLst>
            </a:custGeom>
            <a:ln w="12700">
              <a:solidFill>
                <a:srgbClr val="000000"/>
              </a:solidFill>
            </a:ln>
          </p:spPr>
          <p:txBody>
            <a:bodyPr wrap="square" lIns="0" tIns="0" rIns="0" bIns="0" rtlCol="0"/>
            <a:lstStyle/>
            <a:p>
              <a:endParaRPr/>
            </a:p>
          </p:txBody>
        </p:sp>
        <p:sp>
          <p:nvSpPr>
            <p:cNvPr id="23" name="object 23"/>
            <p:cNvSpPr/>
            <p:nvPr/>
          </p:nvSpPr>
          <p:spPr>
            <a:xfrm>
              <a:off x="1253441" y="892473"/>
              <a:ext cx="1271270" cy="916305"/>
            </a:xfrm>
            <a:custGeom>
              <a:avLst/>
              <a:gdLst/>
              <a:ahLst/>
              <a:cxnLst/>
              <a:rect l="l" t="t" r="r" b="b"/>
              <a:pathLst>
                <a:path w="1271270" h="916305">
                  <a:moveTo>
                    <a:pt x="0" y="916076"/>
                  </a:moveTo>
                  <a:lnTo>
                    <a:pt x="594118" y="0"/>
                  </a:lnTo>
                  <a:lnTo>
                    <a:pt x="1271231" y="0"/>
                  </a:lnTo>
                </a:path>
              </a:pathLst>
            </a:custGeom>
            <a:ln w="6349">
              <a:solidFill>
                <a:srgbClr val="4B2E91"/>
              </a:solidFill>
            </a:ln>
          </p:spPr>
          <p:txBody>
            <a:bodyPr wrap="square" lIns="0" tIns="0" rIns="0" bIns="0" rtlCol="0"/>
            <a:lstStyle/>
            <a:p>
              <a:endParaRPr/>
            </a:p>
          </p:txBody>
        </p:sp>
        <p:sp>
          <p:nvSpPr>
            <p:cNvPr id="24" name="object 24"/>
            <p:cNvSpPr/>
            <p:nvPr/>
          </p:nvSpPr>
          <p:spPr>
            <a:xfrm>
              <a:off x="2524674" y="879773"/>
              <a:ext cx="25400" cy="25400"/>
            </a:xfrm>
            <a:custGeom>
              <a:avLst/>
              <a:gdLst/>
              <a:ahLst/>
              <a:cxnLst/>
              <a:rect l="l" t="t" r="r" b="b"/>
              <a:pathLst>
                <a:path w="25400" h="25400">
                  <a:moveTo>
                    <a:pt x="12700" y="25400"/>
                  </a:moveTo>
                  <a:lnTo>
                    <a:pt x="5689" y="25400"/>
                  </a:lnTo>
                  <a:lnTo>
                    <a:pt x="0" y="19710"/>
                  </a:lnTo>
                  <a:lnTo>
                    <a:pt x="0" y="12700"/>
                  </a:lnTo>
                  <a:lnTo>
                    <a:pt x="0" y="5689"/>
                  </a:lnTo>
                  <a:lnTo>
                    <a:pt x="5689" y="0"/>
                  </a:lnTo>
                  <a:lnTo>
                    <a:pt x="12700" y="0"/>
                  </a:lnTo>
                  <a:lnTo>
                    <a:pt x="19710" y="0"/>
                  </a:lnTo>
                  <a:lnTo>
                    <a:pt x="25400" y="5689"/>
                  </a:lnTo>
                  <a:lnTo>
                    <a:pt x="25400" y="12700"/>
                  </a:lnTo>
                  <a:lnTo>
                    <a:pt x="25400" y="19710"/>
                  </a:lnTo>
                  <a:lnTo>
                    <a:pt x="19710" y="25400"/>
                  </a:lnTo>
                  <a:lnTo>
                    <a:pt x="12700" y="25400"/>
                  </a:lnTo>
                  <a:close/>
                </a:path>
              </a:pathLst>
            </a:custGeom>
            <a:ln w="6350">
              <a:solidFill>
                <a:srgbClr val="4B2E91"/>
              </a:solidFill>
            </a:ln>
          </p:spPr>
          <p:txBody>
            <a:bodyPr wrap="square" lIns="0" tIns="0" rIns="0" bIns="0" rtlCol="0"/>
            <a:lstStyle/>
            <a:p>
              <a:endParaRPr/>
            </a:p>
          </p:txBody>
        </p:sp>
        <p:sp>
          <p:nvSpPr>
            <p:cNvPr id="25" name="object 25"/>
            <p:cNvSpPr/>
            <p:nvPr/>
          </p:nvSpPr>
          <p:spPr>
            <a:xfrm>
              <a:off x="1252371" y="1432642"/>
              <a:ext cx="1272540" cy="375920"/>
            </a:xfrm>
            <a:custGeom>
              <a:avLst/>
              <a:gdLst/>
              <a:ahLst/>
              <a:cxnLst/>
              <a:rect l="l" t="t" r="r" b="b"/>
              <a:pathLst>
                <a:path w="1272539" h="375919">
                  <a:moveTo>
                    <a:pt x="0" y="375424"/>
                  </a:moveTo>
                  <a:lnTo>
                    <a:pt x="929309" y="0"/>
                  </a:lnTo>
                  <a:lnTo>
                    <a:pt x="1272298" y="0"/>
                  </a:lnTo>
                </a:path>
              </a:pathLst>
            </a:custGeom>
            <a:ln w="6350">
              <a:solidFill>
                <a:srgbClr val="4B2E91"/>
              </a:solidFill>
            </a:ln>
          </p:spPr>
          <p:txBody>
            <a:bodyPr wrap="square" lIns="0" tIns="0" rIns="0" bIns="0" rtlCol="0"/>
            <a:lstStyle/>
            <a:p>
              <a:endParaRPr/>
            </a:p>
          </p:txBody>
        </p:sp>
        <p:sp>
          <p:nvSpPr>
            <p:cNvPr id="26" name="object 26"/>
            <p:cNvSpPr/>
            <p:nvPr/>
          </p:nvSpPr>
          <p:spPr>
            <a:xfrm>
              <a:off x="2524674" y="1419948"/>
              <a:ext cx="25400" cy="25400"/>
            </a:xfrm>
            <a:custGeom>
              <a:avLst/>
              <a:gdLst/>
              <a:ahLst/>
              <a:cxnLst/>
              <a:rect l="l" t="t" r="r" b="b"/>
              <a:pathLst>
                <a:path w="25400" h="25400">
                  <a:moveTo>
                    <a:pt x="12700" y="25400"/>
                  </a:moveTo>
                  <a:lnTo>
                    <a:pt x="5689" y="25400"/>
                  </a:lnTo>
                  <a:lnTo>
                    <a:pt x="0" y="19710"/>
                  </a:lnTo>
                  <a:lnTo>
                    <a:pt x="0" y="12700"/>
                  </a:lnTo>
                  <a:lnTo>
                    <a:pt x="0" y="5689"/>
                  </a:lnTo>
                  <a:lnTo>
                    <a:pt x="5689" y="0"/>
                  </a:lnTo>
                  <a:lnTo>
                    <a:pt x="12700" y="0"/>
                  </a:lnTo>
                  <a:lnTo>
                    <a:pt x="19710" y="0"/>
                  </a:lnTo>
                  <a:lnTo>
                    <a:pt x="25400" y="5689"/>
                  </a:lnTo>
                  <a:lnTo>
                    <a:pt x="25400" y="12700"/>
                  </a:lnTo>
                  <a:lnTo>
                    <a:pt x="25400" y="19710"/>
                  </a:lnTo>
                  <a:lnTo>
                    <a:pt x="19710" y="25400"/>
                  </a:lnTo>
                  <a:lnTo>
                    <a:pt x="12700" y="25400"/>
                  </a:lnTo>
                  <a:close/>
                </a:path>
              </a:pathLst>
            </a:custGeom>
            <a:ln w="6350">
              <a:solidFill>
                <a:srgbClr val="4B2E91"/>
              </a:solidFill>
            </a:ln>
          </p:spPr>
          <p:txBody>
            <a:bodyPr wrap="square" lIns="0" tIns="0" rIns="0" bIns="0" rtlCol="0"/>
            <a:lstStyle/>
            <a:p>
              <a:endParaRPr/>
            </a:p>
          </p:txBody>
        </p:sp>
        <p:sp>
          <p:nvSpPr>
            <p:cNvPr id="27" name="object 27"/>
            <p:cNvSpPr/>
            <p:nvPr/>
          </p:nvSpPr>
          <p:spPr>
            <a:xfrm>
              <a:off x="1251576" y="1814313"/>
              <a:ext cx="1273175" cy="140970"/>
            </a:xfrm>
            <a:custGeom>
              <a:avLst/>
              <a:gdLst/>
              <a:ahLst/>
              <a:cxnLst/>
              <a:rect l="l" t="t" r="r" b="b"/>
              <a:pathLst>
                <a:path w="1273175" h="140969">
                  <a:moveTo>
                    <a:pt x="0" y="0"/>
                  </a:moveTo>
                  <a:lnTo>
                    <a:pt x="929906" y="139611"/>
                  </a:lnTo>
                  <a:lnTo>
                    <a:pt x="1273098" y="140931"/>
                  </a:lnTo>
                </a:path>
              </a:pathLst>
            </a:custGeom>
            <a:ln w="6350">
              <a:solidFill>
                <a:srgbClr val="4B2E91"/>
              </a:solidFill>
            </a:ln>
          </p:spPr>
          <p:txBody>
            <a:bodyPr wrap="square" lIns="0" tIns="0" rIns="0" bIns="0" rtlCol="0"/>
            <a:lstStyle/>
            <a:p>
              <a:endParaRPr/>
            </a:p>
          </p:txBody>
        </p:sp>
        <p:sp>
          <p:nvSpPr>
            <p:cNvPr id="28" name="object 28"/>
            <p:cNvSpPr/>
            <p:nvPr/>
          </p:nvSpPr>
          <p:spPr>
            <a:xfrm>
              <a:off x="2524677" y="1942589"/>
              <a:ext cx="25400" cy="25400"/>
            </a:xfrm>
            <a:custGeom>
              <a:avLst/>
              <a:gdLst/>
              <a:ahLst/>
              <a:cxnLst/>
              <a:rect l="l" t="t" r="r" b="b"/>
              <a:pathLst>
                <a:path w="25400" h="25400">
                  <a:moveTo>
                    <a:pt x="12700" y="0"/>
                  </a:moveTo>
                  <a:lnTo>
                    <a:pt x="5689" y="0"/>
                  </a:lnTo>
                  <a:lnTo>
                    <a:pt x="0" y="5689"/>
                  </a:lnTo>
                  <a:lnTo>
                    <a:pt x="0" y="12700"/>
                  </a:lnTo>
                  <a:lnTo>
                    <a:pt x="0" y="19710"/>
                  </a:lnTo>
                  <a:lnTo>
                    <a:pt x="5689" y="25400"/>
                  </a:lnTo>
                  <a:lnTo>
                    <a:pt x="12700" y="25400"/>
                  </a:lnTo>
                  <a:lnTo>
                    <a:pt x="19710" y="25400"/>
                  </a:lnTo>
                  <a:lnTo>
                    <a:pt x="25400" y="19710"/>
                  </a:lnTo>
                  <a:lnTo>
                    <a:pt x="25400" y="12700"/>
                  </a:lnTo>
                  <a:lnTo>
                    <a:pt x="25400" y="5689"/>
                  </a:lnTo>
                  <a:lnTo>
                    <a:pt x="19710" y="0"/>
                  </a:lnTo>
                  <a:lnTo>
                    <a:pt x="12700" y="0"/>
                  </a:lnTo>
                  <a:close/>
                </a:path>
              </a:pathLst>
            </a:custGeom>
            <a:ln w="6350">
              <a:solidFill>
                <a:srgbClr val="4B2E91"/>
              </a:solidFill>
            </a:ln>
          </p:spPr>
          <p:txBody>
            <a:bodyPr wrap="square" lIns="0" tIns="0" rIns="0" bIns="0" rtlCol="0"/>
            <a:lstStyle/>
            <a:p>
              <a:endParaRPr/>
            </a:p>
          </p:txBody>
        </p:sp>
        <p:sp>
          <p:nvSpPr>
            <p:cNvPr id="29" name="object 29"/>
            <p:cNvSpPr/>
            <p:nvPr/>
          </p:nvSpPr>
          <p:spPr>
            <a:xfrm>
              <a:off x="2538850" y="2497056"/>
              <a:ext cx="0" cy="365125"/>
            </a:xfrm>
            <a:custGeom>
              <a:avLst/>
              <a:gdLst/>
              <a:ahLst/>
              <a:cxnLst/>
              <a:rect l="l" t="t" r="r" b="b"/>
              <a:pathLst>
                <a:path h="365125">
                  <a:moveTo>
                    <a:pt x="0" y="0"/>
                  </a:moveTo>
                  <a:lnTo>
                    <a:pt x="0" y="364947"/>
                  </a:lnTo>
                </a:path>
              </a:pathLst>
            </a:custGeom>
            <a:ln w="12700">
              <a:solidFill>
                <a:srgbClr val="000000"/>
              </a:solidFill>
            </a:ln>
          </p:spPr>
          <p:txBody>
            <a:bodyPr wrap="square" lIns="0" tIns="0" rIns="0" bIns="0" rtlCol="0"/>
            <a:lstStyle/>
            <a:p>
              <a:endParaRPr/>
            </a:p>
          </p:txBody>
        </p:sp>
        <p:sp>
          <p:nvSpPr>
            <p:cNvPr id="30" name="object 30"/>
            <p:cNvSpPr/>
            <p:nvPr/>
          </p:nvSpPr>
          <p:spPr>
            <a:xfrm>
              <a:off x="1253327" y="1813617"/>
              <a:ext cx="1271905" cy="861060"/>
            </a:xfrm>
            <a:custGeom>
              <a:avLst/>
              <a:gdLst/>
              <a:ahLst/>
              <a:cxnLst/>
              <a:rect l="l" t="t" r="r" b="b"/>
              <a:pathLst>
                <a:path w="1271905" h="861060">
                  <a:moveTo>
                    <a:pt x="0" y="0"/>
                  </a:moveTo>
                  <a:lnTo>
                    <a:pt x="543864" y="860945"/>
                  </a:lnTo>
                  <a:lnTo>
                    <a:pt x="1271346" y="859726"/>
                  </a:lnTo>
                </a:path>
              </a:pathLst>
            </a:custGeom>
            <a:ln w="6349">
              <a:solidFill>
                <a:srgbClr val="4B2E91"/>
              </a:solidFill>
            </a:ln>
          </p:spPr>
          <p:txBody>
            <a:bodyPr wrap="square" lIns="0" tIns="0" rIns="0" bIns="0" rtlCol="0"/>
            <a:lstStyle/>
            <a:p>
              <a:endParaRPr/>
            </a:p>
          </p:txBody>
        </p:sp>
        <p:sp>
          <p:nvSpPr>
            <p:cNvPr id="31" name="object 31"/>
            <p:cNvSpPr/>
            <p:nvPr/>
          </p:nvSpPr>
          <p:spPr>
            <a:xfrm>
              <a:off x="2524674" y="2660623"/>
              <a:ext cx="25400" cy="25400"/>
            </a:xfrm>
            <a:custGeom>
              <a:avLst/>
              <a:gdLst/>
              <a:ahLst/>
              <a:cxnLst/>
              <a:rect l="l" t="t" r="r" b="b"/>
              <a:pathLst>
                <a:path w="25400" h="25400">
                  <a:moveTo>
                    <a:pt x="12700" y="0"/>
                  </a:moveTo>
                  <a:lnTo>
                    <a:pt x="5689" y="0"/>
                  </a:lnTo>
                  <a:lnTo>
                    <a:pt x="0" y="5689"/>
                  </a:lnTo>
                  <a:lnTo>
                    <a:pt x="0" y="12700"/>
                  </a:lnTo>
                  <a:lnTo>
                    <a:pt x="0" y="19710"/>
                  </a:lnTo>
                  <a:lnTo>
                    <a:pt x="5689" y="25400"/>
                  </a:lnTo>
                  <a:lnTo>
                    <a:pt x="12700" y="25400"/>
                  </a:lnTo>
                  <a:lnTo>
                    <a:pt x="19710" y="25400"/>
                  </a:lnTo>
                  <a:lnTo>
                    <a:pt x="25400" y="19710"/>
                  </a:lnTo>
                  <a:lnTo>
                    <a:pt x="25400" y="12700"/>
                  </a:lnTo>
                  <a:lnTo>
                    <a:pt x="25400" y="5689"/>
                  </a:lnTo>
                  <a:lnTo>
                    <a:pt x="19710" y="0"/>
                  </a:lnTo>
                  <a:lnTo>
                    <a:pt x="12700" y="0"/>
                  </a:lnTo>
                  <a:close/>
                </a:path>
              </a:pathLst>
            </a:custGeom>
            <a:ln w="6350">
              <a:solidFill>
                <a:srgbClr val="4B2E91"/>
              </a:solidFill>
            </a:ln>
          </p:spPr>
          <p:txBody>
            <a:bodyPr wrap="square" lIns="0" tIns="0" rIns="0" bIns="0" rtlCol="0"/>
            <a:lstStyle/>
            <a:p>
              <a:endParaRPr/>
            </a:p>
          </p:txBody>
        </p:sp>
        <p:sp>
          <p:nvSpPr>
            <p:cNvPr id="32" name="object 32"/>
            <p:cNvSpPr/>
            <p:nvPr/>
          </p:nvSpPr>
          <p:spPr>
            <a:xfrm>
              <a:off x="558863" y="1116964"/>
              <a:ext cx="1481455" cy="1481455"/>
            </a:xfrm>
            <a:custGeom>
              <a:avLst/>
              <a:gdLst/>
              <a:ahLst/>
              <a:cxnLst/>
              <a:rect l="l" t="t" r="r" b="b"/>
              <a:pathLst>
                <a:path w="1481455" h="1481455">
                  <a:moveTo>
                    <a:pt x="1481328" y="0"/>
                  </a:moveTo>
                  <a:lnTo>
                    <a:pt x="0" y="0"/>
                  </a:lnTo>
                  <a:lnTo>
                    <a:pt x="0" y="1481328"/>
                  </a:lnTo>
                  <a:lnTo>
                    <a:pt x="1481328" y="1481328"/>
                  </a:lnTo>
                  <a:lnTo>
                    <a:pt x="1481328" y="0"/>
                  </a:lnTo>
                  <a:close/>
                </a:path>
              </a:pathLst>
            </a:custGeom>
            <a:solidFill>
              <a:srgbClr val="000000">
                <a:alpha val="27999"/>
              </a:srgbClr>
            </a:solidFill>
          </p:spPr>
          <p:txBody>
            <a:bodyPr wrap="square" lIns="0" tIns="0" rIns="0" bIns="0" rtlCol="0"/>
            <a:lstStyle/>
            <a:p>
              <a:endParaRPr/>
            </a:p>
          </p:txBody>
        </p:sp>
        <p:sp>
          <p:nvSpPr>
            <p:cNvPr id="33" name="object 33"/>
            <p:cNvSpPr/>
            <p:nvPr/>
          </p:nvSpPr>
          <p:spPr>
            <a:xfrm>
              <a:off x="577800" y="1135900"/>
              <a:ext cx="1344930" cy="1344930"/>
            </a:xfrm>
            <a:custGeom>
              <a:avLst/>
              <a:gdLst/>
              <a:ahLst/>
              <a:cxnLst/>
              <a:rect l="l" t="t" r="r" b="b"/>
              <a:pathLst>
                <a:path w="1344930" h="1344930">
                  <a:moveTo>
                    <a:pt x="672249" y="0"/>
                  </a:moveTo>
                  <a:lnTo>
                    <a:pt x="624239" y="1687"/>
                  </a:lnTo>
                  <a:lnTo>
                    <a:pt x="577141" y="6675"/>
                  </a:lnTo>
                  <a:lnTo>
                    <a:pt x="531068" y="14849"/>
                  </a:lnTo>
                  <a:lnTo>
                    <a:pt x="486133" y="26096"/>
                  </a:lnTo>
                  <a:lnTo>
                    <a:pt x="442451" y="40301"/>
                  </a:lnTo>
                  <a:lnTo>
                    <a:pt x="400135" y="57351"/>
                  </a:lnTo>
                  <a:lnTo>
                    <a:pt x="359298" y="77133"/>
                  </a:lnTo>
                  <a:lnTo>
                    <a:pt x="320055" y="99532"/>
                  </a:lnTo>
                  <a:lnTo>
                    <a:pt x="282520" y="124434"/>
                  </a:lnTo>
                  <a:lnTo>
                    <a:pt x="246805" y="151726"/>
                  </a:lnTo>
                  <a:lnTo>
                    <a:pt x="213026" y="181295"/>
                  </a:lnTo>
                  <a:lnTo>
                    <a:pt x="181295" y="213026"/>
                  </a:lnTo>
                  <a:lnTo>
                    <a:pt x="151726" y="246805"/>
                  </a:lnTo>
                  <a:lnTo>
                    <a:pt x="124434" y="282520"/>
                  </a:lnTo>
                  <a:lnTo>
                    <a:pt x="99532" y="320055"/>
                  </a:lnTo>
                  <a:lnTo>
                    <a:pt x="77133" y="359298"/>
                  </a:lnTo>
                  <a:lnTo>
                    <a:pt x="57351" y="400135"/>
                  </a:lnTo>
                  <a:lnTo>
                    <a:pt x="40301" y="442451"/>
                  </a:lnTo>
                  <a:lnTo>
                    <a:pt x="26096" y="486133"/>
                  </a:lnTo>
                  <a:lnTo>
                    <a:pt x="14849" y="531068"/>
                  </a:lnTo>
                  <a:lnTo>
                    <a:pt x="6675" y="577141"/>
                  </a:lnTo>
                  <a:lnTo>
                    <a:pt x="1687" y="624239"/>
                  </a:lnTo>
                  <a:lnTo>
                    <a:pt x="0" y="672249"/>
                  </a:lnTo>
                  <a:lnTo>
                    <a:pt x="1687" y="720258"/>
                  </a:lnTo>
                  <a:lnTo>
                    <a:pt x="6675" y="767356"/>
                  </a:lnTo>
                  <a:lnTo>
                    <a:pt x="14849" y="813429"/>
                  </a:lnTo>
                  <a:lnTo>
                    <a:pt x="26096" y="858364"/>
                  </a:lnTo>
                  <a:lnTo>
                    <a:pt x="40301" y="902046"/>
                  </a:lnTo>
                  <a:lnTo>
                    <a:pt x="57351" y="944363"/>
                  </a:lnTo>
                  <a:lnTo>
                    <a:pt x="77133" y="985199"/>
                  </a:lnTo>
                  <a:lnTo>
                    <a:pt x="99532" y="1024442"/>
                  </a:lnTo>
                  <a:lnTo>
                    <a:pt x="124434" y="1061977"/>
                  </a:lnTo>
                  <a:lnTo>
                    <a:pt x="151726" y="1097692"/>
                  </a:lnTo>
                  <a:lnTo>
                    <a:pt x="181295" y="1131471"/>
                  </a:lnTo>
                  <a:lnTo>
                    <a:pt x="213026" y="1163202"/>
                  </a:lnTo>
                  <a:lnTo>
                    <a:pt x="246805" y="1192771"/>
                  </a:lnTo>
                  <a:lnTo>
                    <a:pt x="282520" y="1220063"/>
                  </a:lnTo>
                  <a:lnTo>
                    <a:pt x="320055" y="1244966"/>
                  </a:lnTo>
                  <a:lnTo>
                    <a:pt x="359298" y="1267364"/>
                  </a:lnTo>
                  <a:lnTo>
                    <a:pt x="400135" y="1287146"/>
                  </a:lnTo>
                  <a:lnTo>
                    <a:pt x="442451" y="1304196"/>
                  </a:lnTo>
                  <a:lnTo>
                    <a:pt x="486133" y="1318401"/>
                  </a:lnTo>
                  <a:lnTo>
                    <a:pt x="531068" y="1329648"/>
                  </a:lnTo>
                  <a:lnTo>
                    <a:pt x="577141" y="1337822"/>
                  </a:lnTo>
                  <a:lnTo>
                    <a:pt x="624239" y="1342810"/>
                  </a:lnTo>
                  <a:lnTo>
                    <a:pt x="672249" y="1344498"/>
                  </a:lnTo>
                  <a:lnTo>
                    <a:pt x="720258" y="1342810"/>
                  </a:lnTo>
                  <a:lnTo>
                    <a:pt x="767356" y="1337822"/>
                  </a:lnTo>
                  <a:lnTo>
                    <a:pt x="813429" y="1329648"/>
                  </a:lnTo>
                  <a:lnTo>
                    <a:pt x="858364" y="1318401"/>
                  </a:lnTo>
                  <a:lnTo>
                    <a:pt x="902046" y="1304196"/>
                  </a:lnTo>
                  <a:lnTo>
                    <a:pt x="944363" y="1287146"/>
                  </a:lnTo>
                  <a:lnTo>
                    <a:pt x="985199" y="1267364"/>
                  </a:lnTo>
                  <a:lnTo>
                    <a:pt x="1024442" y="1244966"/>
                  </a:lnTo>
                  <a:lnTo>
                    <a:pt x="1061977" y="1220063"/>
                  </a:lnTo>
                  <a:lnTo>
                    <a:pt x="1097692" y="1192771"/>
                  </a:lnTo>
                  <a:lnTo>
                    <a:pt x="1131471" y="1163202"/>
                  </a:lnTo>
                  <a:lnTo>
                    <a:pt x="1163202" y="1131471"/>
                  </a:lnTo>
                  <a:lnTo>
                    <a:pt x="1192771" y="1097692"/>
                  </a:lnTo>
                  <a:lnTo>
                    <a:pt x="1220063" y="1061977"/>
                  </a:lnTo>
                  <a:lnTo>
                    <a:pt x="1244966" y="1024442"/>
                  </a:lnTo>
                  <a:lnTo>
                    <a:pt x="1267364" y="985199"/>
                  </a:lnTo>
                  <a:lnTo>
                    <a:pt x="1287146" y="944363"/>
                  </a:lnTo>
                  <a:lnTo>
                    <a:pt x="1304196" y="902046"/>
                  </a:lnTo>
                  <a:lnTo>
                    <a:pt x="1318401" y="858364"/>
                  </a:lnTo>
                  <a:lnTo>
                    <a:pt x="1329648" y="813429"/>
                  </a:lnTo>
                  <a:lnTo>
                    <a:pt x="1337822" y="767356"/>
                  </a:lnTo>
                  <a:lnTo>
                    <a:pt x="1342810" y="720258"/>
                  </a:lnTo>
                  <a:lnTo>
                    <a:pt x="1344498" y="672249"/>
                  </a:lnTo>
                  <a:lnTo>
                    <a:pt x="1342810" y="624239"/>
                  </a:lnTo>
                  <a:lnTo>
                    <a:pt x="1337822" y="577141"/>
                  </a:lnTo>
                  <a:lnTo>
                    <a:pt x="1329648" y="531068"/>
                  </a:lnTo>
                  <a:lnTo>
                    <a:pt x="1318401" y="486133"/>
                  </a:lnTo>
                  <a:lnTo>
                    <a:pt x="1304196" y="442451"/>
                  </a:lnTo>
                  <a:lnTo>
                    <a:pt x="1287146" y="400135"/>
                  </a:lnTo>
                  <a:lnTo>
                    <a:pt x="1267364" y="359298"/>
                  </a:lnTo>
                  <a:lnTo>
                    <a:pt x="1244966" y="320055"/>
                  </a:lnTo>
                  <a:lnTo>
                    <a:pt x="1220063" y="282520"/>
                  </a:lnTo>
                  <a:lnTo>
                    <a:pt x="1192771" y="246805"/>
                  </a:lnTo>
                  <a:lnTo>
                    <a:pt x="1163202" y="213026"/>
                  </a:lnTo>
                  <a:lnTo>
                    <a:pt x="1131471" y="181295"/>
                  </a:lnTo>
                  <a:lnTo>
                    <a:pt x="1097692" y="151726"/>
                  </a:lnTo>
                  <a:lnTo>
                    <a:pt x="1061977" y="124434"/>
                  </a:lnTo>
                  <a:lnTo>
                    <a:pt x="1024442" y="99532"/>
                  </a:lnTo>
                  <a:lnTo>
                    <a:pt x="985199" y="77133"/>
                  </a:lnTo>
                  <a:lnTo>
                    <a:pt x="944363" y="57351"/>
                  </a:lnTo>
                  <a:lnTo>
                    <a:pt x="902046" y="40301"/>
                  </a:lnTo>
                  <a:lnTo>
                    <a:pt x="858364" y="26096"/>
                  </a:lnTo>
                  <a:lnTo>
                    <a:pt x="813429" y="14849"/>
                  </a:lnTo>
                  <a:lnTo>
                    <a:pt x="767356" y="6675"/>
                  </a:lnTo>
                  <a:lnTo>
                    <a:pt x="720258" y="1687"/>
                  </a:lnTo>
                  <a:lnTo>
                    <a:pt x="672249" y="0"/>
                  </a:lnTo>
                  <a:close/>
                </a:path>
              </a:pathLst>
            </a:custGeom>
            <a:solidFill>
              <a:srgbClr val="FFFFFF"/>
            </a:solidFill>
          </p:spPr>
          <p:txBody>
            <a:bodyPr wrap="square" lIns="0" tIns="0" rIns="0" bIns="0" rtlCol="0"/>
            <a:lstStyle/>
            <a:p>
              <a:endParaRPr/>
            </a:p>
          </p:txBody>
        </p:sp>
        <p:pic>
          <p:nvPicPr>
            <p:cNvPr id="34" name="object 34"/>
            <p:cNvPicPr/>
            <p:nvPr/>
          </p:nvPicPr>
          <p:blipFill>
            <a:blip r:embed="rId7" cstate="print"/>
            <a:stretch>
              <a:fillRect/>
            </a:stretch>
          </p:blipFill>
          <p:spPr>
            <a:xfrm>
              <a:off x="280276" y="1435791"/>
              <a:ext cx="1546720" cy="880853"/>
            </a:xfrm>
            <a:prstGeom prst="rect">
              <a:avLst/>
            </a:prstGeom>
          </p:spPr>
        </p:pic>
      </p:grpSp>
      <p:sp>
        <p:nvSpPr>
          <p:cNvPr id="36" name="object 36"/>
          <p:cNvSpPr txBox="1"/>
          <p:nvPr/>
        </p:nvSpPr>
        <p:spPr>
          <a:xfrm>
            <a:off x="5016500" y="3008754"/>
            <a:ext cx="213071" cy="155171"/>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900" spc="-5" dirty="0">
                <a:latin typeface="Verdana"/>
                <a:cs typeface="Verdana"/>
              </a:rPr>
              <a:t>23</a:t>
            </a:fld>
            <a:endParaRPr sz="900" dirty="0">
              <a:latin typeface="Verdana"/>
              <a:cs typeface="Verdana"/>
            </a:endParaRPr>
          </a:p>
        </p:txBody>
      </p:sp>
      <p:grpSp>
        <p:nvGrpSpPr>
          <p:cNvPr id="37" name="Группа 36"/>
          <p:cNvGrpSpPr/>
          <p:nvPr/>
        </p:nvGrpSpPr>
        <p:grpSpPr>
          <a:xfrm>
            <a:off x="5326031" y="98425"/>
            <a:ext cx="290019" cy="297432"/>
            <a:chOff x="-206276" y="365476"/>
            <a:chExt cx="748787" cy="785586"/>
          </a:xfrm>
        </p:grpSpPr>
        <p:sp>
          <p:nvSpPr>
            <p:cNvPr id="38" name="Овал 37"/>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9" name="Группа 38"/>
            <p:cNvGrpSpPr/>
            <p:nvPr/>
          </p:nvGrpSpPr>
          <p:grpSpPr>
            <a:xfrm>
              <a:off x="-133068" y="598587"/>
              <a:ext cx="602368" cy="360974"/>
              <a:chOff x="398776" y="622579"/>
              <a:chExt cx="1444625" cy="766331"/>
            </a:xfrm>
          </p:grpSpPr>
          <p:grpSp>
            <p:nvGrpSpPr>
              <p:cNvPr id="40" name="object 3"/>
              <p:cNvGrpSpPr/>
              <p:nvPr/>
            </p:nvGrpSpPr>
            <p:grpSpPr>
              <a:xfrm>
                <a:off x="398776" y="870751"/>
                <a:ext cx="1444625" cy="518159"/>
                <a:chOff x="398776" y="870751"/>
                <a:chExt cx="1444625" cy="518159"/>
              </a:xfrm>
            </p:grpSpPr>
            <p:sp>
              <p:nvSpPr>
                <p:cNvPr id="42"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3"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4"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5"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41"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98203" y="198223"/>
            <a:ext cx="3293400" cy="228268"/>
          </a:xfrm>
          <a:prstGeom prst="rect">
            <a:avLst/>
          </a:prstGeom>
        </p:spPr>
        <p:txBody>
          <a:bodyPr vert="horz" wrap="square" lIns="0" tIns="12700" rIns="0" bIns="0" rtlCol="0">
            <a:spAutoFit/>
          </a:bodyPr>
          <a:lstStyle/>
          <a:p>
            <a:pPr marL="12700">
              <a:lnSpc>
                <a:spcPct val="100000"/>
              </a:lnSpc>
              <a:spcBef>
                <a:spcPts val="100"/>
              </a:spcBef>
            </a:pPr>
            <a:r>
              <a:rPr lang="en-GB" sz="1400" dirty="0" smtClean="0">
                <a:solidFill>
                  <a:schemeClr val="tx2"/>
                </a:solidFill>
              </a:rPr>
              <a:t>WHY to CHOOSE </a:t>
            </a:r>
            <a:r>
              <a:rPr lang="en-US" sz="1400" dirty="0" smtClean="0">
                <a:solidFill>
                  <a:schemeClr val="tx2"/>
                </a:solidFill>
              </a:rPr>
              <a:t>USLF</a:t>
            </a:r>
            <a:r>
              <a:rPr lang="en-GB" sz="1400" dirty="0" smtClean="0">
                <a:solidFill>
                  <a:schemeClr val="tx2"/>
                </a:solidFill>
              </a:rPr>
              <a:t> </a:t>
            </a:r>
            <a:r>
              <a:rPr lang="en-US" sz="1400" dirty="0" smtClean="0">
                <a:solidFill>
                  <a:schemeClr val="tx2"/>
                </a:solidFill>
              </a:rPr>
              <a:t>EQUIPMENT?</a:t>
            </a:r>
            <a:endParaRPr sz="1400" dirty="0">
              <a:solidFill>
                <a:schemeClr val="tx2"/>
              </a:solidFill>
            </a:endParaRPr>
          </a:p>
        </p:txBody>
      </p:sp>
      <p:grpSp>
        <p:nvGrpSpPr>
          <p:cNvPr id="4" name="object 4"/>
          <p:cNvGrpSpPr/>
          <p:nvPr/>
        </p:nvGrpSpPr>
        <p:grpSpPr>
          <a:xfrm>
            <a:off x="444500" y="398371"/>
            <a:ext cx="328930" cy="82550"/>
            <a:chOff x="291176" y="540711"/>
            <a:chExt cx="328930" cy="82550"/>
          </a:xfrm>
        </p:grpSpPr>
        <p:sp>
          <p:nvSpPr>
            <p:cNvPr id="5" name="object 5"/>
            <p:cNvSpPr/>
            <p:nvPr/>
          </p:nvSpPr>
          <p:spPr>
            <a:xfrm>
              <a:off x="295375" y="579995"/>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6" name="object 6"/>
            <p:cNvSpPr/>
            <p:nvPr/>
          </p:nvSpPr>
          <p:spPr>
            <a:xfrm>
              <a:off x="291176" y="553495"/>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7" name="object 7"/>
            <p:cNvSpPr/>
            <p:nvPr/>
          </p:nvSpPr>
          <p:spPr>
            <a:xfrm>
              <a:off x="465042" y="540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16" name="object 16"/>
          <p:cNvSpPr txBox="1"/>
          <p:nvPr/>
        </p:nvSpPr>
        <p:spPr>
          <a:xfrm>
            <a:off x="5038265" y="3008754"/>
            <a:ext cx="290554" cy="155171"/>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900" spc="15" dirty="0">
                <a:latin typeface="Verdana"/>
                <a:cs typeface="Verdana"/>
              </a:rPr>
              <a:t>24</a:t>
            </a:fld>
            <a:endParaRPr sz="900" dirty="0">
              <a:latin typeface="Verdana"/>
              <a:cs typeface="Verdana"/>
            </a:endParaRPr>
          </a:p>
        </p:txBody>
      </p:sp>
      <p:sp>
        <p:nvSpPr>
          <p:cNvPr id="17" name="TextBox 16"/>
          <p:cNvSpPr txBox="1"/>
          <p:nvPr/>
        </p:nvSpPr>
        <p:spPr>
          <a:xfrm>
            <a:off x="352338" y="640283"/>
            <a:ext cx="2743779" cy="307777"/>
          </a:xfrm>
          <a:prstGeom prst="rect">
            <a:avLst/>
          </a:prstGeom>
          <a:noFill/>
          <a:ln>
            <a:noFill/>
          </a:ln>
        </p:spPr>
        <p:txBody>
          <a:bodyPr wrap="square" rtlCol="0">
            <a:spAutoFit/>
          </a:bodyPr>
          <a:lstStyle/>
          <a:p>
            <a:r>
              <a:rPr lang="en-US" sz="1400" b="1" dirty="0" smtClean="0">
                <a:solidFill>
                  <a:schemeClr val="tx2"/>
                </a:solidFill>
                <a:latin typeface="Arial"/>
                <a:ea typeface="+mj-ea"/>
                <a:cs typeface="Arial"/>
              </a:rPr>
              <a:t>This is a u</a:t>
            </a:r>
            <a:r>
              <a:rPr lang="en-US" sz="1400" b="1" dirty="0" smtClean="0">
                <a:solidFill>
                  <a:schemeClr val="tx2"/>
                </a:solidFill>
                <a:latin typeface="Arial"/>
                <a:ea typeface="+mj-ea"/>
                <a:cs typeface="Arial"/>
              </a:rPr>
              <a:t>nique solution to</a:t>
            </a:r>
            <a:endParaRPr lang="ru-RU" sz="1400" b="1" dirty="0">
              <a:solidFill>
                <a:schemeClr val="tx2"/>
              </a:solidFill>
              <a:latin typeface="Arial"/>
              <a:ea typeface="+mj-ea"/>
              <a:cs typeface="Arial"/>
            </a:endParaRPr>
          </a:p>
        </p:txBody>
      </p:sp>
      <p:sp>
        <p:nvSpPr>
          <p:cNvPr id="18" name="TextBox 17"/>
          <p:cNvSpPr txBox="1"/>
          <p:nvPr/>
        </p:nvSpPr>
        <p:spPr>
          <a:xfrm>
            <a:off x="263302" y="2812644"/>
            <a:ext cx="4676998" cy="307777"/>
          </a:xfrm>
          <a:prstGeom prst="rect">
            <a:avLst/>
          </a:prstGeom>
          <a:noFill/>
          <a:ln>
            <a:noFill/>
          </a:ln>
        </p:spPr>
        <p:txBody>
          <a:bodyPr wrap="square" rtlCol="0">
            <a:spAutoFit/>
          </a:bodyPr>
          <a:lstStyle/>
          <a:p>
            <a:pPr algn="ctr"/>
            <a:r>
              <a:rPr lang="en-US" sz="1400" b="1" dirty="0">
                <a:solidFill>
                  <a:schemeClr val="tx2"/>
                </a:solidFill>
                <a:latin typeface="Arial"/>
                <a:ea typeface="+mj-ea"/>
                <a:cs typeface="Arial"/>
              </a:rPr>
              <a:t>NO analogs in the world for some </a:t>
            </a:r>
            <a:r>
              <a:rPr lang="en-US" sz="1400" b="1" dirty="0" smtClean="0">
                <a:solidFill>
                  <a:schemeClr val="tx2"/>
                </a:solidFill>
                <a:latin typeface="Arial"/>
                <a:ea typeface="+mj-ea"/>
                <a:cs typeface="Arial"/>
              </a:rPr>
              <a:t>USLF equipment</a:t>
            </a:r>
            <a:endParaRPr lang="ru-RU" sz="1400" b="1" dirty="0">
              <a:solidFill>
                <a:schemeClr val="tx2"/>
              </a:solidFill>
              <a:latin typeface="Arial"/>
              <a:ea typeface="+mj-ea"/>
              <a:cs typeface="Arial"/>
            </a:endParaRPr>
          </a:p>
        </p:txBody>
      </p:sp>
      <p:sp>
        <p:nvSpPr>
          <p:cNvPr id="19" name="Прямоугольник 18"/>
          <p:cNvSpPr/>
          <p:nvPr/>
        </p:nvSpPr>
        <p:spPr>
          <a:xfrm>
            <a:off x="1771651" y="875621"/>
            <a:ext cx="3995902" cy="1677382"/>
          </a:xfrm>
          <a:prstGeom prst="rect">
            <a:avLst/>
          </a:prstGeom>
        </p:spPr>
        <p:txBody>
          <a:bodyPr wrap="square">
            <a:spAutoFit/>
          </a:bodyPr>
          <a:lstStyle/>
          <a:p>
            <a:pPr marL="285750" indent="-285750">
              <a:lnSpc>
                <a:spcPct val="200000"/>
              </a:lnSpc>
              <a:buFont typeface="Arial" panose="020B0604020202020204" pitchFamily="34" charset="0"/>
              <a:buChar char="­"/>
            </a:pPr>
            <a:r>
              <a:rPr lang="en-US" sz="1400" b="1" dirty="0" smtClean="0">
                <a:solidFill>
                  <a:schemeClr val="tx2"/>
                </a:solidFill>
                <a:latin typeface="Arial"/>
                <a:cs typeface="Arial"/>
              </a:rPr>
              <a:t>improve </a:t>
            </a:r>
            <a:r>
              <a:rPr lang="en-US" sz="1400" dirty="0">
                <a:solidFill>
                  <a:schemeClr val="tx2"/>
                </a:solidFill>
                <a:latin typeface="Arial"/>
                <a:cs typeface="Arial"/>
              </a:rPr>
              <a:t>water </a:t>
            </a:r>
            <a:r>
              <a:rPr lang="en-US" sz="1400" dirty="0" smtClean="0">
                <a:solidFill>
                  <a:schemeClr val="tx2"/>
                </a:solidFill>
                <a:latin typeface="Arial"/>
                <a:cs typeface="Arial"/>
              </a:rPr>
              <a:t>quality</a:t>
            </a:r>
          </a:p>
          <a:p>
            <a:pPr marL="285750" indent="-285750">
              <a:lnSpc>
                <a:spcPct val="200000"/>
              </a:lnSpc>
              <a:buFont typeface="Arial" panose="020B0604020202020204" pitchFamily="34" charset="0"/>
              <a:buChar char="­"/>
            </a:pPr>
            <a:r>
              <a:rPr lang="en-US" sz="1400" b="1" dirty="0" smtClean="0">
                <a:solidFill>
                  <a:schemeClr val="tx2"/>
                </a:solidFill>
                <a:latin typeface="Arial"/>
                <a:cs typeface="Arial"/>
              </a:rPr>
              <a:t>reduce</a:t>
            </a:r>
            <a:r>
              <a:rPr lang="en-US" sz="1400" dirty="0" smtClean="0">
                <a:solidFill>
                  <a:schemeClr val="tx2"/>
                </a:solidFill>
                <a:latin typeface="Arial"/>
                <a:cs typeface="Arial"/>
              </a:rPr>
              <a:t> </a:t>
            </a:r>
            <a:r>
              <a:rPr lang="en-US" sz="1400" dirty="0">
                <a:solidFill>
                  <a:schemeClr val="tx2"/>
                </a:solidFill>
                <a:latin typeface="Arial"/>
                <a:cs typeface="Arial"/>
              </a:rPr>
              <a:t>the maintenance </a:t>
            </a:r>
            <a:r>
              <a:rPr lang="en-US" sz="1400" dirty="0" smtClean="0">
                <a:solidFill>
                  <a:schemeClr val="tx2"/>
                </a:solidFill>
                <a:latin typeface="Arial"/>
                <a:cs typeface="Arial"/>
              </a:rPr>
              <a:t>cost of lamp covers          </a:t>
            </a:r>
          </a:p>
          <a:p>
            <a:r>
              <a:rPr lang="en-US" sz="1200" dirty="0" smtClean="0">
                <a:solidFill>
                  <a:schemeClr val="tx2"/>
                </a:solidFill>
                <a:latin typeface="Arial"/>
                <a:cs typeface="Arial"/>
              </a:rPr>
              <a:t>       manpower+ purchase + utilization of chemicals </a:t>
            </a:r>
          </a:p>
          <a:p>
            <a:pPr marL="285750" indent="-285750">
              <a:lnSpc>
                <a:spcPct val="250000"/>
              </a:lnSpc>
              <a:buFont typeface="Arial" panose="020B0604020202020204" pitchFamily="34" charset="0"/>
              <a:buChar char="­"/>
            </a:pPr>
            <a:r>
              <a:rPr lang="en-US" sz="1400" b="1" dirty="0" smtClean="0">
                <a:solidFill>
                  <a:schemeClr val="tx2"/>
                </a:solidFill>
                <a:latin typeface="Arial"/>
                <a:cs typeface="Arial"/>
              </a:rPr>
              <a:t>simplify</a:t>
            </a:r>
            <a:r>
              <a:rPr lang="en-US" sz="1400" dirty="0" smtClean="0">
                <a:solidFill>
                  <a:schemeClr val="tx2"/>
                </a:solidFill>
                <a:latin typeface="Arial"/>
                <a:cs typeface="Arial"/>
              </a:rPr>
              <a:t> </a:t>
            </a:r>
            <a:r>
              <a:rPr lang="en-US" sz="1400" dirty="0">
                <a:solidFill>
                  <a:schemeClr val="tx2"/>
                </a:solidFill>
                <a:latin typeface="Arial"/>
                <a:cs typeface="Arial"/>
              </a:rPr>
              <a:t>of equipment operation </a:t>
            </a:r>
            <a:endParaRPr lang="ru-RU" sz="1400" dirty="0">
              <a:solidFill>
                <a:schemeClr val="tx2"/>
              </a:solidFill>
              <a:latin typeface="Arial"/>
              <a:cs typeface="Arial"/>
            </a:endParaRPr>
          </a:p>
        </p:txBody>
      </p:sp>
      <p:grpSp>
        <p:nvGrpSpPr>
          <p:cNvPr id="36" name="Группа 35"/>
          <p:cNvGrpSpPr/>
          <p:nvPr/>
        </p:nvGrpSpPr>
        <p:grpSpPr>
          <a:xfrm>
            <a:off x="5326031" y="98425"/>
            <a:ext cx="290019" cy="297432"/>
            <a:chOff x="-206276" y="365476"/>
            <a:chExt cx="748787" cy="785586"/>
          </a:xfrm>
        </p:grpSpPr>
        <p:sp>
          <p:nvSpPr>
            <p:cNvPr id="37" name="Овал 36"/>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8" name="Группа 37"/>
            <p:cNvGrpSpPr/>
            <p:nvPr/>
          </p:nvGrpSpPr>
          <p:grpSpPr>
            <a:xfrm>
              <a:off x="-133068" y="598587"/>
              <a:ext cx="602368" cy="360974"/>
              <a:chOff x="398776" y="622579"/>
              <a:chExt cx="1444625" cy="766331"/>
            </a:xfrm>
          </p:grpSpPr>
          <p:grpSp>
            <p:nvGrpSpPr>
              <p:cNvPr id="39" name="object 3"/>
              <p:cNvGrpSpPr/>
              <p:nvPr/>
            </p:nvGrpSpPr>
            <p:grpSpPr>
              <a:xfrm>
                <a:off x="398776" y="870751"/>
                <a:ext cx="1444625" cy="518159"/>
                <a:chOff x="398776" y="870751"/>
                <a:chExt cx="1444625" cy="518159"/>
              </a:xfrm>
            </p:grpSpPr>
            <p:sp>
              <p:nvSpPr>
                <p:cNvPr id="41"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2"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3"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4"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40"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Tree>
    <p:extLst>
      <p:ext uri="{BB962C8B-B14F-4D97-AF65-F5344CB8AC3E}">
        <p14:creationId xmlns:p14="http://schemas.microsoft.com/office/powerpoint/2010/main" val="42597895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98503AAF-B315-4B18-97DF-4697DEC6B5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00" y="381"/>
            <a:ext cx="5765800" cy="3244469"/>
          </a:xfrm>
          <a:prstGeom prst="rect">
            <a:avLst/>
          </a:prstGeom>
        </p:spPr>
      </p:pic>
    </p:spTree>
    <p:extLst>
      <p:ext uri="{BB962C8B-B14F-4D97-AF65-F5344CB8AC3E}">
        <p14:creationId xmlns:p14="http://schemas.microsoft.com/office/powerpoint/2010/main" val="41775399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204E3240-E02E-4C8F-B0D8-488CD10D2C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 y="0"/>
            <a:ext cx="5766139" cy="3244659"/>
          </a:xfrm>
          <a:prstGeom prst="rect">
            <a:avLst/>
          </a:prstGeom>
        </p:spPr>
      </p:pic>
    </p:spTree>
    <p:extLst>
      <p:ext uri="{BB962C8B-B14F-4D97-AF65-F5344CB8AC3E}">
        <p14:creationId xmlns:p14="http://schemas.microsoft.com/office/powerpoint/2010/main" val="11699259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F179AD2E-BC4C-40D5-87F0-8C7B4F4D0D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 y="0"/>
            <a:ext cx="5766139" cy="3244659"/>
          </a:xfrm>
          <a:prstGeom prst="rect">
            <a:avLst/>
          </a:prstGeom>
        </p:spPr>
      </p:pic>
    </p:spTree>
    <p:extLst>
      <p:ext uri="{BB962C8B-B14F-4D97-AF65-F5344CB8AC3E}">
        <p14:creationId xmlns:p14="http://schemas.microsoft.com/office/powerpoint/2010/main" val="15248459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152400" y="152400"/>
            <a:ext cx="57658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300" b="0" i="0" u="none" strike="noStrike" cap="none" normalizeH="0" baseline="0" smtClean="0">
                <a:ln>
                  <a:noFill/>
                </a:ln>
                <a:solidFill>
                  <a:schemeClr val="tx1"/>
                </a:solidFill>
                <a:effectLst/>
                <a:latin typeface="Roboto"/>
                <a:cs typeface="Arial" pitchFamily="34" charset="0"/>
              </a:rPr>
              <a:t/>
            </a:r>
            <a:br>
              <a:rPr kumimoji="0" lang="ru-RU" altLang="ru-RU" sz="300" b="0" i="0" u="none" strike="noStrike" cap="none" normalizeH="0" baseline="0" smtClean="0">
                <a:ln>
                  <a:noFill/>
                </a:ln>
                <a:solidFill>
                  <a:schemeClr val="tx1"/>
                </a:solidFill>
                <a:effectLst/>
                <a:latin typeface="Roboto"/>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9" name="Группа 18"/>
          <p:cNvGrpSpPr/>
          <p:nvPr/>
        </p:nvGrpSpPr>
        <p:grpSpPr>
          <a:xfrm>
            <a:off x="79111" y="417183"/>
            <a:ext cx="3714104" cy="2480725"/>
            <a:chOff x="203200" y="618066"/>
            <a:chExt cx="3714104" cy="2480725"/>
          </a:xfrm>
        </p:grpSpPr>
        <p:pic>
          <p:nvPicPr>
            <p:cNvPr id="3" name="Рисунок 2">
              <a:extLst>
                <a:ext uri="{FF2B5EF4-FFF2-40B4-BE49-F238E27FC236}">
                  <a16:creationId xmlns:a16="http://schemas.microsoft.com/office/drawing/2014/main" xmlns="" id="{3A3EB58C-B555-4A27-BC50-E9C7992EC7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25" t="19044" r="45521" b="7366"/>
            <a:stretch/>
          </p:blipFill>
          <p:spPr>
            <a:xfrm>
              <a:off x="203200" y="618066"/>
              <a:ext cx="2937933" cy="2387601"/>
            </a:xfrm>
            <a:prstGeom prst="rect">
              <a:avLst/>
            </a:prstGeom>
          </p:spPr>
        </p:pic>
        <p:sp>
          <p:nvSpPr>
            <p:cNvPr id="4" name="Прямоугольник 3"/>
            <p:cNvSpPr/>
            <p:nvPr/>
          </p:nvSpPr>
          <p:spPr>
            <a:xfrm>
              <a:off x="487192" y="2790145"/>
              <a:ext cx="580608" cy="200055"/>
            </a:xfrm>
            <a:prstGeom prst="rect">
              <a:avLst/>
            </a:prstGeom>
            <a:solidFill>
              <a:schemeClr val="bg1"/>
            </a:solidFill>
          </p:spPr>
          <p:txBody>
            <a:bodyPr wrap="none">
              <a:spAutoFit/>
            </a:bodyPr>
            <a:lstStyle/>
            <a:p>
              <a:r>
                <a:rPr lang="en-GB" sz="700" dirty="0" err="1">
                  <a:solidFill>
                    <a:srgbClr val="003399"/>
                  </a:solidFill>
                </a:rPr>
                <a:t>Coliphages</a:t>
              </a:r>
              <a:endParaRPr lang="ru-RU" sz="700" dirty="0">
                <a:solidFill>
                  <a:srgbClr val="003399"/>
                </a:solidFill>
              </a:endParaRPr>
            </a:p>
          </p:txBody>
        </p:sp>
        <p:sp>
          <p:nvSpPr>
            <p:cNvPr id="5" name="Прямоугольник 4"/>
            <p:cNvSpPr/>
            <p:nvPr/>
          </p:nvSpPr>
          <p:spPr>
            <a:xfrm>
              <a:off x="1979892" y="2796207"/>
              <a:ext cx="558428" cy="200055"/>
            </a:xfrm>
            <a:prstGeom prst="rect">
              <a:avLst/>
            </a:prstGeom>
            <a:solidFill>
              <a:schemeClr val="bg1"/>
            </a:solidFill>
          </p:spPr>
          <p:txBody>
            <a:bodyPr wrap="none">
              <a:spAutoFit/>
            </a:bodyPr>
            <a:lstStyle/>
            <a:p>
              <a:r>
                <a:rPr lang="en-GB" sz="700" dirty="0">
                  <a:solidFill>
                    <a:srgbClr val="003399"/>
                  </a:solidFill>
                </a:rPr>
                <a:t>Enterococci</a:t>
              </a:r>
              <a:endParaRPr lang="ru-RU" sz="700" dirty="0">
                <a:solidFill>
                  <a:srgbClr val="003399"/>
                </a:solidFill>
              </a:endParaRPr>
            </a:p>
          </p:txBody>
        </p:sp>
        <p:sp>
          <p:nvSpPr>
            <p:cNvPr id="6" name="Rectangle 1"/>
            <p:cNvSpPr>
              <a:spLocks noChangeArrowheads="1"/>
            </p:cNvSpPr>
            <p:nvPr/>
          </p:nvSpPr>
          <p:spPr bwMode="auto">
            <a:xfrm>
              <a:off x="2501900" y="2861218"/>
              <a:ext cx="747320" cy="23757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23805"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altLang="ru-RU" sz="700" dirty="0" err="1" smtClean="0">
                  <a:solidFill>
                    <a:srgbClr val="003399"/>
                  </a:solidFill>
                </a:rPr>
                <a:t>Staphyloco</a:t>
              </a:r>
              <a:r>
                <a:rPr lang="en-US" altLang="ru-RU" sz="700" dirty="0" smtClean="0">
                  <a:solidFill>
                    <a:srgbClr val="003399"/>
                  </a:solidFill>
                </a:rPr>
                <a:t>c</a:t>
              </a:r>
              <a:r>
                <a:rPr lang="ru-RU" altLang="ru-RU" sz="700" dirty="0" err="1" smtClean="0">
                  <a:solidFill>
                    <a:srgbClr val="003399"/>
                  </a:solidFill>
                </a:rPr>
                <a:t>cus</a:t>
              </a:r>
              <a:endParaRPr lang="ru-RU" altLang="ru-RU" sz="700" dirty="0">
                <a:solidFill>
                  <a:srgbClr val="003399"/>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altLang="ru-RU" sz="700" dirty="0">
                <a:solidFill>
                  <a:srgbClr val="003399"/>
                </a:solidFill>
              </a:endParaRPr>
            </a:p>
          </p:txBody>
        </p:sp>
        <p:sp>
          <p:nvSpPr>
            <p:cNvPr id="8" name="TextBox 7"/>
            <p:cNvSpPr txBox="1"/>
            <p:nvPr/>
          </p:nvSpPr>
          <p:spPr>
            <a:xfrm>
              <a:off x="1546292" y="2782742"/>
              <a:ext cx="533400" cy="200055"/>
            </a:xfrm>
            <a:prstGeom prst="rect">
              <a:avLst/>
            </a:prstGeom>
            <a:solidFill>
              <a:schemeClr val="bg1"/>
            </a:solidFill>
          </p:spPr>
          <p:txBody>
            <a:bodyPr wrap="square" rtlCol="0">
              <a:spAutoFit/>
            </a:bodyPr>
            <a:lstStyle/>
            <a:p>
              <a:r>
                <a:rPr lang="en-US" sz="700" dirty="0">
                  <a:solidFill>
                    <a:srgbClr val="003399"/>
                  </a:solidFill>
                </a:rPr>
                <a:t>E. </a:t>
              </a:r>
              <a:r>
                <a:rPr lang="en-US" sz="700" dirty="0">
                  <a:solidFill>
                    <a:srgbClr val="003399"/>
                  </a:solidFill>
                </a:rPr>
                <a:t>c</a:t>
              </a:r>
              <a:r>
                <a:rPr lang="en-US" sz="700" dirty="0" smtClean="0">
                  <a:solidFill>
                    <a:srgbClr val="003399"/>
                  </a:solidFill>
                </a:rPr>
                <a:t>oli</a:t>
              </a:r>
              <a:endParaRPr lang="ru-RU" sz="700" dirty="0">
                <a:solidFill>
                  <a:srgbClr val="003399"/>
                </a:solidFill>
              </a:endParaRPr>
            </a:p>
          </p:txBody>
        </p:sp>
        <p:sp>
          <p:nvSpPr>
            <p:cNvPr id="9" name="Прямоугольник 8"/>
            <p:cNvSpPr/>
            <p:nvPr/>
          </p:nvSpPr>
          <p:spPr>
            <a:xfrm>
              <a:off x="1053643" y="2728411"/>
              <a:ext cx="533857" cy="343386"/>
            </a:xfrm>
            <a:prstGeom prst="rect">
              <a:avLst/>
            </a:prstGeom>
            <a:solidFill>
              <a:schemeClr val="bg1"/>
            </a:solidFill>
          </p:spPr>
          <p:txBody>
            <a:bodyPr wrap="square">
              <a:spAutoFit/>
            </a:bodyPr>
            <a:lstStyle/>
            <a:p>
              <a:r>
                <a:rPr lang="en-GB" sz="700" dirty="0">
                  <a:solidFill>
                    <a:srgbClr val="003399"/>
                  </a:solidFill>
                </a:rPr>
                <a:t>Common Coliform Bacteria</a:t>
              </a:r>
              <a:endParaRPr lang="ru-RU" sz="700" dirty="0">
                <a:solidFill>
                  <a:srgbClr val="003399"/>
                </a:solidFill>
              </a:endParaRPr>
            </a:p>
          </p:txBody>
        </p:sp>
        <p:pic>
          <p:nvPicPr>
            <p:cNvPr id="13" name="Рисунок 12">
              <a:extLst>
                <a:ext uri="{FF2B5EF4-FFF2-40B4-BE49-F238E27FC236}">
                  <a16:creationId xmlns:a16="http://schemas.microsoft.com/office/drawing/2014/main" xmlns="" id="{3A3EB58C-B555-4A27-BC50-E9C7992EC7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589" t="46294" r="61089" b="48874"/>
            <a:stretch/>
          </p:blipFill>
          <p:spPr>
            <a:xfrm>
              <a:off x="3249220" y="2384425"/>
              <a:ext cx="133895" cy="156754"/>
            </a:xfrm>
            <a:prstGeom prst="rect">
              <a:avLst/>
            </a:prstGeom>
          </p:spPr>
        </p:pic>
        <p:pic>
          <p:nvPicPr>
            <p:cNvPr id="14" name="Рисунок 13">
              <a:extLst>
                <a:ext uri="{FF2B5EF4-FFF2-40B4-BE49-F238E27FC236}">
                  <a16:creationId xmlns:a16="http://schemas.microsoft.com/office/drawing/2014/main" xmlns="" id="{3A3EB58C-B555-4A27-BC50-E9C7992EC7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911" t="46294" r="58766" b="48874"/>
            <a:stretch/>
          </p:blipFill>
          <p:spPr>
            <a:xfrm>
              <a:off x="3255337" y="2596033"/>
              <a:ext cx="133895" cy="156754"/>
            </a:xfrm>
            <a:prstGeom prst="rect">
              <a:avLst/>
            </a:prstGeom>
          </p:spPr>
        </p:pic>
        <p:sp>
          <p:nvSpPr>
            <p:cNvPr id="15" name="TextBox 14"/>
            <p:cNvSpPr txBox="1"/>
            <p:nvPr/>
          </p:nvSpPr>
          <p:spPr>
            <a:xfrm>
              <a:off x="3460104" y="2574734"/>
              <a:ext cx="457200" cy="261610"/>
            </a:xfrm>
            <a:prstGeom prst="rect">
              <a:avLst/>
            </a:prstGeom>
            <a:noFill/>
          </p:spPr>
          <p:txBody>
            <a:bodyPr wrap="square" rtlCol="0">
              <a:spAutoFit/>
            </a:bodyPr>
            <a:lstStyle/>
            <a:p>
              <a:r>
                <a:rPr lang="en-US" sz="1100" dirty="0">
                  <a:solidFill>
                    <a:schemeClr val="tx2"/>
                  </a:solidFill>
                  <a:latin typeface="Arial"/>
                  <a:ea typeface="+mj-ea"/>
                  <a:cs typeface="Arial"/>
                </a:rPr>
                <a:t>UV</a:t>
              </a:r>
              <a:endParaRPr lang="ru-RU" sz="1100" dirty="0">
                <a:solidFill>
                  <a:schemeClr val="tx2"/>
                </a:solidFill>
                <a:latin typeface="Arial"/>
                <a:ea typeface="+mj-ea"/>
                <a:cs typeface="Arial"/>
              </a:endParaRPr>
            </a:p>
          </p:txBody>
        </p:sp>
      </p:grpSp>
      <p:sp>
        <p:nvSpPr>
          <p:cNvPr id="16" name="TextBox 15"/>
          <p:cNvSpPr txBox="1"/>
          <p:nvPr/>
        </p:nvSpPr>
        <p:spPr>
          <a:xfrm>
            <a:off x="3334626" y="2158407"/>
            <a:ext cx="1304088" cy="261610"/>
          </a:xfrm>
          <a:prstGeom prst="rect">
            <a:avLst/>
          </a:prstGeom>
          <a:noFill/>
        </p:spPr>
        <p:txBody>
          <a:bodyPr wrap="square" rtlCol="0">
            <a:spAutoFit/>
          </a:bodyPr>
          <a:lstStyle/>
          <a:p>
            <a:r>
              <a:rPr lang="en-US" sz="1100" dirty="0" smtClean="0">
                <a:solidFill>
                  <a:schemeClr val="tx2"/>
                </a:solidFill>
                <a:latin typeface="Arial"/>
                <a:ea typeface="+mj-ea"/>
                <a:cs typeface="Arial"/>
              </a:rPr>
              <a:t>UV + ultrasound</a:t>
            </a:r>
            <a:endParaRPr lang="ru-RU" sz="1100" dirty="0">
              <a:solidFill>
                <a:schemeClr val="tx2"/>
              </a:solidFill>
              <a:latin typeface="Arial"/>
              <a:ea typeface="+mj-ea"/>
              <a:cs typeface="Arial"/>
            </a:endParaRPr>
          </a:p>
        </p:txBody>
      </p:sp>
      <p:sp>
        <p:nvSpPr>
          <p:cNvPr id="17" name="TextBox 16"/>
          <p:cNvSpPr txBox="1"/>
          <p:nvPr/>
        </p:nvSpPr>
        <p:spPr>
          <a:xfrm>
            <a:off x="-88900" y="92162"/>
            <a:ext cx="5786444" cy="523220"/>
          </a:xfrm>
          <a:prstGeom prst="rect">
            <a:avLst/>
          </a:prstGeom>
          <a:noFill/>
        </p:spPr>
        <p:txBody>
          <a:bodyPr wrap="square" rtlCol="0">
            <a:spAutoFit/>
          </a:bodyPr>
          <a:lstStyle/>
          <a:p>
            <a:pPr algn="ctr"/>
            <a:r>
              <a:rPr lang="en-US" sz="1400" b="1" dirty="0">
                <a:solidFill>
                  <a:schemeClr val="tx2"/>
                </a:solidFill>
                <a:latin typeface="Arial"/>
                <a:ea typeface="+mj-ea"/>
                <a:cs typeface="Arial"/>
              </a:rPr>
              <a:t>Results of </a:t>
            </a:r>
            <a:r>
              <a:rPr lang="en-US" sz="1400" b="1" dirty="0">
                <a:solidFill>
                  <a:schemeClr val="tx2"/>
                </a:solidFill>
                <a:latin typeface="Arial"/>
                <a:ea typeface="+mj-ea"/>
                <a:cs typeface="Arial"/>
              </a:rPr>
              <a:t>the study test </a:t>
            </a:r>
            <a:r>
              <a:rPr lang="en-US" sz="1400" b="1" dirty="0" smtClean="0">
                <a:solidFill>
                  <a:schemeClr val="tx2"/>
                </a:solidFill>
                <a:latin typeface="Arial"/>
                <a:ea typeface="+mj-ea"/>
                <a:cs typeface="Arial"/>
              </a:rPr>
              <a:t> on treatment wastewater </a:t>
            </a:r>
            <a:r>
              <a:rPr lang="en-US" sz="1400" b="1" dirty="0">
                <a:solidFill>
                  <a:schemeClr val="tx2"/>
                </a:solidFill>
                <a:latin typeface="Arial"/>
                <a:ea typeface="+mj-ea"/>
                <a:cs typeface="Arial"/>
              </a:rPr>
              <a:t>flow </a:t>
            </a:r>
            <a:r>
              <a:rPr lang="en-US" sz="1400" b="1" dirty="0" smtClean="0">
                <a:solidFill>
                  <a:schemeClr val="tx2"/>
                </a:solidFill>
                <a:latin typeface="Arial"/>
                <a:ea typeface="+mj-ea"/>
                <a:cs typeface="Arial"/>
              </a:rPr>
              <a:t>rate through </a:t>
            </a:r>
            <a:r>
              <a:rPr lang="en-US" sz="1400" b="1" dirty="0">
                <a:solidFill>
                  <a:schemeClr val="tx2"/>
                </a:solidFill>
                <a:latin typeface="Arial"/>
                <a:ea typeface="+mj-ea"/>
                <a:cs typeface="Arial"/>
              </a:rPr>
              <a:t>the </a:t>
            </a:r>
            <a:r>
              <a:rPr lang="en-US" sz="1400" b="1" dirty="0" smtClean="0">
                <a:solidFill>
                  <a:schemeClr val="tx2"/>
                </a:solidFill>
                <a:latin typeface="Arial"/>
                <a:ea typeface="+mj-ea"/>
                <a:cs typeface="Arial"/>
              </a:rPr>
              <a:t>USLF equipment </a:t>
            </a:r>
            <a:r>
              <a:rPr lang="en-US" sz="1400" b="1" dirty="0">
                <a:solidFill>
                  <a:schemeClr val="tx2"/>
                </a:solidFill>
                <a:latin typeface="Arial"/>
                <a:ea typeface="+mj-ea"/>
                <a:cs typeface="Arial"/>
              </a:rPr>
              <a:t>up to 15 </a:t>
            </a:r>
            <a:r>
              <a:rPr lang="en-US" sz="1400" b="1" dirty="0">
                <a:solidFill>
                  <a:schemeClr val="tx2"/>
                </a:solidFill>
                <a:latin typeface="Arial"/>
                <a:ea typeface="+mj-ea"/>
                <a:cs typeface="Arial"/>
              </a:rPr>
              <a:t>m</a:t>
            </a:r>
            <a:r>
              <a:rPr lang="en-US" sz="1400" b="1" baseline="30000" dirty="0">
                <a:solidFill>
                  <a:schemeClr val="tx2"/>
                </a:solidFill>
                <a:latin typeface="Arial"/>
                <a:ea typeface="+mj-ea"/>
                <a:cs typeface="Arial"/>
              </a:rPr>
              <a:t>3</a:t>
            </a:r>
            <a:r>
              <a:rPr lang="en-US" sz="1400" b="1" dirty="0">
                <a:solidFill>
                  <a:schemeClr val="tx2"/>
                </a:solidFill>
                <a:latin typeface="Arial"/>
                <a:ea typeface="+mj-ea"/>
                <a:cs typeface="Arial"/>
              </a:rPr>
              <a:t>/s*</a:t>
            </a:r>
            <a:endParaRPr lang="ru-RU" sz="1400" b="1" dirty="0">
              <a:solidFill>
                <a:schemeClr val="tx2"/>
              </a:solidFill>
              <a:latin typeface="Arial"/>
              <a:ea typeface="+mj-ea"/>
              <a:cs typeface="Arial"/>
            </a:endParaRPr>
          </a:p>
        </p:txBody>
      </p:sp>
      <p:sp>
        <p:nvSpPr>
          <p:cNvPr id="18" name="Прямоугольник 17"/>
          <p:cNvSpPr/>
          <p:nvPr/>
        </p:nvSpPr>
        <p:spPr>
          <a:xfrm>
            <a:off x="55746" y="2905482"/>
            <a:ext cx="5417954" cy="461665"/>
          </a:xfrm>
          <a:prstGeom prst="rect">
            <a:avLst/>
          </a:prstGeom>
        </p:spPr>
        <p:txBody>
          <a:bodyPr wrap="square">
            <a:spAutoFit/>
          </a:bodyPr>
          <a:lstStyle/>
          <a:p>
            <a:r>
              <a:rPr lang="en-US" sz="800" dirty="0" smtClean="0">
                <a:solidFill>
                  <a:schemeClr val="tx2"/>
                </a:solidFill>
                <a:latin typeface="Arial"/>
                <a:ea typeface="+mj-ea"/>
                <a:cs typeface="Arial"/>
              </a:rPr>
              <a:t>* Determination </a:t>
            </a:r>
            <a:r>
              <a:rPr lang="en-US" sz="800" dirty="0">
                <a:solidFill>
                  <a:schemeClr val="tx2"/>
                </a:solidFill>
                <a:latin typeface="Arial"/>
                <a:ea typeface="+mj-ea"/>
                <a:cs typeface="Arial"/>
              </a:rPr>
              <a:t>of the effectiveness of the technology of combined use of ultraviolet and power ultrasound for the disinfection of wastewater</a:t>
            </a:r>
            <a:r>
              <a:rPr lang="en-US" sz="800" dirty="0">
                <a:solidFill>
                  <a:schemeClr val="tx2"/>
                </a:solidFill>
                <a:latin typeface="Arial"/>
                <a:ea typeface="+mj-ea"/>
                <a:cs typeface="Arial"/>
              </a:rPr>
              <a:t>, </a:t>
            </a:r>
            <a:r>
              <a:rPr lang="en-US" sz="800" dirty="0">
                <a:solidFill>
                  <a:schemeClr val="tx2"/>
                </a:solidFill>
                <a:latin typeface="Arial"/>
                <a:ea typeface="+mj-ea"/>
                <a:cs typeface="Arial"/>
              </a:rPr>
              <a:t>St. Petersburg State Technological Institute (Technical </a:t>
            </a:r>
            <a:r>
              <a:rPr lang="en-US" sz="800" dirty="0" smtClean="0">
                <a:solidFill>
                  <a:schemeClr val="tx2"/>
                </a:solidFill>
                <a:latin typeface="Arial"/>
                <a:ea typeface="+mj-ea"/>
                <a:cs typeface="Arial"/>
              </a:rPr>
              <a:t>University</a:t>
            </a:r>
            <a:r>
              <a:rPr lang="en-US" sz="800" dirty="0">
                <a:solidFill>
                  <a:schemeClr val="tx2"/>
                </a:solidFill>
                <a:latin typeface="Arial"/>
                <a:ea typeface="+mj-ea"/>
                <a:cs typeface="Arial"/>
              </a:rPr>
              <a:t>), </a:t>
            </a:r>
            <a:r>
              <a:rPr lang="en-US" sz="800" dirty="0" err="1">
                <a:solidFill>
                  <a:schemeClr val="tx2"/>
                </a:solidFill>
                <a:latin typeface="Arial"/>
                <a:ea typeface="+mj-ea"/>
                <a:cs typeface="Arial"/>
              </a:rPr>
              <a:t>SPbGTI</a:t>
            </a:r>
            <a:endParaRPr lang="ru-RU" sz="800" dirty="0">
              <a:solidFill>
                <a:schemeClr val="tx2"/>
              </a:solidFill>
              <a:latin typeface="Arial"/>
              <a:ea typeface="+mj-ea"/>
              <a:cs typeface="Arial"/>
            </a:endParaRPr>
          </a:p>
          <a:p>
            <a:endParaRPr lang="ru-RU" sz="800" dirty="0">
              <a:solidFill>
                <a:schemeClr val="tx2"/>
              </a:solidFill>
              <a:latin typeface="Arial"/>
              <a:ea typeface="+mj-ea"/>
              <a:cs typeface="Arial"/>
            </a:endParaRPr>
          </a:p>
        </p:txBody>
      </p:sp>
      <p:sp>
        <p:nvSpPr>
          <p:cNvPr id="10" name="Прямоугольник 9"/>
          <p:cNvSpPr/>
          <p:nvPr/>
        </p:nvSpPr>
        <p:spPr>
          <a:xfrm>
            <a:off x="2635251" y="883608"/>
            <a:ext cx="3151194" cy="1107996"/>
          </a:xfrm>
          <a:prstGeom prst="rect">
            <a:avLst/>
          </a:prstGeom>
          <a:ln w="12700">
            <a:noFill/>
          </a:ln>
        </p:spPr>
        <p:txBody>
          <a:bodyPr wrap="square">
            <a:spAutoFit/>
          </a:bodyPr>
          <a:lstStyle/>
          <a:p>
            <a:pPr algn="ctr">
              <a:lnSpc>
                <a:spcPct val="150000"/>
              </a:lnSpc>
            </a:pPr>
            <a:r>
              <a:rPr lang="en-US" sz="1100" dirty="0" smtClean="0">
                <a:solidFill>
                  <a:schemeClr val="tx2"/>
                </a:solidFill>
                <a:latin typeface="Arial"/>
                <a:ea typeface="+mj-ea"/>
                <a:cs typeface="Arial"/>
              </a:rPr>
              <a:t>Wastewater treatment with </a:t>
            </a:r>
            <a:r>
              <a:rPr lang="en-US" sz="1100" b="1" dirty="0" smtClean="0">
                <a:solidFill>
                  <a:schemeClr val="tx2"/>
                </a:solidFill>
                <a:latin typeface="Arial"/>
                <a:ea typeface="+mj-ea"/>
                <a:cs typeface="Arial"/>
              </a:rPr>
              <a:t>USLF equipment </a:t>
            </a:r>
            <a:r>
              <a:rPr lang="en-US" sz="1100" b="1" dirty="0">
                <a:solidFill>
                  <a:schemeClr val="tx2"/>
                </a:solidFill>
                <a:latin typeface="Arial"/>
                <a:ea typeface="+mj-ea"/>
                <a:cs typeface="Arial"/>
              </a:rPr>
              <a:t>significantly </a:t>
            </a:r>
            <a:r>
              <a:rPr lang="en-US" sz="1100" b="1" dirty="0" smtClean="0">
                <a:solidFill>
                  <a:schemeClr val="tx2"/>
                </a:solidFill>
                <a:latin typeface="Arial"/>
                <a:ea typeface="+mj-ea"/>
                <a:cs typeface="Arial"/>
              </a:rPr>
              <a:t>improves </a:t>
            </a:r>
            <a:r>
              <a:rPr lang="en-US" sz="1100" dirty="0" smtClean="0">
                <a:solidFill>
                  <a:schemeClr val="tx2"/>
                </a:solidFill>
                <a:latin typeface="Arial"/>
                <a:ea typeface="+mj-ea"/>
                <a:cs typeface="Arial"/>
              </a:rPr>
              <a:t>the </a:t>
            </a:r>
            <a:r>
              <a:rPr lang="en-US" sz="1100" dirty="0">
                <a:solidFill>
                  <a:schemeClr val="tx2"/>
                </a:solidFill>
                <a:latin typeface="Arial"/>
                <a:ea typeface="+mj-ea"/>
                <a:cs typeface="Arial"/>
              </a:rPr>
              <a:t>disinfecting effect </a:t>
            </a:r>
            <a:r>
              <a:rPr lang="en-US" sz="1100" dirty="0" smtClean="0">
                <a:solidFill>
                  <a:schemeClr val="tx2"/>
                </a:solidFill>
                <a:latin typeface="Arial"/>
                <a:ea typeface="+mj-ea"/>
                <a:cs typeface="Arial"/>
              </a:rPr>
              <a:t> compared to </a:t>
            </a:r>
            <a:r>
              <a:rPr lang="en-US" sz="1100" b="1" dirty="0" smtClean="0">
                <a:solidFill>
                  <a:schemeClr val="tx2"/>
                </a:solidFill>
                <a:latin typeface="Arial"/>
                <a:ea typeface="+mj-ea"/>
                <a:cs typeface="Arial"/>
              </a:rPr>
              <a:t>UV irradiation alone </a:t>
            </a:r>
            <a:r>
              <a:rPr lang="en-US" sz="1100" dirty="0" smtClean="0">
                <a:solidFill>
                  <a:schemeClr val="tx2"/>
                </a:solidFill>
                <a:latin typeface="Arial"/>
                <a:ea typeface="+mj-ea"/>
                <a:cs typeface="Arial"/>
              </a:rPr>
              <a:t>in</a:t>
            </a:r>
          </a:p>
          <a:p>
            <a:pPr algn="ctr">
              <a:lnSpc>
                <a:spcPct val="150000"/>
              </a:lnSpc>
            </a:pPr>
            <a:r>
              <a:rPr lang="en-US" sz="1100" dirty="0" smtClean="0">
                <a:solidFill>
                  <a:schemeClr val="tx2"/>
                </a:solidFill>
                <a:latin typeface="Arial"/>
                <a:ea typeface="+mj-ea"/>
                <a:cs typeface="Arial"/>
              </a:rPr>
              <a:t> almost </a:t>
            </a:r>
            <a:r>
              <a:rPr lang="en-US" sz="1100" dirty="0">
                <a:solidFill>
                  <a:schemeClr val="tx2"/>
                </a:solidFill>
                <a:latin typeface="Arial"/>
                <a:ea typeface="+mj-ea"/>
                <a:cs typeface="Arial"/>
              </a:rPr>
              <a:t>all studied parameters</a:t>
            </a:r>
            <a:endParaRPr lang="ru-RU" sz="1100" dirty="0">
              <a:solidFill>
                <a:schemeClr val="tx2"/>
              </a:solidFill>
              <a:latin typeface="Arial"/>
              <a:ea typeface="+mj-ea"/>
              <a:cs typeface="Arial"/>
            </a:endParaRPr>
          </a:p>
        </p:txBody>
      </p:sp>
      <p:sp>
        <p:nvSpPr>
          <p:cNvPr id="2" name="Прямоугольник 1"/>
          <p:cNvSpPr/>
          <p:nvPr/>
        </p:nvSpPr>
        <p:spPr>
          <a:xfrm rot="16200000">
            <a:off x="-974588" y="1495185"/>
            <a:ext cx="2296584" cy="168172"/>
          </a:xfrm>
          <a:prstGeom prst="rect">
            <a:avLst/>
          </a:prstGeom>
          <a:solidFill>
            <a:schemeClr val="bg1"/>
          </a:solidFill>
        </p:spPr>
        <p:txBody>
          <a:bodyPr wrap="square">
            <a:spAutoFit/>
          </a:bodyPr>
          <a:lstStyle/>
          <a:p>
            <a:r>
              <a:rPr lang="en-GB" sz="1000" dirty="0" smtClean="0">
                <a:solidFill>
                  <a:srgbClr val="003399"/>
                </a:solidFill>
              </a:rPr>
              <a:t>Logarithmic coefficient </a:t>
            </a:r>
            <a:r>
              <a:rPr lang="en-GB" sz="1000" dirty="0">
                <a:solidFill>
                  <a:srgbClr val="003399"/>
                </a:solidFill>
              </a:rPr>
              <a:t>of inactivation</a:t>
            </a:r>
            <a:endParaRPr lang="ru-RU" sz="1000" dirty="0">
              <a:solidFill>
                <a:srgbClr val="003399"/>
              </a:solidFill>
            </a:endParaRPr>
          </a:p>
        </p:txBody>
      </p:sp>
      <p:grpSp>
        <p:nvGrpSpPr>
          <p:cNvPr id="20" name="Группа 19"/>
          <p:cNvGrpSpPr/>
          <p:nvPr/>
        </p:nvGrpSpPr>
        <p:grpSpPr>
          <a:xfrm>
            <a:off x="5380504" y="91594"/>
            <a:ext cx="290019" cy="297432"/>
            <a:chOff x="-206276" y="365476"/>
            <a:chExt cx="748787" cy="785586"/>
          </a:xfrm>
        </p:grpSpPr>
        <p:sp>
          <p:nvSpPr>
            <p:cNvPr id="21" name="Овал 20"/>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grpSp>
          <p:nvGrpSpPr>
            <p:cNvPr id="22" name="Группа 21"/>
            <p:cNvGrpSpPr/>
            <p:nvPr/>
          </p:nvGrpSpPr>
          <p:grpSpPr>
            <a:xfrm>
              <a:off x="-133068" y="598587"/>
              <a:ext cx="602368" cy="360974"/>
              <a:chOff x="398776" y="622579"/>
              <a:chExt cx="1444625" cy="766331"/>
            </a:xfrm>
          </p:grpSpPr>
          <p:grpSp>
            <p:nvGrpSpPr>
              <p:cNvPr id="23" name="object 3"/>
              <p:cNvGrpSpPr/>
              <p:nvPr/>
            </p:nvGrpSpPr>
            <p:grpSpPr>
              <a:xfrm>
                <a:off x="398776" y="870751"/>
                <a:ext cx="1444625" cy="518159"/>
                <a:chOff x="398776" y="870751"/>
                <a:chExt cx="1444625" cy="518159"/>
              </a:xfrm>
            </p:grpSpPr>
            <p:sp>
              <p:nvSpPr>
                <p:cNvPr id="25"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sz="1200"/>
                </a:p>
              </p:txBody>
            </p:sp>
            <p:sp>
              <p:nvSpPr>
                <p:cNvPr id="26"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sz="1200"/>
                </a:p>
              </p:txBody>
            </p:sp>
            <p:sp>
              <p:nvSpPr>
                <p:cNvPr id="27"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sz="1200"/>
                </a:p>
              </p:txBody>
            </p:sp>
            <p:sp>
              <p:nvSpPr>
                <p:cNvPr id="28"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sz="1200">
                    <a:solidFill>
                      <a:srgbClr val="121EB6"/>
                    </a:solidFill>
                  </a:endParaRPr>
                </a:p>
              </p:txBody>
            </p:sp>
          </p:grpSp>
          <p:sp>
            <p:nvSpPr>
              <p:cNvPr id="24"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sz="1200">
                  <a:solidFill>
                    <a:srgbClr val="99CCFF"/>
                  </a:solidFill>
                </a:endParaRPr>
              </a:p>
            </p:txBody>
          </p:sp>
        </p:grpSp>
      </p:grpSp>
      <p:grpSp>
        <p:nvGrpSpPr>
          <p:cNvPr id="29" name="object 3"/>
          <p:cNvGrpSpPr/>
          <p:nvPr/>
        </p:nvGrpSpPr>
        <p:grpSpPr>
          <a:xfrm>
            <a:off x="291176" y="331974"/>
            <a:ext cx="328930" cy="82550"/>
            <a:chOff x="291176" y="508311"/>
            <a:chExt cx="328930" cy="82550"/>
          </a:xfrm>
        </p:grpSpPr>
        <p:sp>
          <p:nvSpPr>
            <p:cNvPr id="30" name="object 4"/>
            <p:cNvSpPr/>
            <p:nvPr/>
          </p:nvSpPr>
          <p:spPr>
            <a:xfrm>
              <a:off x="295375" y="5475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31" name="object 5"/>
            <p:cNvSpPr/>
            <p:nvPr/>
          </p:nvSpPr>
          <p:spPr>
            <a:xfrm>
              <a:off x="291176" y="5210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32" name="object 6"/>
            <p:cNvSpPr/>
            <p:nvPr/>
          </p:nvSpPr>
          <p:spPr>
            <a:xfrm>
              <a:off x="465042" y="5083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Tree>
    <p:extLst>
      <p:ext uri="{BB962C8B-B14F-4D97-AF65-F5344CB8AC3E}">
        <p14:creationId xmlns:p14="http://schemas.microsoft.com/office/powerpoint/2010/main" val="7514160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03472" y="697548"/>
            <a:ext cx="2772449" cy="2309556"/>
          </a:xfrm>
          <a:custGeom>
            <a:avLst/>
            <a:gdLst/>
            <a:ahLst/>
            <a:cxnLst/>
            <a:rect l="l" t="t" r="r" b="b"/>
            <a:pathLst>
              <a:path w="2268220" h="2223135">
                <a:moveTo>
                  <a:pt x="108000" y="0"/>
                </a:moveTo>
                <a:lnTo>
                  <a:pt x="45562" y="1687"/>
                </a:lnTo>
                <a:lnTo>
                  <a:pt x="13500" y="13500"/>
                </a:lnTo>
                <a:lnTo>
                  <a:pt x="1687" y="45562"/>
                </a:lnTo>
                <a:lnTo>
                  <a:pt x="0" y="108000"/>
                </a:lnTo>
                <a:lnTo>
                  <a:pt x="0" y="2114892"/>
                </a:lnTo>
                <a:lnTo>
                  <a:pt x="1687" y="2177330"/>
                </a:lnTo>
                <a:lnTo>
                  <a:pt x="13500" y="2209393"/>
                </a:lnTo>
                <a:lnTo>
                  <a:pt x="45562" y="2221206"/>
                </a:lnTo>
                <a:lnTo>
                  <a:pt x="108000" y="2222893"/>
                </a:lnTo>
                <a:lnTo>
                  <a:pt x="2159825" y="2222893"/>
                </a:lnTo>
                <a:lnTo>
                  <a:pt x="2222263" y="2221206"/>
                </a:lnTo>
                <a:lnTo>
                  <a:pt x="2254326" y="2209393"/>
                </a:lnTo>
                <a:lnTo>
                  <a:pt x="2266138" y="2177330"/>
                </a:lnTo>
                <a:lnTo>
                  <a:pt x="2267826" y="2114892"/>
                </a:lnTo>
                <a:lnTo>
                  <a:pt x="2267826" y="108000"/>
                </a:lnTo>
                <a:lnTo>
                  <a:pt x="2266138" y="45562"/>
                </a:lnTo>
                <a:lnTo>
                  <a:pt x="2254326" y="13500"/>
                </a:lnTo>
                <a:lnTo>
                  <a:pt x="2222263" y="1687"/>
                </a:lnTo>
                <a:lnTo>
                  <a:pt x="2159825" y="0"/>
                </a:lnTo>
                <a:lnTo>
                  <a:pt x="108000" y="0"/>
                </a:lnTo>
                <a:close/>
              </a:path>
            </a:pathLst>
          </a:custGeom>
          <a:ln w="3175">
            <a:solidFill>
              <a:srgbClr val="939597"/>
            </a:solidFill>
          </a:ln>
        </p:spPr>
        <p:txBody>
          <a:bodyPr wrap="square" lIns="0" tIns="0" rIns="0" bIns="0" rtlCol="0"/>
          <a:lstStyle/>
          <a:p>
            <a:endParaRPr/>
          </a:p>
        </p:txBody>
      </p:sp>
      <p:sp>
        <p:nvSpPr>
          <p:cNvPr id="3" name="object 3"/>
          <p:cNvSpPr txBox="1">
            <a:spLocks noGrp="1"/>
          </p:cNvSpPr>
          <p:nvPr>
            <p:ph type="title"/>
          </p:nvPr>
        </p:nvSpPr>
        <p:spPr>
          <a:xfrm>
            <a:off x="275300" y="146624"/>
            <a:ext cx="4879906" cy="197490"/>
          </a:xfrm>
          <a:prstGeom prst="rect">
            <a:avLst/>
          </a:prstGeom>
        </p:spPr>
        <p:txBody>
          <a:bodyPr vert="horz" wrap="square" lIns="0" tIns="12700" rIns="0" bIns="0" rtlCol="0">
            <a:spAutoFit/>
          </a:bodyPr>
          <a:lstStyle/>
          <a:p>
            <a:pPr marL="12700">
              <a:lnSpc>
                <a:spcPct val="100000"/>
              </a:lnSpc>
              <a:spcBef>
                <a:spcPts val="100"/>
              </a:spcBef>
            </a:pPr>
            <a:r>
              <a:rPr lang="en-GB" sz="1200" dirty="0" smtClean="0">
                <a:solidFill>
                  <a:schemeClr val="tx2"/>
                </a:solidFill>
              </a:rPr>
              <a:t>USLF EQUIPMENT RESULTS FOR CASE LAMP MAINTAINANCE *</a:t>
            </a:r>
            <a:endParaRPr sz="1200" dirty="0">
              <a:solidFill>
                <a:schemeClr val="tx2"/>
              </a:solidFill>
            </a:endParaRPr>
          </a:p>
        </p:txBody>
      </p:sp>
      <p:grpSp>
        <p:nvGrpSpPr>
          <p:cNvPr id="4" name="object 4"/>
          <p:cNvGrpSpPr/>
          <p:nvPr/>
        </p:nvGrpSpPr>
        <p:grpSpPr>
          <a:xfrm>
            <a:off x="291176" y="421686"/>
            <a:ext cx="328930" cy="82550"/>
            <a:chOff x="291176" y="508311"/>
            <a:chExt cx="328930" cy="82550"/>
          </a:xfrm>
        </p:grpSpPr>
        <p:sp>
          <p:nvSpPr>
            <p:cNvPr id="5" name="object 5"/>
            <p:cNvSpPr/>
            <p:nvPr/>
          </p:nvSpPr>
          <p:spPr>
            <a:xfrm>
              <a:off x="295375" y="5475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6" name="object 6"/>
            <p:cNvSpPr/>
            <p:nvPr/>
          </p:nvSpPr>
          <p:spPr>
            <a:xfrm>
              <a:off x="291176" y="5210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7" name="object 7"/>
            <p:cNvSpPr/>
            <p:nvPr/>
          </p:nvSpPr>
          <p:spPr>
            <a:xfrm>
              <a:off x="465042" y="5083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8" name="object 8"/>
          <p:cNvSpPr txBox="1"/>
          <p:nvPr/>
        </p:nvSpPr>
        <p:spPr>
          <a:xfrm>
            <a:off x="206110" y="733680"/>
            <a:ext cx="2575190" cy="689932"/>
          </a:xfrm>
          <a:prstGeom prst="rect">
            <a:avLst/>
          </a:prstGeom>
        </p:spPr>
        <p:txBody>
          <a:bodyPr vert="horz" wrap="square" lIns="0" tIns="22860" rIns="0" bIns="0" rtlCol="0">
            <a:spAutoFit/>
          </a:bodyPr>
          <a:lstStyle/>
          <a:p>
            <a:pPr marL="12700" marR="5080" algn="ctr">
              <a:lnSpc>
                <a:spcPts val="1200"/>
              </a:lnSpc>
              <a:spcBef>
                <a:spcPts val="180"/>
              </a:spcBef>
            </a:pPr>
            <a:r>
              <a:rPr lang="en-US" sz="1200" b="1" spc="-85" dirty="0">
                <a:solidFill>
                  <a:srgbClr val="005A9E"/>
                </a:solidFill>
                <a:latin typeface="Arial" panose="020B0604020202020204" pitchFamily="34" charset="0"/>
                <a:cs typeface="Arial" panose="020B0604020202020204" pitchFamily="34" charset="0"/>
              </a:rPr>
              <a:t>Quartz covers of </a:t>
            </a:r>
            <a:r>
              <a:rPr lang="en-US" sz="1200" b="1" spc="-85" dirty="0" smtClean="0">
                <a:solidFill>
                  <a:srgbClr val="005A9E"/>
                </a:solidFill>
                <a:latin typeface="Arial" panose="020B0604020202020204" pitchFamily="34" charset="0"/>
                <a:cs typeface="Arial" panose="020B0604020202020204" pitchFamily="34" charset="0"/>
              </a:rPr>
              <a:t>UV </a:t>
            </a:r>
            <a:r>
              <a:rPr lang="en-US" sz="1200" b="1" spc="-85" dirty="0" smtClean="0">
                <a:solidFill>
                  <a:srgbClr val="005A9E"/>
                </a:solidFill>
                <a:latin typeface="Arial" panose="020B0604020202020204" pitchFamily="34" charset="0"/>
                <a:cs typeface="Arial" panose="020B0604020202020204" pitchFamily="34" charset="0"/>
              </a:rPr>
              <a:t>lamps </a:t>
            </a:r>
            <a:r>
              <a:rPr lang="en-US" sz="1200" spc="-85" dirty="0">
                <a:solidFill>
                  <a:srgbClr val="005A9E"/>
                </a:solidFill>
                <a:latin typeface="Arial" panose="020B0604020202020204" pitchFamily="34" charset="0"/>
                <a:cs typeface="Arial" panose="020B0604020202020204" pitchFamily="34" charset="0"/>
              </a:rPr>
              <a:t>removed from a plant </a:t>
            </a:r>
            <a:r>
              <a:rPr lang="en-US" sz="1200" spc="-85" dirty="0" smtClean="0">
                <a:solidFill>
                  <a:srgbClr val="005A9E"/>
                </a:solidFill>
                <a:latin typeface="Arial" panose="020B0604020202020204" pitchFamily="34" charset="0"/>
                <a:cs typeface="Arial" panose="020B0604020202020204" pitchFamily="34" charset="0"/>
              </a:rPr>
              <a:t>that</a:t>
            </a:r>
          </a:p>
          <a:p>
            <a:pPr marL="12700" marR="5080" algn="ctr">
              <a:lnSpc>
                <a:spcPts val="1200"/>
              </a:lnSpc>
              <a:spcBef>
                <a:spcPts val="180"/>
              </a:spcBef>
            </a:pPr>
            <a:r>
              <a:rPr lang="en-US" sz="1200" spc="-85" dirty="0" smtClean="0">
                <a:solidFill>
                  <a:srgbClr val="005A9E"/>
                </a:solidFill>
                <a:latin typeface="Arial" panose="020B0604020202020204" pitchFamily="34" charset="0"/>
                <a:cs typeface="Arial" panose="020B0604020202020204" pitchFamily="34" charset="0"/>
              </a:rPr>
              <a:t>has </a:t>
            </a:r>
            <a:r>
              <a:rPr lang="en-US" sz="1200" spc="-85" dirty="0">
                <a:solidFill>
                  <a:srgbClr val="005A9E"/>
                </a:solidFill>
                <a:latin typeface="Arial" panose="020B0604020202020204" pitchFamily="34" charset="0"/>
                <a:cs typeface="Arial" panose="020B0604020202020204" pitchFamily="34" charset="0"/>
              </a:rPr>
              <a:t>been operating for one month </a:t>
            </a:r>
            <a:r>
              <a:rPr lang="en-US" sz="1200" spc="-85" dirty="0" smtClean="0">
                <a:solidFill>
                  <a:srgbClr val="005A9E"/>
                </a:solidFill>
                <a:latin typeface="Arial" panose="020B0604020202020204" pitchFamily="34" charset="0"/>
                <a:cs typeface="Arial" panose="020B0604020202020204" pitchFamily="34" charset="0"/>
              </a:rPr>
              <a:t>in</a:t>
            </a:r>
          </a:p>
          <a:p>
            <a:pPr marL="12700" marR="5080" algn="ctr">
              <a:lnSpc>
                <a:spcPts val="1200"/>
              </a:lnSpc>
              <a:spcBef>
                <a:spcPts val="180"/>
              </a:spcBef>
            </a:pPr>
            <a:r>
              <a:rPr lang="en-US" sz="1200" b="1" spc="-85" dirty="0" smtClean="0">
                <a:solidFill>
                  <a:srgbClr val="005A9E"/>
                </a:solidFill>
                <a:latin typeface="Arial" panose="020B0604020202020204" pitchFamily="34" charset="0"/>
                <a:cs typeface="Arial" panose="020B0604020202020204" pitchFamily="34" charset="0"/>
              </a:rPr>
              <a:t>UV </a:t>
            </a:r>
            <a:r>
              <a:rPr lang="en-US" sz="1200" b="1" spc="-85" dirty="0">
                <a:solidFill>
                  <a:srgbClr val="005A9E"/>
                </a:solidFill>
                <a:latin typeface="Arial" panose="020B0604020202020204" pitchFamily="34" charset="0"/>
                <a:cs typeface="Arial" panose="020B0604020202020204" pitchFamily="34" charset="0"/>
              </a:rPr>
              <a:t>mode</a:t>
            </a:r>
            <a:endParaRPr sz="1200" b="1" spc="-85" dirty="0">
              <a:solidFill>
                <a:srgbClr val="005A9E"/>
              </a:solidFill>
              <a:latin typeface="Arial" panose="020B0604020202020204" pitchFamily="34" charset="0"/>
              <a:cs typeface="Arial" panose="020B0604020202020204" pitchFamily="34" charset="0"/>
            </a:endParaRPr>
          </a:p>
        </p:txBody>
      </p:sp>
      <p:sp>
        <p:nvSpPr>
          <p:cNvPr id="9" name="object 9"/>
          <p:cNvSpPr txBox="1"/>
          <p:nvPr/>
        </p:nvSpPr>
        <p:spPr>
          <a:xfrm>
            <a:off x="358000" y="2718051"/>
            <a:ext cx="880830" cy="201978"/>
          </a:xfrm>
          <a:prstGeom prst="rect">
            <a:avLst/>
          </a:prstGeom>
        </p:spPr>
        <p:txBody>
          <a:bodyPr vert="horz" wrap="square" lIns="0" tIns="17145" rIns="0" bIns="0" rtlCol="0">
            <a:spAutoFit/>
          </a:bodyPr>
          <a:lstStyle/>
          <a:p>
            <a:pPr marL="12700" algn="ctr">
              <a:lnSpc>
                <a:spcPct val="100000"/>
              </a:lnSpc>
              <a:spcBef>
                <a:spcPts val="135"/>
              </a:spcBef>
            </a:pPr>
            <a:r>
              <a:rPr lang="en-US" sz="1200" spc="-65" dirty="0">
                <a:solidFill>
                  <a:srgbClr val="005A9E"/>
                </a:solidFill>
                <a:latin typeface="Arial" panose="020B0604020202020204" pitchFamily="34" charset="0"/>
                <a:cs typeface="Arial" panose="020B0604020202020204" pitchFamily="34" charset="0"/>
              </a:rPr>
              <a:t>Starting day </a:t>
            </a:r>
            <a:endParaRPr lang="en-US" sz="1200" spc="-65" dirty="0">
              <a:solidFill>
                <a:srgbClr val="005A9E"/>
              </a:solidFill>
              <a:latin typeface="Arial" panose="020B0604020202020204" pitchFamily="34" charset="0"/>
              <a:cs typeface="Arial" panose="020B0604020202020204" pitchFamily="34" charset="0"/>
            </a:endParaRPr>
          </a:p>
        </p:txBody>
      </p:sp>
      <p:sp>
        <p:nvSpPr>
          <p:cNvPr id="11" name="object 11"/>
          <p:cNvSpPr txBox="1"/>
          <p:nvPr/>
        </p:nvSpPr>
        <p:spPr>
          <a:xfrm>
            <a:off x="1739900" y="2725671"/>
            <a:ext cx="685800" cy="201978"/>
          </a:xfrm>
          <a:prstGeom prst="rect">
            <a:avLst/>
          </a:prstGeom>
        </p:spPr>
        <p:txBody>
          <a:bodyPr vert="horz" wrap="square" lIns="0" tIns="17145" rIns="0" bIns="0" rtlCol="0">
            <a:spAutoFit/>
          </a:bodyPr>
          <a:lstStyle/>
          <a:p>
            <a:pPr marL="12700" algn="ctr">
              <a:lnSpc>
                <a:spcPct val="100000"/>
              </a:lnSpc>
              <a:spcBef>
                <a:spcPts val="135"/>
              </a:spcBef>
            </a:pPr>
            <a:r>
              <a:rPr lang="en-US" sz="1200" b="1" spc="-65" dirty="0">
                <a:solidFill>
                  <a:srgbClr val="005A9E"/>
                </a:solidFill>
                <a:latin typeface="Arial" panose="020B0604020202020204" pitchFamily="34" charset="0"/>
                <a:cs typeface="Arial" panose="020B0604020202020204" pitchFamily="34" charset="0"/>
              </a:rPr>
              <a:t>30 day</a:t>
            </a:r>
            <a:endParaRPr lang="en-US" sz="1200" b="1" spc="-65" dirty="0">
              <a:solidFill>
                <a:srgbClr val="005A9E"/>
              </a:solidFill>
              <a:latin typeface="Arial" panose="020B0604020202020204" pitchFamily="34" charset="0"/>
              <a:cs typeface="Arial" panose="020B0604020202020204" pitchFamily="34" charset="0"/>
            </a:endParaRPr>
          </a:p>
        </p:txBody>
      </p:sp>
      <p:sp>
        <p:nvSpPr>
          <p:cNvPr id="13" name="object 13"/>
          <p:cNvSpPr txBox="1"/>
          <p:nvPr/>
        </p:nvSpPr>
        <p:spPr>
          <a:xfrm>
            <a:off x="2990850" y="743840"/>
            <a:ext cx="2590800" cy="689932"/>
          </a:xfrm>
          <a:prstGeom prst="rect">
            <a:avLst/>
          </a:prstGeom>
        </p:spPr>
        <p:txBody>
          <a:bodyPr vert="horz" wrap="square" lIns="0" tIns="22860" rIns="0" bIns="0" rtlCol="0">
            <a:spAutoFit/>
          </a:bodyPr>
          <a:lstStyle/>
          <a:p>
            <a:pPr marL="12700" marR="5080" algn="ctr">
              <a:lnSpc>
                <a:spcPts val="1200"/>
              </a:lnSpc>
              <a:spcBef>
                <a:spcPts val="180"/>
              </a:spcBef>
            </a:pPr>
            <a:r>
              <a:rPr lang="en-US" sz="1200" b="1" spc="-85" dirty="0">
                <a:solidFill>
                  <a:srgbClr val="005A9E"/>
                </a:solidFill>
                <a:latin typeface="Arial" panose="020B0604020202020204" pitchFamily="34" charset="0"/>
                <a:cs typeface="Arial" panose="020B0604020202020204" pitchFamily="34" charset="0"/>
              </a:rPr>
              <a:t>Quartz </a:t>
            </a:r>
            <a:r>
              <a:rPr lang="en-US" sz="1200" b="1" spc="-85" dirty="0" smtClean="0">
                <a:solidFill>
                  <a:srgbClr val="005A9E"/>
                </a:solidFill>
                <a:latin typeface="Arial" panose="020B0604020202020204" pitchFamily="34" charset="0"/>
                <a:cs typeface="Arial" panose="020B0604020202020204" pitchFamily="34" charset="0"/>
              </a:rPr>
              <a:t>covers</a:t>
            </a:r>
            <a:r>
              <a:rPr lang="en-US" sz="1200" b="1" spc="-85" dirty="0" smtClean="0">
                <a:solidFill>
                  <a:srgbClr val="005A9E"/>
                </a:solidFill>
                <a:latin typeface="Arial" panose="020B0604020202020204" pitchFamily="34" charset="0"/>
                <a:cs typeface="Arial" panose="020B0604020202020204" pitchFamily="34" charset="0"/>
              </a:rPr>
              <a:t> </a:t>
            </a:r>
            <a:r>
              <a:rPr lang="en-US" sz="1200" b="1" spc="-85" dirty="0">
                <a:solidFill>
                  <a:srgbClr val="005A9E"/>
                </a:solidFill>
                <a:latin typeface="Arial" panose="020B0604020202020204" pitchFamily="34" charset="0"/>
                <a:cs typeface="Arial" panose="020B0604020202020204" pitchFamily="34" charset="0"/>
              </a:rPr>
              <a:t>of </a:t>
            </a:r>
            <a:r>
              <a:rPr lang="en-US" sz="1200" b="1" spc="-85" dirty="0" smtClean="0">
                <a:solidFill>
                  <a:srgbClr val="005A9E"/>
                </a:solidFill>
                <a:latin typeface="Arial" panose="020B0604020202020204" pitchFamily="34" charset="0"/>
                <a:cs typeface="Arial" panose="020B0604020202020204" pitchFamily="34" charset="0"/>
              </a:rPr>
              <a:t>UV</a:t>
            </a:r>
            <a:r>
              <a:rPr lang="en-US" sz="1200" b="1" spc="-85" dirty="0" smtClean="0">
                <a:solidFill>
                  <a:srgbClr val="005A9E"/>
                </a:solidFill>
                <a:latin typeface="Arial" panose="020B0604020202020204" pitchFamily="34" charset="0"/>
                <a:cs typeface="Arial" panose="020B0604020202020204" pitchFamily="34" charset="0"/>
              </a:rPr>
              <a:t> </a:t>
            </a:r>
            <a:r>
              <a:rPr lang="en-US" sz="1200" b="1" spc="-85" dirty="0">
                <a:solidFill>
                  <a:srgbClr val="005A9E"/>
                </a:solidFill>
                <a:latin typeface="Arial" panose="020B0604020202020204" pitchFamily="34" charset="0"/>
                <a:cs typeface="Arial" panose="020B0604020202020204" pitchFamily="34" charset="0"/>
              </a:rPr>
              <a:t>lamps </a:t>
            </a:r>
            <a:r>
              <a:rPr lang="en-US" sz="1200" spc="-85" dirty="0">
                <a:solidFill>
                  <a:srgbClr val="005A9E"/>
                </a:solidFill>
                <a:latin typeface="Arial" panose="020B0604020202020204" pitchFamily="34" charset="0"/>
                <a:cs typeface="Arial" panose="020B0604020202020204" pitchFamily="34" charset="0"/>
              </a:rPr>
              <a:t>removed from a plant that </a:t>
            </a:r>
            <a:endParaRPr lang="en-US" sz="1200" spc="-85" dirty="0" smtClean="0">
              <a:solidFill>
                <a:srgbClr val="005A9E"/>
              </a:solidFill>
              <a:latin typeface="Arial" panose="020B0604020202020204" pitchFamily="34" charset="0"/>
              <a:cs typeface="Arial" panose="020B0604020202020204" pitchFamily="34" charset="0"/>
            </a:endParaRPr>
          </a:p>
          <a:p>
            <a:pPr marL="12700" marR="5080" algn="ctr">
              <a:lnSpc>
                <a:spcPts val="1200"/>
              </a:lnSpc>
              <a:spcBef>
                <a:spcPts val="180"/>
              </a:spcBef>
            </a:pPr>
            <a:r>
              <a:rPr lang="en-US" sz="1200" spc="-85" dirty="0" smtClean="0">
                <a:solidFill>
                  <a:srgbClr val="005A9E"/>
                </a:solidFill>
                <a:latin typeface="Arial" panose="020B0604020202020204" pitchFamily="34" charset="0"/>
                <a:cs typeface="Arial" panose="020B0604020202020204" pitchFamily="34" charset="0"/>
              </a:rPr>
              <a:t>has been operating for one month in</a:t>
            </a:r>
          </a:p>
          <a:p>
            <a:pPr marL="12700" marR="5080" algn="ctr">
              <a:lnSpc>
                <a:spcPts val="1200"/>
              </a:lnSpc>
              <a:spcBef>
                <a:spcPts val="180"/>
              </a:spcBef>
            </a:pPr>
            <a:r>
              <a:rPr lang="en-US" sz="1200" b="1" spc="-85" dirty="0" smtClean="0">
                <a:solidFill>
                  <a:srgbClr val="005A9E"/>
                </a:solidFill>
                <a:latin typeface="Arial" panose="020B0604020202020204" pitchFamily="34" charset="0"/>
                <a:cs typeface="Arial" panose="020B0604020202020204" pitchFamily="34" charset="0"/>
              </a:rPr>
              <a:t>USLF</a:t>
            </a:r>
            <a:r>
              <a:rPr lang="en-US" sz="1200" b="1" spc="-85" dirty="0" smtClean="0">
                <a:solidFill>
                  <a:srgbClr val="005A9E"/>
                </a:solidFill>
                <a:latin typeface="Arial" panose="020B0604020202020204" pitchFamily="34" charset="0"/>
                <a:cs typeface="Arial" panose="020B0604020202020204" pitchFamily="34" charset="0"/>
              </a:rPr>
              <a:t> </a:t>
            </a:r>
            <a:r>
              <a:rPr lang="en-US" sz="1200" b="1" spc="-85" dirty="0">
                <a:solidFill>
                  <a:srgbClr val="005A9E"/>
                </a:solidFill>
                <a:latin typeface="Arial" panose="020B0604020202020204" pitchFamily="34" charset="0"/>
                <a:cs typeface="Arial" panose="020B0604020202020204" pitchFamily="34" charset="0"/>
              </a:rPr>
              <a:t>mode</a:t>
            </a:r>
            <a:endParaRPr sz="1200" b="1" spc="-85" dirty="0">
              <a:solidFill>
                <a:srgbClr val="005A9E"/>
              </a:solidFill>
              <a:latin typeface="Arial" panose="020B0604020202020204" pitchFamily="34" charset="0"/>
              <a:cs typeface="Arial" panose="020B0604020202020204" pitchFamily="34" charset="0"/>
            </a:endParaRPr>
          </a:p>
        </p:txBody>
      </p:sp>
      <p:grpSp>
        <p:nvGrpSpPr>
          <p:cNvPr id="14" name="object 14"/>
          <p:cNvGrpSpPr/>
          <p:nvPr/>
        </p:nvGrpSpPr>
        <p:grpSpPr>
          <a:xfrm>
            <a:off x="106647" y="697609"/>
            <a:ext cx="2746966" cy="2309495"/>
            <a:chOff x="231349" y="697548"/>
            <a:chExt cx="2268220" cy="2223135"/>
          </a:xfrm>
        </p:grpSpPr>
        <p:pic>
          <p:nvPicPr>
            <p:cNvPr id="15" name="object 15"/>
            <p:cNvPicPr/>
            <p:nvPr/>
          </p:nvPicPr>
          <p:blipFill>
            <a:blip r:embed="rId2" cstate="print"/>
            <a:stretch>
              <a:fillRect/>
            </a:stretch>
          </p:blipFill>
          <p:spPr>
            <a:xfrm>
              <a:off x="287997" y="1485342"/>
              <a:ext cx="1008316" cy="1170037"/>
            </a:xfrm>
            <a:prstGeom prst="rect">
              <a:avLst/>
            </a:prstGeom>
          </p:spPr>
        </p:pic>
        <p:pic>
          <p:nvPicPr>
            <p:cNvPr id="16" name="object 16"/>
            <p:cNvPicPr/>
            <p:nvPr/>
          </p:nvPicPr>
          <p:blipFill>
            <a:blip r:embed="rId3" cstate="print"/>
            <a:stretch>
              <a:fillRect/>
            </a:stretch>
          </p:blipFill>
          <p:spPr>
            <a:xfrm>
              <a:off x="1401267" y="1514431"/>
              <a:ext cx="961467" cy="1135342"/>
            </a:xfrm>
            <a:prstGeom prst="rect">
              <a:avLst/>
            </a:prstGeom>
          </p:spPr>
        </p:pic>
        <p:sp>
          <p:nvSpPr>
            <p:cNvPr id="17" name="object 17"/>
            <p:cNvSpPr/>
            <p:nvPr/>
          </p:nvSpPr>
          <p:spPr>
            <a:xfrm>
              <a:off x="231349" y="697548"/>
              <a:ext cx="2268220" cy="2223135"/>
            </a:xfrm>
            <a:custGeom>
              <a:avLst/>
              <a:gdLst/>
              <a:ahLst/>
              <a:cxnLst/>
              <a:rect l="l" t="t" r="r" b="b"/>
              <a:pathLst>
                <a:path w="2268220" h="2223135">
                  <a:moveTo>
                    <a:pt x="108000" y="0"/>
                  </a:moveTo>
                  <a:lnTo>
                    <a:pt x="45562" y="1687"/>
                  </a:lnTo>
                  <a:lnTo>
                    <a:pt x="13500" y="13500"/>
                  </a:lnTo>
                  <a:lnTo>
                    <a:pt x="1687" y="45562"/>
                  </a:lnTo>
                  <a:lnTo>
                    <a:pt x="0" y="108000"/>
                  </a:lnTo>
                  <a:lnTo>
                    <a:pt x="0" y="2114892"/>
                  </a:lnTo>
                  <a:lnTo>
                    <a:pt x="1687" y="2177330"/>
                  </a:lnTo>
                  <a:lnTo>
                    <a:pt x="13500" y="2209393"/>
                  </a:lnTo>
                  <a:lnTo>
                    <a:pt x="45562" y="2221206"/>
                  </a:lnTo>
                  <a:lnTo>
                    <a:pt x="108000" y="2222893"/>
                  </a:lnTo>
                  <a:lnTo>
                    <a:pt x="2159825" y="2222893"/>
                  </a:lnTo>
                  <a:lnTo>
                    <a:pt x="2222263" y="2221206"/>
                  </a:lnTo>
                  <a:lnTo>
                    <a:pt x="2254326" y="2209393"/>
                  </a:lnTo>
                  <a:lnTo>
                    <a:pt x="2266138" y="2177330"/>
                  </a:lnTo>
                  <a:lnTo>
                    <a:pt x="2267826" y="2114892"/>
                  </a:lnTo>
                  <a:lnTo>
                    <a:pt x="2267826" y="108000"/>
                  </a:lnTo>
                  <a:lnTo>
                    <a:pt x="2266138" y="45562"/>
                  </a:lnTo>
                  <a:lnTo>
                    <a:pt x="2254326" y="13500"/>
                  </a:lnTo>
                  <a:lnTo>
                    <a:pt x="2222263" y="1687"/>
                  </a:lnTo>
                  <a:lnTo>
                    <a:pt x="2159825" y="0"/>
                  </a:lnTo>
                  <a:lnTo>
                    <a:pt x="108000" y="0"/>
                  </a:lnTo>
                  <a:close/>
                </a:path>
              </a:pathLst>
            </a:custGeom>
            <a:ln w="3175">
              <a:solidFill>
                <a:srgbClr val="939597"/>
              </a:solidFill>
            </a:ln>
          </p:spPr>
          <p:txBody>
            <a:bodyPr wrap="square" lIns="0" tIns="0" rIns="0" bIns="0" rtlCol="0"/>
            <a:lstStyle/>
            <a:p>
              <a:endParaRPr/>
            </a:p>
          </p:txBody>
        </p:sp>
      </p:grpSp>
      <p:grpSp>
        <p:nvGrpSpPr>
          <p:cNvPr id="18" name="object 18"/>
          <p:cNvGrpSpPr/>
          <p:nvPr/>
        </p:nvGrpSpPr>
        <p:grpSpPr>
          <a:xfrm>
            <a:off x="3215775" y="1546225"/>
            <a:ext cx="2149471" cy="1179192"/>
            <a:chOff x="3215155" y="1284249"/>
            <a:chExt cx="2137894" cy="1415745"/>
          </a:xfrm>
        </p:grpSpPr>
        <p:pic>
          <p:nvPicPr>
            <p:cNvPr id="19" name="object 19"/>
            <p:cNvPicPr/>
            <p:nvPr/>
          </p:nvPicPr>
          <p:blipFill>
            <a:blip r:embed="rId4" cstate="print"/>
            <a:stretch>
              <a:fillRect/>
            </a:stretch>
          </p:blipFill>
          <p:spPr>
            <a:xfrm>
              <a:off x="3215155" y="1284249"/>
              <a:ext cx="1033627" cy="1415745"/>
            </a:xfrm>
            <a:prstGeom prst="rect">
              <a:avLst/>
            </a:prstGeom>
          </p:spPr>
        </p:pic>
        <p:pic>
          <p:nvPicPr>
            <p:cNvPr id="20" name="object 20"/>
            <p:cNvPicPr/>
            <p:nvPr/>
          </p:nvPicPr>
          <p:blipFill>
            <a:blip r:embed="rId5" cstate="print"/>
            <a:stretch>
              <a:fillRect/>
            </a:stretch>
          </p:blipFill>
          <p:spPr>
            <a:xfrm>
              <a:off x="4319421" y="1284249"/>
              <a:ext cx="1033628" cy="1415745"/>
            </a:xfrm>
            <a:prstGeom prst="rect">
              <a:avLst/>
            </a:prstGeom>
          </p:spPr>
        </p:pic>
      </p:grpSp>
      <p:sp>
        <p:nvSpPr>
          <p:cNvPr id="21" name="object 21"/>
          <p:cNvSpPr txBox="1"/>
          <p:nvPr/>
        </p:nvSpPr>
        <p:spPr>
          <a:xfrm>
            <a:off x="5059321" y="3008754"/>
            <a:ext cx="191770" cy="173990"/>
          </a:xfrm>
          <a:prstGeom prst="rect">
            <a:avLst/>
          </a:prstGeom>
        </p:spPr>
        <p:txBody>
          <a:bodyPr vert="horz" wrap="square" lIns="0" tIns="16510" rIns="0" bIns="0" rtlCol="0">
            <a:spAutoFit/>
          </a:bodyPr>
          <a:lstStyle/>
          <a:p>
            <a:pPr marL="41275">
              <a:lnSpc>
                <a:spcPct val="100000"/>
              </a:lnSpc>
              <a:spcBef>
                <a:spcPts val="130"/>
              </a:spcBef>
            </a:pPr>
            <a:fld id="{81D60167-4931-47E6-BA6A-407CBD079E47}" type="slidenum">
              <a:rPr sz="900" spc="-145" dirty="0">
                <a:latin typeface="Verdana"/>
                <a:cs typeface="Verdana"/>
              </a:rPr>
              <a:t>29</a:t>
            </a:fld>
            <a:endParaRPr sz="900">
              <a:latin typeface="Verdana"/>
              <a:cs typeface="Verdana"/>
            </a:endParaRPr>
          </a:p>
        </p:txBody>
      </p:sp>
      <p:sp>
        <p:nvSpPr>
          <p:cNvPr id="22" name="object 9"/>
          <p:cNvSpPr txBox="1"/>
          <p:nvPr/>
        </p:nvSpPr>
        <p:spPr>
          <a:xfrm>
            <a:off x="3187699" y="2710431"/>
            <a:ext cx="952991" cy="201978"/>
          </a:xfrm>
          <a:prstGeom prst="rect">
            <a:avLst/>
          </a:prstGeom>
        </p:spPr>
        <p:txBody>
          <a:bodyPr vert="horz" wrap="square" lIns="0" tIns="17145" rIns="0" bIns="0" rtlCol="0">
            <a:spAutoFit/>
          </a:bodyPr>
          <a:lstStyle/>
          <a:p>
            <a:pPr marL="12700" algn="ctr">
              <a:lnSpc>
                <a:spcPct val="100000"/>
              </a:lnSpc>
              <a:spcBef>
                <a:spcPts val="135"/>
              </a:spcBef>
            </a:pPr>
            <a:r>
              <a:rPr lang="en-US" sz="1200" spc="-65" dirty="0">
                <a:solidFill>
                  <a:srgbClr val="005A9E"/>
                </a:solidFill>
                <a:latin typeface="Arial" panose="020B0604020202020204" pitchFamily="34" charset="0"/>
                <a:cs typeface="Arial" panose="020B0604020202020204" pitchFamily="34" charset="0"/>
              </a:rPr>
              <a:t>Starting day </a:t>
            </a:r>
            <a:endParaRPr sz="1200" spc="-65" dirty="0">
              <a:solidFill>
                <a:srgbClr val="005A9E"/>
              </a:solidFill>
              <a:latin typeface="Arial" panose="020B0604020202020204" pitchFamily="34" charset="0"/>
              <a:cs typeface="Arial" panose="020B0604020202020204" pitchFamily="34" charset="0"/>
            </a:endParaRPr>
          </a:p>
        </p:txBody>
      </p:sp>
      <p:cxnSp>
        <p:nvCxnSpPr>
          <p:cNvPr id="27" name="Прямая со стрелкой 26"/>
          <p:cNvCxnSpPr/>
          <p:nvPr/>
        </p:nvCxnSpPr>
        <p:spPr>
          <a:xfrm flipH="1">
            <a:off x="2202986" y="2155825"/>
            <a:ext cx="168914" cy="31665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934493" y="1797394"/>
            <a:ext cx="742053" cy="338554"/>
          </a:xfrm>
          <a:prstGeom prst="rect">
            <a:avLst/>
          </a:prstGeom>
          <a:solidFill>
            <a:schemeClr val="bg1"/>
          </a:solidFill>
          <a:ln>
            <a:solidFill>
              <a:schemeClr val="bg2">
                <a:lumMod val="25000"/>
              </a:schemeClr>
            </a:solidFill>
          </a:ln>
        </p:spPr>
        <p:txBody>
          <a:bodyPr wrap="square" rtlCol="0">
            <a:spAutoFit/>
          </a:bodyPr>
          <a:lstStyle/>
          <a:p>
            <a:pPr algn="ctr"/>
            <a:r>
              <a:rPr lang="en-US" sz="800" dirty="0">
                <a:solidFill>
                  <a:srgbClr val="005A9E"/>
                </a:solidFill>
              </a:rPr>
              <a:t>Needs </a:t>
            </a:r>
            <a:r>
              <a:rPr lang="en-US" sz="800" dirty="0" smtClean="0">
                <a:solidFill>
                  <a:srgbClr val="005A9E"/>
                </a:solidFill>
              </a:rPr>
              <a:t>to </a:t>
            </a:r>
          </a:p>
          <a:p>
            <a:pPr algn="ctr"/>
            <a:r>
              <a:rPr lang="en-US" sz="800" dirty="0" smtClean="0">
                <a:solidFill>
                  <a:srgbClr val="005A9E"/>
                </a:solidFill>
              </a:rPr>
              <a:t>be </a:t>
            </a:r>
            <a:r>
              <a:rPr lang="en-US" sz="800" dirty="0">
                <a:solidFill>
                  <a:srgbClr val="005A9E"/>
                </a:solidFill>
              </a:rPr>
              <a:t>cleaned, $</a:t>
            </a:r>
            <a:endParaRPr lang="ru-RU" sz="800" dirty="0">
              <a:solidFill>
                <a:srgbClr val="005A9E"/>
              </a:solidFill>
            </a:endParaRPr>
          </a:p>
        </p:txBody>
      </p:sp>
      <p:sp>
        <p:nvSpPr>
          <p:cNvPr id="35" name="TextBox 34"/>
          <p:cNvSpPr txBox="1"/>
          <p:nvPr/>
        </p:nvSpPr>
        <p:spPr>
          <a:xfrm>
            <a:off x="4855654" y="1858221"/>
            <a:ext cx="785265" cy="215444"/>
          </a:xfrm>
          <a:prstGeom prst="rect">
            <a:avLst/>
          </a:prstGeom>
          <a:solidFill>
            <a:schemeClr val="bg1"/>
          </a:solidFill>
          <a:ln>
            <a:solidFill>
              <a:schemeClr val="bg2">
                <a:lumMod val="25000"/>
              </a:schemeClr>
            </a:solidFill>
          </a:ln>
        </p:spPr>
        <p:txBody>
          <a:bodyPr wrap="square" rtlCol="0">
            <a:spAutoFit/>
          </a:bodyPr>
          <a:lstStyle/>
          <a:p>
            <a:pPr algn="ctr"/>
            <a:r>
              <a:rPr lang="en-US" sz="800" dirty="0" smtClean="0">
                <a:solidFill>
                  <a:srgbClr val="005A9E"/>
                </a:solidFill>
              </a:rPr>
              <a:t>It is still </a:t>
            </a:r>
            <a:r>
              <a:rPr lang="en-US" sz="800" dirty="0" smtClean="0">
                <a:solidFill>
                  <a:srgbClr val="005A9E"/>
                </a:solidFill>
              </a:rPr>
              <a:t>clean</a:t>
            </a:r>
            <a:endParaRPr lang="ru-RU" sz="800" dirty="0">
              <a:solidFill>
                <a:srgbClr val="005A9E"/>
              </a:solidFill>
            </a:endParaRPr>
          </a:p>
        </p:txBody>
      </p:sp>
      <p:cxnSp>
        <p:nvCxnSpPr>
          <p:cNvPr id="36" name="Прямая со стрелкой 35"/>
          <p:cNvCxnSpPr/>
          <p:nvPr/>
        </p:nvCxnSpPr>
        <p:spPr>
          <a:xfrm flipH="1">
            <a:off x="4839340" y="2155825"/>
            <a:ext cx="168914" cy="31665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object 11"/>
          <p:cNvSpPr txBox="1"/>
          <p:nvPr/>
        </p:nvSpPr>
        <p:spPr>
          <a:xfrm>
            <a:off x="4538983" y="2731494"/>
            <a:ext cx="685800" cy="201978"/>
          </a:xfrm>
          <a:prstGeom prst="rect">
            <a:avLst/>
          </a:prstGeom>
        </p:spPr>
        <p:txBody>
          <a:bodyPr vert="horz" wrap="square" lIns="0" tIns="17145" rIns="0" bIns="0" rtlCol="0">
            <a:spAutoFit/>
          </a:bodyPr>
          <a:lstStyle/>
          <a:p>
            <a:pPr marL="12700" algn="ctr">
              <a:lnSpc>
                <a:spcPct val="100000"/>
              </a:lnSpc>
              <a:spcBef>
                <a:spcPts val="135"/>
              </a:spcBef>
            </a:pPr>
            <a:r>
              <a:rPr lang="en-US" sz="1200" b="1" spc="-65" dirty="0" smtClean="0">
                <a:solidFill>
                  <a:srgbClr val="005A9E"/>
                </a:solidFill>
                <a:latin typeface="Arial" panose="020B0604020202020204" pitchFamily="34" charset="0"/>
                <a:cs typeface="Arial" panose="020B0604020202020204" pitchFamily="34" charset="0"/>
              </a:rPr>
              <a:t>30 day</a:t>
            </a:r>
            <a:endParaRPr lang="en-US" sz="1200" b="1" spc="-65" dirty="0">
              <a:solidFill>
                <a:srgbClr val="005A9E"/>
              </a:solidFill>
              <a:latin typeface="Arial" panose="020B0604020202020204" pitchFamily="34" charset="0"/>
              <a:cs typeface="Arial" panose="020B0604020202020204" pitchFamily="34" charset="0"/>
            </a:endParaRPr>
          </a:p>
        </p:txBody>
      </p:sp>
      <p:sp>
        <p:nvSpPr>
          <p:cNvPr id="38" name="TextBox 37"/>
          <p:cNvSpPr txBox="1"/>
          <p:nvPr/>
        </p:nvSpPr>
        <p:spPr>
          <a:xfrm>
            <a:off x="147345" y="2962612"/>
            <a:ext cx="4911975" cy="307777"/>
          </a:xfrm>
          <a:prstGeom prst="rect">
            <a:avLst/>
          </a:prstGeom>
          <a:noFill/>
        </p:spPr>
        <p:txBody>
          <a:bodyPr wrap="square" rtlCol="0">
            <a:spAutoFit/>
          </a:bodyPr>
          <a:lstStyle/>
          <a:p>
            <a:r>
              <a:rPr lang="en-US" sz="700" dirty="0" smtClean="0"/>
              <a:t>* Results of the study based on usage of </a:t>
            </a:r>
            <a:r>
              <a:rPr lang="en-US" sz="700" dirty="0" err="1" smtClean="0"/>
              <a:t>NovotechEco</a:t>
            </a:r>
            <a:r>
              <a:rPr lang="en-US" sz="700" dirty="0" smtClean="0"/>
              <a:t> technology at the South</a:t>
            </a:r>
            <a:r>
              <a:rPr lang="ru-RU" sz="700" dirty="0" smtClean="0"/>
              <a:t>-</a:t>
            </a:r>
            <a:r>
              <a:rPr lang="en-US" sz="700" dirty="0" smtClean="0"/>
              <a:t>western Water Treatment Plant, St. Petersburg, Russia implemented by Saint Petersburg Institute of Technology in 2010</a:t>
            </a:r>
            <a:endParaRPr lang="ru-RU" sz="700" dirty="0"/>
          </a:p>
        </p:txBody>
      </p:sp>
      <p:grpSp>
        <p:nvGrpSpPr>
          <p:cNvPr id="28" name="Группа 27"/>
          <p:cNvGrpSpPr/>
          <p:nvPr/>
        </p:nvGrpSpPr>
        <p:grpSpPr>
          <a:xfrm>
            <a:off x="5380504" y="91594"/>
            <a:ext cx="290019" cy="297432"/>
            <a:chOff x="-206276" y="365476"/>
            <a:chExt cx="748787" cy="785586"/>
          </a:xfrm>
        </p:grpSpPr>
        <p:sp>
          <p:nvSpPr>
            <p:cNvPr id="29" name="Овал 28"/>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grpSp>
          <p:nvGrpSpPr>
            <p:cNvPr id="30" name="Группа 29"/>
            <p:cNvGrpSpPr/>
            <p:nvPr/>
          </p:nvGrpSpPr>
          <p:grpSpPr>
            <a:xfrm>
              <a:off x="-133068" y="598587"/>
              <a:ext cx="602368" cy="360974"/>
              <a:chOff x="398776" y="622579"/>
              <a:chExt cx="1444625" cy="766331"/>
            </a:xfrm>
          </p:grpSpPr>
          <p:grpSp>
            <p:nvGrpSpPr>
              <p:cNvPr id="31" name="object 3"/>
              <p:cNvGrpSpPr/>
              <p:nvPr/>
            </p:nvGrpSpPr>
            <p:grpSpPr>
              <a:xfrm>
                <a:off x="398776" y="870751"/>
                <a:ext cx="1444625" cy="518159"/>
                <a:chOff x="398776" y="870751"/>
                <a:chExt cx="1444625" cy="518159"/>
              </a:xfrm>
            </p:grpSpPr>
            <p:sp>
              <p:nvSpPr>
                <p:cNvPr id="34"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sz="1200"/>
                </a:p>
              </p:txBody>
            </p:sp>
            <p:sp>
              <p:nvSpPr>
                <p:cNvPr id="39"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sz="1200"/>
                </a:p>
              </p:txBody>
            </p:sp>
            <p:sp>
              <p:nvSpPr>
                <p:cNvPr id="40"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sz="1200"/>
                </a:p>
              </p:txBody>
            </p:sp>
            <p:sp>
              <p:nvSpPr>
                <p:cNvPr id="41"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sz="1200">
                    <a:solidFill>
                      <a:srgbClr val="121EB6"/>
                    </a:solidFill>
                  </a:endParaRPr>
                </a:p>
              </p:txBody>
            </p:sp>
          </p:grpSp>
          <p:sp>
            <p:nvSpPr>
              <p:cNvPr id="33"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sz="1200">
                  <a:solidFill>
                    <a:srgbClr val="99CCFF"/>
                  </a:solidFill>
                </a:endParaRPr>
              </a:p>
            </p:txBody>
          </p:sp>
        </p:gr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300" y="150784"/>
            <a:ext cx="5427000" cy="429384"/>
          </a:xfrm>
          <a:prstGeom prst="rect">
            <a:avLst/>
          </a:prstGeom>
        </p:spPr>
        <p:txBody>
          <a:bodyPr vert="horz" wrap="square" lIns="0" tIns="12700" rIns="0" bIns="0" rtlCol="0">
            <a:spAutoFit/>
          </a:bodyPr>
          <a:lstStyle/>
          <a:p>
            <a:pPr marL="12700">
              <a:lnSpc>
                <a:spcPct val="100000"/>
              </a:lnSpc>
              <a:spcBef>
                <a:spcPts val="100"/>
              </a:spcBef>
            </a:pPr>
            <a:r>
              <a:rPr lang="en-GB" sz="1100" dirty="0">
                <a:solidFill>
                  <a:schemeClr val="tx2"/>
                </a:solidFill>
              </a:rPr>
              <a:t>EVOLUTION OF WATER DISINFECTION METHODS</a:t>
            </a:r>
            <a:r>
              <a:rPr lang="en-US" sz="1100" dirty="0">
                <a:solidFill>
                  <a:schemeClr val="tx2"/>
                </a:solidFill>
              </a:rPr>
              <a:t>:</a:t>
            </a:r>
            <a:r>
              <a:rPr lang="en-GB" sz="1100" dirty="0">
                <a:solidFill>
                  <a:schemeClr val="tx2"/>
                </a:solidFill>
              </a:rPr>
              <a:t> </a:t>
            </a:r>
            <a:r>
              <a:rPr lang="en-GB" sz="1100" u="sng" dirty="0">
                <a:solidFill>
                  <a:schemeClr val="tx2"/>
                </a:solidFill>
              </a:rPr>
              <a:t>THEIR </a:t>
            </a:r>
            <a:r>
              <a:rPr lang="en-GB" sz="1100" u="sng" dirty="0" smtClean="0">
                <a:solidFill>
                  <a:schemeClr val="tx2"/>
                </a:solidFill>
              </a:rPr>
              <a:t>HEALTH IMPACT</a:t>
            </a:r>
            <a:endParaRPr sz="1100" u="sng" dirty="0">
              <a:solidFill>
                <a:schemeClr val="tx2"/>
              </a:solidFill>
            </a:endParaRPr>
          </a:p>
        </p:txBody>
      </p:sp>
      <p:grpSp>
        <p:nvGrpSpPr>
          <p:cNvPr id="3" name="object 3"/>
          <p:cNvGrpSpPr/>
          <p:nvPr/>
        </p:nvGrpSpPr>
        <p:grpSpPr>
          <a:xfrm>
            <a:off x="291176" y="375391"/>
            <a:ext cx="328930" cy="82550"/>
            <a:chOff x="291176" y="522711"/>
            <a:chExt cx="328930" cy="82550"/>
          </a:xfrm>
        </p:grpSpPr>
        <p:sp>
          <p:nvSpPr>
            <p:cNvPr id="4" name="object 4"/>
            <p:cNvSpPr/>
            <p:nvPr/>
          </p:nvSpPr>
          <p:spPr>
            <a:xfrm>
              <a:off x="295375" y="561995"/>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5" name="object 5"/>
            <p:cNvSpPr/>
            <p:nvPr/>
          </p:nvSpPr>
          <p:spPr>
            <a:xfrm>
              <a:off x="291176" y="535495"/>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6" name="object 6"/>
            <p:cNvSpPr/>
            <p:nvPr/>
          </p:nvSpPr>
          <p:spPr>
            <a:xfrm>
              <a:off x="465042" y="52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7" name="object 7"/>
          <p:cNvSpPr txBox="1"/>
          <p:nvPr/>
        </p:nvSpPr>
        <p:spPr>
          <a:xfrm>
            <a:off x="762977" y="632377"/>
            <a:ext cx="1464603" cy="222497"/>
          </a:xfrm>
          <a:prstGeom prst="rect">
            <a:avLst/>
          </a:prstGeom>
        </p:spPr>
        <p:txBody>
          <a:bodyPr vert="horz" wrap="square" lIns="0" tIns="52705" rIns="0" bIns="0" rtlCol="0">
            <a:spAutoFit/>
          </a:bodyPr>
          <a:lstStyle/>
          <a:p>
            <a:pPr marL="12700">
              <a:lnSpc>
                <a:spcPct val="100000"/>
              </a:lnSpc>
              <a:spcBef>
                <a:spcPts val="415"/>
              </a:spcBef>
            </a:pPr>
            <a:r>
              <a:rPr lang="en-GB" sz="1100" b="1" u="sng" dirty="0" smtClean="0">
                <a:solidFill>
                  <a:schemeClr val="tx2"/>
                </a:solidFill>
                <a:latin typeface="Arial"/>
                <a:ea typeface="+mj-ea"/>
                <a:cs typeface="Arial"/>
              </a:rPr>
              <a:t>CHLORINATION</a:t>
            </a:r>
            <a:endParaRPr lang="en-GB" sz="1100" b="1" u="sng" dirty="0" smtClean="0">
              <a:solidFill>
                <a:schemeClr val="tx2"/>
              </a:solidFill>
              <a:latin typeface="Arial"/>
              <a:ea typeface="+mj-ea"/>
              <a:cs typeface="Arial"/>
            </a:endParaRPr>
          </a:p>
        </p:txBody>
      </p:sp>
      <p:sp>
        <p:nvSpPr>
          <p:cNvPr id="8" name="object 8"/>
          <p:cNvSpPr txBox="1"/>
          <p:nvPr/>
        </p:nvSpPr>
        <p:spPr>
          <a:xfrm>
            <a:off x="2703880" y="643503"/>
            <a:ext cx="1055867" cy="414857"/>
          </a:xfrm>
          <a:prstGeom prst="rect">
            <a:avLst/>
          </a:prstGeom>
        </p:spPr>
        <p:txBody>
          <a:bodyPr vert="horz" wrap="square" lIns="0" tIns="52705" rIns="0" bIns="0" rtlCol="0">
            <a:spAutoFit/>
          </a:bodyPr>
          <a:lstStyle/>
          <a:p>
            <a:pPr marL="12700">
              <a:lnSpc>
                <a:spcPct val="100000"/>
              </a:lnSpc>
              <a:spcBef>
                <a:spcPts val="415"/>
              </a:spcBef>
            </a:pPr>
            <a:r>
              <a:rPr lang="en-GB" sz="1100" b="1" u="sng" spc="50" dirty="0">
                <a:solidFill>
                  <a:schemeClr val="tx2"/>
                </a:solidFill>
                <a:latin typeface="Arial"/>
                <a:ea typeface="+mj-ea"/>
                <a:cs typeface="Arial"/>
              </a:rPr>
              <a:t>OZONIZING</a:t>
            </a:r>
          </a:p>
          <a:p>
            <a:pPr marL="12700">
              <a:lnSpc>
                <a:spcPct val="100000"/>
              </a:lnSpc>
              <a:spcBef>
                <a:spcPts val="254"/>
              </a:spcBef>
              <a:tabLst>
                <a:tab pos="64135" algn="l"/>
              </a:tabLst>
            </a:pPr>
            <a:endParaRPr sz="1000" u="sng" dirty="0">
              <a:solidFill>
                <a:srgbClr val="005A9E"/>
              </a:solidFill>
              <a:latin typeface="Trebuchet MS"/>
              <a:cs typeface="Trebuchet MS"/>
            </a:endParaRPr>
          </a:p>
        </p:txBody>
      </p:sp>
      <p:pic>
        <p:nvPicPr>
          <p:cNvPr id="11" name="object 11"/>
          <p:cNvPicPr/>
          <p:nvPr/>
        </p:nvPicPr>
        <p:blipFill>
          <a:blip r:embed="rId3" cstate="print"/>
          <a:stretch>
            <a:fillRect/>
          </a:stretch>
        </p:blipFill>
        <p:spPr>
          <a:xfrm>
            <a:off x="4406900" y="1774825"/>
            <a:ext cx="1134551" cy="842764"/>
          </a:xfrm>
          <a:prstGeom prst="rect">
            <a:avLst/>
          </a:prstGeom>
        </p:spPr>
      </p:pic>
      <p:sp>
        <p:nvSpPr>
          <p:cNvPr id="12" name="object 12"/>
          <p:cNvSpPr txBox="1"/>
          <p:nvPr/>
        </p:nvSpPr>
        <p:spPr>
          <a:xfrm>
            <a:off x="6311900" y="700404"/>
            <a:ext cx="2208363" cy="663643"/>
          </a:xfrm>
          <a:prstGeom prst="rect">
            <a:avLst/>
          </a:prstGeom>
        </p:spPr>
        <p:txBody>
          <a:bodyPr vert="horz" wrap="square" lIns="0" tIns="52705" rIns="0" bIns="0" rtlCol="0">
            <a:spAutoFit/>
          </a:bodyPr>
          <a:lstStyle/>
          <a:p>
            <a:pPr marL="12700">
              <a:spcBef>
                <a:spcPts val="415"/>
              </a:spcBef>
            </a:pPr>
            <a:r>
              <a:rPr lang="en-US" sz="1100" b="1" dirty="0">
                <a:solidFill>
                  <a:schemeClr val="tx2"/>
                </a:solidFill>
                <a:latin typeface="Arial"/>
                <a:cs typeface="Arial"/>
              </a:rPr>
              <a:t>ULTRAVIOLET</a:t>
            </a:r>
            <a:endParaRPr lang="en-US" sz="800" dirty="0">
              <a:solidFill>
                <a:srgbClr val="005A9E"/>
              </a:solidFill>
            </a:endParaRPr>
          </a:p>
          <a:p>
            <a:pPr marL="12700">
              <a:spcBef>
                <a:spcPts val="415"/>
              </a:spcBef>
            </a:pPr>
            <a:r>
              <a:rPr lang="en-US" sz="1100" dirty="0">
                <a:solidFill>
                  <a:srgbClr val="005A9E"/>
                </a:solidFill>
              </a:rPr>
              <a:t>Mutagenicity, </a:t>
            </a:r>
          </a:p>
          <a:p>
            <a:pPr marL="12700">
              <a:spcBef>
                <a:spcPts val="415"/>
              </a:spcBef>
            </a:pPr>
            <a:r>
              <a:rPr lang="en-US" sz="1100" dirty="0">
                <a:solidFill>
                  <a:srgbClr val="005A9E"/>
                </a:solidFill>
              </a:rPr>
              <a:t>carcinogenicity</a:t>
            </a:r>
            <a:r>
              <a:rPr lang="en-US" sz="1100" b="1" u="sng" dirty="0"/>
              <a:t> </a:t>
            </a:r>
            <a:r>
              <a:rPr lang="en-US" sz="1100" dirty="0">
                <a:solidFill>
                  <a:srgbClr val="005A9E"/>
                </a:solidFill>
              </a:rPr>
              <a:t>*****</a:t>
            </a:r>
            <a:endParaRPr lang="en-US" sz="1000" spc="-100" dirty="0">
              <a:solidFill>
                <a:srgbClr val="005A9E"/>
              </a:solidFill>
              <a:latin typeface="Trebuchet MS"/>
              <a:cs typeface="Trebuchet MS"/>
            </a:endParaRPr>
          </a:p>
        </p:txBody>
      </p:sp>
      <p:sp>
        <p:nvSpPr>
          <p:cNvPr id="13" name="object 13"/>
          <p:cNvSpPr txBox="1"/>
          <p:nvPr/>
        </p:nvSpPr>
        <p:spPr>
          <a:xfrm>
            <a:off x="5079724" y="3008754"/>
            <a:ext cx="151130" cy="173990"/>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900" spc="15" dirty="0">
                <a:latin typeface="Verdana"/>
                <a:cs typeface="Verdana"/>
              </a:rPr>
              <a:t>3</a:t>
            </a:fld>
            <a:endParaRPr sz="900">
              <a:latin typeface="Verdana"/>
              <a:cs typeface="Verdana"/>
            </a:endParaRPr>
          </a:p>
        </p:txBody>
      </p:sp>
      <p:sp>
        <p:nvSpPr>
          <p:cNvPr id="14" name="TextBox 13"/>
          <p:cNvSpPr txBox="1"/>
          <p:nvPr/>
        </p:nvSpPr>
        <p:spPr>
          <a:xfrm>
            <a:off x="107950" y="2745659"/>
            <a:ext cx="5657850" cy="839391"/>
          </a:xfrm>
          <a:prstGeom prst="rect">
            <a:avLst/>
          </a:prstGeom>
          <a:noFill/>
        </p:spPr>
        <p:txBody>
          <a:bodyPr wrap="square" rtlCol="0">
            <a:spAutoFit/>
          </a:bodyPr>
          <a:lstStyle/>
          <a:p>
            <a:r>
              <a:rPr lang="en-US" sz="700" dirty="0">
                <a:solidFill>
                  <a:srgbClr val="005A9E"/>
                </a:solidFill>
              </a:rPr>
              <a:t>*Drinking water chlorination by-products and cancer, </a:t>
            </a:r>
            <a:r>
              <a:rPr lang="en-US" sz="700" dirty="0" smtClean="0">
                <a:solidFill>
                  <a:srgbClr val="005A9E"/>
                </a:solidFill>
              </a:rPr>
              <a:t> M </a:t>
            </a:r>
            <a:r>
              <a:rPr lang="en-US" sz="700" dirty="0" err="1" smtClean="0">
                <a:solidFill>
                  <a:srgbClr val="005A9E"/>
                </a:solidFill>
              </a:rPr>
              <a:t>Koivusalo</a:t>
            </a:r>
            <a:r>
              <a:rPr lang="en-US" sz="700" dirty="0" smtClean="0">
                <a:solidFill>
                  <a:srgbClr val="005A9E"/>
                </a:solidFill>
              </a:rPr>
              <a:t>, </a:t>
            </a:r>
            <a:r>
              <a:rPr lang="en-US" sz="700" dirty="0">
                <a:solidFill>
                  <a:srgbClr val="005A9E"/>
                </a:solidFill>
              </a:rPr>
              <a:t> T </a:t>
            </a:r>
            <a:r>
              <a:rPr lang="en-US" sz="700" dirty="0" err="1">
                <a:solidFill>
                  <a:srgbClr val="005A9E"/>
                </a:solidFill>
              </a:rPr>
              <a:t>Vartiainen</a:t>
            </a:r>
            <a:r>
              <a:rPr lang="en-US" sz="700" dirty="0">
                <a:solidFill>
                  <a:srgbClr val="005A9E"/>
                </a:solidFill>
              </a:rPr>
              <a:t>, </a:t>
            </a:r>
            <a:r>
              <a:rPr lang="en-US" sz="700" dirty="0" smtClean="0">
                <a:solidFill>
                  <a:srgbClr val="005A9E"/>
                </a:solidFill>
              </a:rPr>
              <a:t>1997; **</a:t>
            </a:r>
            <a:r>
              <a:rPr lang="en-GB" sz="700" dirty="0">
                <a:solidFill>
                  <a:srgbClr val="005A9E"/>
                </a:solidFill>
              </a:rPr>
              <a:t>Evaluating Evidence for Association of Human Bladder Cancer with Drinking-Water Chlorination Disinfection </a:t>
            </a:r>
            <a:r>
              <a:rPr lang="en-GB" sz="700" dirty="0" smtClean="0">
                <a:solidFill>
                  <a:srgbClr val="005A9E"/>
                </a:solidFill>
              </a:rPr>
              <a:t>By-Products, Steve E </a:t>
            </a:r>
            <a:r>
              <a:rPr lang="en-GB" sz="700" dirty="0" err="1" smtClean="0">
                <a:solidFill>
                  <a:srgbClr val="005A9E"/>
                </a:solidFill>
              </a:rPr>
              <a:t>Hrudey</a:t>
            </a:r>
            <a:r>
              <a:rPr lang="en-GB" sz="700" dirty="0" smtClean="0">
                <a:solidFill>
                  <a:srgbClr val="005A9E"/>
                </a:solidFill>
              </a:rPr>
              <a:t>, Lorraine C Backer,  </a:t>
            </a:r>
            <a:r>
              <a:rPr lang="en-GB" sz="700" dirty="0" smtClean="0">
                <a:solidFill>
                  <a:srgbClr val="005A9E"/>
                </a:solidFill>
              </a:rPr>
              <a:t>2015 ; </a:t>
            </a:r>
            <a:r>
              <a:rPr lang="en-GB" sz="700" dirty="0">
                <a:solidFill>
                  <a:srgbClr val="005A9E"/>
                </a:solidFill>
              </a:rPr>
              <a:t> </a:t>
            </a:r>
            <a:r>
              <a:rPr lang="en-GB" sz="700" dirty="0" smtClean="0">
                <a:solidFill>
                  <a:srgbClr val="005A9E"/>
                </a:solidFill>
              </a:rPr>
              <a:t>***</a:t>
            </a:r>
            <a:r>
              <a:rPr lang="en-GB" sz="700" dirty="0">
                <a:solidFill>
                  <a:srgbClr val="005A9E"/>
                </a:solidFill>
              </a:rPr>
              <a:t>Health effects of exposure to chlorination by-products in swimming </a:t>
            </a:r>
            <a:r>
              <a:rPr lang="en-GB" sz="700" dirty="0" smtClean="0">
                <a:solidFill>
                  <a:srgbClr val="005A9E"/>
                </a:solidFill>
              </a:rPr>
              <a:t>pools, M </a:t>
            </a:r>
            <a:r>
              <a:rPr lang="en-GB" sz="700" dirty="0" err="1" smtClean="0">
                <a:solidFill>
                  <a:srgbClr val="005A9E"/>
                </a:solidFill>
              </a:rPr>
              <a:t>Couto</a:t>
            </a:r>
            <a:r>
              <a:rPr lang="en-GB" sz="700" dirty="0" smtClean="0">
                <a:solidFill>
                  <a:srgbClr val="005A9E"/>
                </a:solidFill>
              </a:rPr>
              <a:t>, A Bernard, </a:t>
            </a:r>
            <a:r>
              <a:rPr lang="en-GB" sz="700" dirty="0">
                <a:solidFill>
                  <a:srgbClr val="005A9E"/>
                </a:solidFill>
              </a:rPr>
              <a:t>2021 </a:t>
            </a:r>
            <a:r>
              <a:rPr lang="en-GB" sz="700" dirty="0" smtClean="0">
                <a:solidFill>
                  <a:srgbClr val="005A9E"/>
                </a:solidFill>
              </a:rPr>
              <a:t>;  **** </a:t>
            </a:r>
            <a:r>
              <a:rPr lang="en-US" sz="700" dirty="0" err="1">
                <a:solidFill>
                  <a:srgbClr val="005A9E"/>
                </a:solidFill>
              </a:rPr>
              <a:t>Minireview</a:t>
            </a:r>
            <a:r>
              <a:rPr lang="en-US" sz="700" dirty="0">
                <a:solidFill>
                  <a:srgbClr val="005A9E"/>
                </a:solidFill>
              </a:rPr>
              <a:t>: the health implications of </a:t>
            </a:r>
            <a:endParaRPr lang="en-US" sz="700" dirty="0" smtClean="0">
              <a:solidFill>
                <a:srgbClr val="005A9E"/>
              </a:solidFill>
            </a:endParaRPr>
          </a:p>
          <a:p>
            <a:r>
              <a:rPr lang="en-US" sz="700" dirty="0" smtClean="0">
                <a:solidFill>
                  <a:srgbClr val="005A9E"/>
                </a:solidFill>
              </a:rPr>
              <a:t>water </a:t>
            </a:r>
            <a:r>
              <a:rPr lang="en-US" sz="700" dirty="0">
                <a:solidFill>
                  <a:srgbClr val="005A9E"/>
                </a:solidFill>
              </a:rPr>
              <a:t>treatment with </a:t>
            </a:r>
            <a:r>
              <a:rPr lang="en-US" sz="700" dirty="0">
                <a:solidFill>
                  <a:srgbClr val="005A9E"/>
                </a:solidFill>
              </a:rPr>
              <a:t>ozone, N G </a:t>
            </a:r>
            <a:r>
              <a:rPr lang="en-US" sz="700" dirty="0" err="1">
                <a:solidFill>
                  <a:srgbClr val="005A9E"/>
                </a:solidFill>
              </a:rPr>
              <a:t>Garmichael</a:t>
            </a:r>
            <a:r>
              <a:rPr lang="en-US" sz="700" dirty="0">
                <a:solidFill>
                  <a:srgbClr val="005A9E"/>
                </a:solidFill>
              </a:rPr>
              <a:t>, </a:t>
            </a:r>
            <a:r>
              <a:rPr lang="en-US" sz="700" dirty="0" smtClean="0">
                <a:solidFill>
                  <a:srgbClr val="005A9E"/>
                </a:solidFill>
              </a:rPr>
              <a:t>1982; </a:t>
            </a:r>
            <a:r>
              <a:rPr lang="en-GB" sz="700" dirty="0" smtClean="0">
                <a:solidFill>
                  <a:srgbClr val="005A9E"/>
                </a:solidFill>
              </a:rPr>
              <a:t>  </a:t>
            </a:r>
            <a:r>
              <a:rPr lang="en-GB" sz="700" dirty="0">
                <a:solidFill>
                  <a:srgbClr val="005A9E"/>
                </a:solidFill>
              </a:rPr>
              <a:t>***** </a:t>
            </a:r>
            <a:r>
              <a:rPr lang="en-GB" sz="700" dirty="0">
                <a:solidFill>
                  <a:srgbClr val="005A9E"/>
                </a:solidFill>
              </a:rPr>
              <a:t>Environmental Effects of Ultraviolet (UV) Filters, </a:t>
            </a:r>
            <a:r>
              <a:rPr lang="en-GB" sz="700" dirty="0">
                <a:solidFill>
                  <a:srgbClr val="005A9E"/>
                </a:solidFill>
              </a:rPr>
              <a:t>J </a:t>
            </a:r>
            <a:r>
              <a:rPr lang="en-GB" sz="700" dirty="0" err="1">
                <a:solidFill>
                  <a:srgbClr val="005A9E"/>
                </a:solidFill>
              </a:rPr>
              <a:t>Sirois</a:t>
            </a:r>
            <a:r>
              <a:rPr lang="en-GB" sz="700" dirty="0">
                <a:solidFill>
                  <a:srgbClr val="005A9E"/>
                </a:solidFill>
              </a:rPr>
              <a:t>, </a:t>
            </a:r>
            <a:r>
              <a:rPr lang="en-GB" sz="700" dirty="0">
                <a:solidFill>
                  <a:srgbClr val="005A9E"/>
                </a:solidFill>
              </a:rPr>
              <a:t>2021</a:t>
            </a:r>
          </a:p>
          <a:p>
            <a:endParaRPr lang="en-US" sz="800" dirty="0">
              <a:solidFill>
                <a:srgbClr val="005A9E"/>
              </a:solidFill>
            </a:endParaRPr>
          </a:p>
          <a:p>
            <a:r>
              <a:rPr lang="en-US" dirty="0">
                <a:solidFill>
                  <a:srgbClr val="005A9E"/>
                </a:solidFill>
              </a:rPr>
              <a:t> </a:t>
            </a:r>
            <a:endParaRPr lang="ru-RU" dirty="0">
              <a:solidFill>
                <a:srgbClr val="005A9E"/>
              </a:solidFill>
            </a:endParaRPr>
          </a:p>
        </p:txBody>
      </p:sp>
      <p:cxnSp>
        <p:nvCxnSpPr>
          <p:cNvPr id="22" name="Прямая со стрелкой 21"/>
          <p:cNvCxnSpPr/>
          <p:nvPr/>
        </p:nvCxnSpPr>
        <p:spPr>
          <a:xfrm>
            <a:off x="1115406" y="1012079"/>
            <a:ext cx="0" cy="539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4" name="Группа 23"/>
          <p:cNvGrpSpPr/>
          <p:nvPr/>
        </p:nvGrpSpPr>
        <p:grpSpPr>
          <a:xfrm>
            <a:off x="5412656" y="79175"/>
            <a:ext cx="290019" cy="297432"/>
            <a:chOff x="-206276" y="365476"/>
            <a:chExt cx="748787" cy="785586"/>
          </a:xfrm>
        </p:grpSpPr>
        <p:sp>
          <p:nvSpPr>
            <p:cNvPr id="25" name="Овал 24"/>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6" name="Группа 25"/>
            <p:cNvGrpSpPr/>
            <p:nvPr/>
          </p:nvGrpSpPr>
          <p:grpSpPr>
            <a:xfrm>
              <a:off x="-133068" y="598587"/>
              <a:ext cx="602368" cy="360974"/>
              <a:chOff x="398776" y="622579"/>
              <a:chExt cx="1444625" cy="766331"/>
            </a:xfrm>
          </p:grpSpPr>
          <p:grpSp>
            <p:nvGrpSpPr>
              <p:cNvPr id="27" name="object 3"/>
              <p:cNvGrpSpPr/>
              <p:nvPr/>
            </p:nvGrpSpPr>
            <p:grpSpPr>
              <a:xfrm>
                <a:off x="398776" y="870751"/>
                <a:ext cx="1444625" cy="518159"/>
                <a:chOff x="398776" y="870751"/>
                <a:chExt cx="1444625" cy="518159"/>
              </a:xfrm>
            </p:grpSpPr>
            <p:sp>
              <p:nvSpPr>
                <p:cNvPr id="29"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0"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1"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2"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28"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33" name="object 12"/>
          <p:cNvSpPr txBox="1"/>
          <p:nvPr/>
        </p:nvSpPr>
        <p:spPr>
          <a:xfrm>
            <a:off x="4439093" y="663573"/>
            <a:ext cx="1430764" cy="222497"/>
          </a:xfrm>
          <a:prstGeom prst="rect">
            <a:avLst/>
          </a:prstGeom>
        </p:spPr>
        <p:txBody>
          <a:bodyPr vert="horz" wrap="square" lIns="0" tIns="52705" rIns="0" bIns="0" rtlCol="0">
            <a:spAutoFit/>
          </a:bodyPr>
          <a:lstStyle/>
          <a:p>
            <a:pPr marL="12700">
              <a:spcBef>
                <a:spcPts val="415"/>
              </a:spcBef>
            </a:pPr>
            <a:r>
              <a:rPr lang="en-US" sz="1100" b="1" dirty="0" smtClean="0">
                <a:solidFill>
                  <a:schemeClr val="tx2"/>
                </a:solidFill>
                <a:latin typeface="Arial"/>
                <a:cs typeface="Arial"/>
              </a:rPr>
              <a:t>ULTRAVIOLET</a:t>
            </a:r>
            <a:endParaRPr lang="en-US" sz="800" dirty="0">
              <a:solidFill>
                <a:srgbClr val="005A9E"/>
              </a:solidFill>
            </a:endParaRPr>
          </a:p>
        </p:txBody>
      </p:sp>
      <p:sp>
        <p:nvSpPr>
          <p:cNvPr id="17" name="Прямоугольник 16"/>
          <p:cNvSpPr/>
          <p:nvPr/>
        </p:nvSpPr>
        <p:spPr>
          <a:xfrm>
            <a:off x="2367356" y="1972945"/>
            <a:ext cx="1960804" cy="600164"/>
          </a:xfrm>
          <a:prstGeom prst="rect">
            <a:avLst/>
          </a:prstGeom>
          <a:ln>
            <a:solidFill>
              <a:srgbClr val="005A9E"/>
            </a:solidFill>
          </a:ln>
        </p:spPr>
        <p:txBody>
          <a:bodyPr wrap="square">
            <a:spAutoFit/>
          </a:bodyPr>
          <a:lstStyle/>
          <a:p>
            <a:pPr marL="12700">
              <a:lnSpc>
                <a:spcPct val="100000"/>
              </a:lnSpc>
              <a:spcBef>
                <a:spcPts val="415"/>
              </a:spcBef>
            </a:pPr>
            <a:r>
              <a:rPr lang="en-US" sz="1100" b="1" dirty="0" smtClean="0">
                <a:solidFill>
                  <a:srgbClr val="005A9E"/>
                </a:solidFill>
              </a:rPr>
              <a:t>respiratory</a:t>
            </a:r>
            <a:r>
              <a:rPr lang="en-US" sz="1100" dirty="0" smtClean="0">
                <a:solidFill>
                  <a:srgbClr val="005A9E"/>
                </a:solidFill>
              </a:rPr>
              <a:t> </a:t>
            </a:r>
            <a:r>
              <a:rPr lang="en-US" sz="1100" dirty="0">
                <a:solidFill>
                  <a:srgbClr val="005A9E"/>
                </a:solidFill>
              </a:rPr>
              <a:t>and </a:t>
            </a:r>
            <a:r>
              <a:rPr lang="en-US" sz="1100" b="1" dirty="0">
                <a:solidFill>
                  <a:srgbClr val="005A9E"/>
                </a:solidFill>
              </a:rPr>
              <a:t>cardiovascular diseases</a:t>
            </a:r>
            <a:r>
              <a:rPr lang="en-US" sz="800" dirty="0" smtClean="0">
                <a:solidFill>
                  <a:srgbClr val="005A9E"/>
                </a:solidFill>
              </a:rPr>
              <a:t>**** </a:t>
            </a:r>
            <a:r>
              <a:rPr lang="en-US" sz="1100" dirty="0" smtClean="0">
                <a:solidFill>
                  <a:srgbClr val="005A9E"/>
                </a:solidFill>
              </a:rPr>
              <a:t>leading </a:t>
            </a:r>
            <a:r>
              <a:rPr lang="en-US" sz="1100" dirty="0">
                <a:solidFill>
                  <a:srgbClr val="005A9E"/>
                </a:solidFill>
              </a:rPr>
              <a:t>to </a:t>
            </a:r>
            <a:r>
              <a:rPr lang="en-US" sz="1100" b="1" dirty="0">
                <a:solidFill>
                  <a:srgbClr val="005A9E"/>
                </a:solidFill>
              </a:rPr>
              <a:t>premature death</a:t>
            </a:r>
            <a:endParaRPr lang="ru-RU" sz="1100" b="1" dirty="0">
              <a:solidFill>
                <a:srgbClr val="005A9E"/>
              </a:solidFill>
            </a:endParaRPr>
          </a:p>
        </p:txBody>
      </p:sp>
      <p:sp>
        <p:nvSpPr>
          <p:cNvPr id="18" name="Прямоугольник 17"/>
          <p:cNvSpPr/>
          <p:nvPr/>
        </p:nvSpPr>
        <p:spPr>
          <a:xfrm>
            <a:off x="275300" y="858160"/>
            <a:ext cx="3844304" cy="1154162"/>
          </a:xfrm>
          <a:prstGeom prst="rect">
            <a:avLst/>
          </a:prstGeom>
        </p:spPr>
        <p:txBody>
          <a:bodyPr wrap="square">
            <a:spAutoFit/>
          </a:bodyPr>
          <a:lstStyle/>
          <a:p>
            <a:pPr marL="12700" algn="ctr">
              <a:lnSpc>
                <a:spcPct val="100000"/>
              </a:lnSpc>
              <a:spcBef>
                <a:spcPts val="415"/>
              </a:spcBef>
            </a:pPr>
            <a:r>
              <a:rPr lang="en-GB" sz="1100" b="1" dirty="0" smtClean="0">
                <a:solidFill>
                  <a:srgbClr val="005A9E"/>
                </a:solidFill>
              </a:rPr>
              <a:t>Exposure to toxic chemicals through </a:t>
            </a:r>
          </a:p>
          <a:p>
            <a:pPr marL="12700" algn="ctr">
              <a:lnSpc>
                <a:spcPct val="100000"/>
              </a:lnSpc>
              <a:spcBef>
                <a:spcPts val="415"/>
              </a:spcBef>
            </a:pPr>
            <a:endParaRPr lang="en-GB" sz="1100" b="1" dirty="0">
              <a:solidFill>
                <a:srgbClr val="005A9E"/>
              </a:solidFill>
            </a:endParaRPr>
          </a:p>
          <a:p>
            <a:pPr marL="12700" algn="ctr">
              <a:lnSpc>
                <a:spcPct val="100000"/>
              </a:lnSpc>
              <a:spcBef>
                <a:spcPts val="415"/>
              </a:spcBef>
            </a:pPr>
            <a:endParaRPr lang="en-GB" sz="1500" b="1" dirty="0" smtClean="0">
              <a:solidFill>
                <a:srgbClr val="005A9E"/>
              </a:solidFill>
            </a:endParaRPr>
          </a:p>
          <a:p>
            <a:pPr marL="12700" algn="ctr">
              <a:lnSpc>
                <a:spcPct val="100000"/>
              </a:lnSpc>
              <a:spcBef>
                <a:spcPts val="415"/>
              </a:spcBef>
            </a:pPr>
            <a:r>
              <a:rPr lang="en-US" sz="1100" b="1" dirty="0" smtClean="0">
                <a:solidFill>
                  <a:srgbClr val="005A9E"/>
                </a:solidFill>
              </a:rPr>
              <a:t>Cytotoxicity</a:t>
            </a:r>
            <a:r>
              <a:rPr lang="en-US" sz="1100" b="1" dirty="0">
                <a:solidFill>
                  <a:srgbClr val="005A9E"/>
                </a:solidFill>
              </a:rPr>
              <a:t>, mutagenicity, teratogenicity and carcinogenicity </a:t>
            </a:r>
            <a:r>
              <a:rPr lang="en-US" sz="1100" dirty="0" smtClean="0">
                <a:solidFill>
                  <a:srgbClr val="005A9E"/>
                </a:solidFill>
              </a:rPr>
              <a:t>contributing to</a:t>
            </a:r>
            <a:endParaRPr lang="ru-RU" sz="1100" b="1" dirty="0">
              <a:solidFill>
                <a:srgbClr val="005A9E"/>
              </a:solidFill>
              <a:latin typeface="Arial"/>
              <a:cs typeface="Arial"/>
            </a:endParaRPr>
          </a:p>
        </p:txBody>
      </p:sp>
      <p:sp>
        <p:nvSpPr>
          <p:cNvPr id="19" name="Прямоугольник 18"/>
          <p:cNvSpPr/>
          <p:nvPr/>
        </p:nvSpPr>
        <p:spPr>
          <a:xfrm>
            <a:off x="66040" y="1976218"/>
            <a:ext cx="2128596" cy="600164"/>
          </a:xfrm>
          <a:prstGeom prst="rect">
            <a:avLst/>
          </a:prstGeom>
          <a:ln>
            <a:solidFill>
              <a:srgbClr val="005A9E"/>
            </a:solidFill>
          </a:ln>
        </p:spPr>
        <p:txBody>
          <a:bodyPr wrap="square">
            <a:spAutoFit/>
          </a:bodyPr>
          <a:lstStyle/>
          <a:p>
            <a:pPr marL="12700">
              <a:spcBef>
                <a:spcPts val="415"/>
              </a:spcBef>
            </a:pPr>
            <a:r>
              <a:rPr lang="en-US" sz="1100" b="1" u="sng" dirty="0">
                <a:solidFill>
                  <a:srgbClr val="005A9E"/>
                </a:solidFill>
              </a:rPr>
              <a:t>gastrointestinal and urinary </a:t>
            </a:r>
            <a:r>
              <a:rPr lang="en-US" sz="1100" b="1" u="sng" dirty="0" smtClean="0">
                <a:solidFill>
                  <a:srgbClr val="005A9E"/>
                </a:solidFill>
              </a:rPr>
              <a:t>tract cancer</a:t>
            </a:r>
            <a:r>
              <a:rPr lang="en-US" sz="800" dirty="0">
                <a:solidFill>
                  <a:srgbClr val="005A9E"/>
                </a:solidFill>
              </a:rPr>
              <a:t>*,</a:t>
            </a:r>
            <a:r>
              <a:rPr lang="en-US" sz="800" b="1" spc="-100" dirty="0">
                <a:solidFill>
                  <a:srgbClr val="005A9E"/>
                </a:solidFill>
                <a:cs typeface="Trebuchet MS"/>
              </a:rPr>
              <a:t>**</a:t>
            </a:r>
            <a:r>
              <a:rPr lang="ru-RU" sz="800" b="1" spc="-100" dirty="0">
                <a:solidFill>
                  <a:srgbClr val="005A9E"/>
                </a:solidFill>
                <a:cs typeface="Trebuchet MS"/>
              </a:rPr>
              <a:t> </a:t>
            </a:r>
            <a:r>
              <a:rPr lang="en-US" sz="1100" b="1" dirty="0">
                <a:solidFill>
                  <a:srgbClr val="005A9E"/>
                </a:solidFill>
              </a:rPr>
              <a:t>respiratory</a:t>
            </a:r>
            <a:r>
              <a:rPr lang="en-US" sz="1100" dirty="0">
                <a:solidFill>
                  <a:srgbClr val="005A9E"/>
                </a:solidFill>
              </a:rPr>
              <a:t> and</a:t>
            </a:r>
            <a:r>
              <a:rPr lang="en-US" sz="1100" b="1" dirty="0">
                <a:solidFill>
                  <a:srgbClr val="005A9E"/>
                </a:solidFill>
              </a:rPr>
              <a:t> skin </a:t>
            </a:r>
            <a:r>
              <a:rPr lang="en-US" sz="1100" dirty="0">
                <a:solidFill>
                  <a:srgbClr val="005A9E"/>
                </a:solidFill>
              </a:rPr>
              <a:t>health issues</a:t>
            </a:r>
            <a:r>
              <a:rPr lang="en-US" sz="800" dirty="0">
                <a:solidFill>
                  <a:srgbClr val="005A9E"/>
                </a:solidFill>
              </a:rPr>
              <a:t>***</a:t>
            </a:r>
            <a:endParaRPr lang="en-US" sz="800" dirty="0">
              <a:solidFill>
                <a:srgbClr val="005A9E"/>
              </a:solidFill>
            </a:endParaRPr>
          </a:p>
        </p:txBody>
      </p:sp>
      <p:sp>
        <p:nvSpPr>
          <p:cNvPr id="23" name="Прямоугольник 22"/>
          <p:cNvSpPr/>
          <p:nvPr/>
        </p:nvSpPr>
        <p:spPr>
          <a:xfrm>
            <a:off x="1578610" y="1066264"/>
            <a:ext cx="1365250" cy="514308"/>
          </a:xfrm>
          <a:prstGeom prst="rect">
            <a:avLst/>
          </a:prstGeom>
        </p:spPr>
        <p:txBody>
          <a:bodyPr wrap="square">
            <a:spAutoFit/>
          </a:bodyPr>
          <a:lstStyle/>
          <a:p>
            <a:pPr marL="184150" indent="-171450">
              <a:lnSpc>
                <a:spcPts val="800"/>
              </a:lnSpc>
              <a:spcBef>
                <a:spcPts val="415"/>
              </a:spcBef>
              <a:buFontTx/>
              <a:buChar char="−"/>
            </a:pPr>
            <a:r>
              <a:rPr lang="en-US" sz="1100" dirty="0">
                <a:solidFill>
                  <a:srgbClr val="005A9E"/>
                </a:solidFill>
              </a:rPr>
              <a:t>water ingestion</a:t>
            </a:r>
            <a:endParaRPr lang="ru-RU" sz="1100" dirty="0">
              <a:solidFill>
                <a:srgbClr val="005A9E"/>
              </a:solidFill>
            </a:endParaRPr>
          </a:p>
          <a:p>
            <a:pPr marL="184150" indent="-171450">
              <a:lnSpc>
                <a:spcPts val="800"/>
              </a:lnSpc>
              <a:spcBef>
                <a:spcPts val="415"/>
              </a:spcBef>
              <a:buFontTx/>
              <a:buChar char="−"/>
            </a:pPr>
            <a:r>
              <a:rPr lang="en-US" sz="1100" dirty="0">
                <a:solidFill>
                  <a:srgbClr val="005A9E"/>
                </a:solidFill>
              </a:rPr>
              <a:t>skin absorption </a:t>
            </a:r>
          </a:p>
          <a:p>
            <a:pPr marL="184150" indent="-171450">
              <a:lnSpc>
                <a:spcPts val="800"/>
              </a:lnSpc>
              <a:spcBef>
                <a:spcPts val="415"/>
              </a:spcBef>
              <a:buFontTx/>
              <a:buChar char="−"/>
            </a:pPr>
            <a:r>
              <a:rPr lang="en-US" sz="1100" dirty="0">
                <a:solidFill>
                  <a:srgbClr val="005A9E"/>
                </a:solidFill>
              </a:rPr>
              <a:t>inhalation</a:t>
            </a:r>
            <a:endParaRPr lang="en-US" sz="1100" dirty="0">
              <a:solidFill>
                <a:srgbClr val="005A9E"/>
              </a:solidFill>
            </a:endParaRPr>
          </a:p>
        </p:txBody>
      </p:sp>
    </p:spTree>
    <p:extLst>
      <p:ext uri="{BB962C8B-B14F-4D97-AF65-F5344CB8AC3E}">
        <p14:creationId xmlns:p14="http://schemas.microsoft.com/office/powerpoint/2010/main" val="1551033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050" y="168551"/>
            <a:ext cx="4519428" cy="228268"/>
          </a:xfrm>
          <a:prstGeom prst="rect">
            <a:avLst/>
          </a:prstGeom>
        </p:spPr>
        <p:txBody>
          <a:bodyPr vert="horz" wrap="square" lIns="0" tIns="12700" rIns="0" bIns="0" rtlCol="0">
            <a:spAutoFit/>
          </a:bodyPr>
          <a:lstStyle/>
          <a:p>
            <a:pPr marL="12700">
              <a:lnSpc>
                <a:spcPct val="100000"/>
              </a:lnSpc>
              <a:spcBef>
                <a:spcPts val="100"/>
              </a:spcBef>
            </a:pPr>
            <a:r>
              <a:rPr lang="en-US" sz="1400" b="1" dirty="0">
                <a:solidFill>
                  <a:schemeClr val="tx2"/>
                </a:solidFill>
                <a:latin typeface="Arial"/>
                <a:ea typeface="+mj-ea"/>
                <a:cs typeface="Arial"/>
              </a:rPr>
              <a:t>OUR LARGEST CUSTOMERS IN RUSSIA </a:t>
            </a:r>
            <a:endParaRPr sz="1400" b="1" dirty="0">
              <a:solidFill>
                <a:schemeClr val="tx2"/>
              </a:solidFill>
              <a:latin typeface="Arial"/>
              <a:ea typeface="+mj-ea"/>
              <a:cs typeface="Arial"/>
            </a:endParaRPr>
          </a:p>
        </p:txBody>
      </p:sp>
      <p:grpSp>
        <p:nvGrpSpPr>
          <p:cNvPr id="3" name="object 3"/>
          <p:cNvGrpSpPr/>
          <p:nvPr/>
        </p:nvGrpSpPr>
        <p:grpSpPr>
          <a:xfrm>
            <a:off x="253880" y="416877"/>
            <a:ext cx="299027" cy="82550"/>
            <a:chOff x="291176" y="508311"/>
            <a:chExt cx="328930" cy="82550"/>
          </a:xfrm>
        </p:grpSpPr>
        <p:sp>
          <p:nvSpPr>
            <p:cNvPr id="4" name="object 4"/>
            <p:cNvSpPr/>
            <p:nvPr/>
          </p:nvSpPr>
          <p:spPr>
            <a:xfrm>
              <a:off x="295375" y="5475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5" name="object 5"/>
            <p:cNvSpPr/>
            <p:nvPr/>
          </p:nvSpPr>
          <p:spPr>
            <a:xfrm>
              <a:off x="291176" y="5210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6" name="object 6"/>
            <p:cNvSpPr/>
            <p:nvPr/>
          </p:nvSpPr>
          <p:spPr>
            <a:xfrm>
              <a:off x="465042" y="5083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pic>
        <p:nvPicPr>
          <p:cNvPr id="7" name="object 7"/>
          <p:cNvPicPr/>
          <p:nvPr/>
        </p:nvPicPr>
        <p:blipFill>
          <a:blip r:embed="rId2" cstate="print"/>
          <a:stretch>
            <a:fillRect/>
          </a:stretch>
        </p:blipFill>
        <p:spPr>
          <a:xfrm>
            <a:off x="381599" y="1738124"/>
            <a:ext cx="1033625" cy="549113"/>
          </a:xfrm>
          <a:prstGeom prst="rect">
            <a:avLst/>
          </a:prstGeom>
        </p:spPr>
      </p:pic>
      <p:pic>
        <p:nvPicPr>
          <p:cNvPr id="8" name="object 8"/>
          <p:cNvPicPr/>
          <p:nvPr/>
        </p:nvPicPr>
        <p:blipFill>
          <a:blip r:embed="rId3" cstate="print"/>
          <a:stretch>
            <a:fillRect/>
          </a:stretch>
        </p:blipFill>
        <p:spPr>
          <a:xfrm>
            <a:off x="3959999" y="2509202"/>
            <a:ext cx="1366532" cy="288315"/>
          </a:xfrm>
          <a:prstGeom prst="rect">
            <a:avLst/>
          </a:prstGeom>
        </p:spPr>
      </p:pic>
      <p:pic>
        <p:nvPicPr>
          <p:cNvPr id="9" name="object 9"/>
          <p:cNvPicPr/>
          <p:nvPr/>
        </p:nvPicPr>
        <p:blipFill>
          <a:blip r:embed="rId4" cstate="print"/>
          <a:stretch>
            <a:fillRect/>
          </a:stretch>
        </p:blipFill>
        <p:spPr>
          <a:xfrm>
            <a:off x="3960000" y="1747124"/>
            <a:ext cx="1360006" cy="484014"/>
          </a:xfrm>
          <a:prstGeom prst="rect">
            <a:avLst/>
          </a:prstGeom>
        </p:spPr>
      </p:pic>
      <p:pic>
        <p:nvPicPr>
          <p:cNvPr id="10" name="object 10"/>
          <p:cNvPicPr/>
          <p:nvPr/>
        </p:nvPicPr>
        <p:blipFill>
          <a:blip r:embed="rId5" cstate="print"/>
          <a:stretch>
            <a:fillRect/>
          </a:stretch>
        </p:blipFill>
        <p:spPr>
          <a:xfrm>
            <a:off x="3959999" y="1023636"/>
            <a:ext cx="1366532" cy="531884"/>
          </a:xfrm>
          <a:prstGeom prst="rect">
            <a:avLst/>
          </a:prstGeom>
        </p:spPr>
      </p:pic>
      <p:pic>
        <p:nvPicPr>
          <p:cNvPr id="11" name="object 11"/>
          <p:cNvPicPr/>
          <p:nvPr/>
        </p:nvPicPr>
        <p:blipFill>
          <a:blip r:embed="rId6" cstate="print"/>
          <a:stretch>
            <a:fillRect/>
          </a:stretch>
        </p:blipFill>
        <p:spPr>
          <a:xfrm>
            <a:off x="2078232" y="856919"/>
            <a:ext cx="1286253" cy="642188"/>
          </a:xfrm>
          <a:prstGeom prst="rect">
            <a:avLst/>
          </a:prstGeom>
        </p:spPr>
      </p:pic>
      <p:pic>
        <p:nvPicPr>
          <p:cNvPr id="12" name="object 12"/>
          <p:cNvPicPr/>
          <p:nvPr/>
        </p:nvPicPr>
        <p:blipFill>
          <a:blip r:embed="rId7" cstate="print"/>
          <a:stretch>
            <a:fillRect/>
          </a:stretch>
        </p:blipFill>
        <p:spPr>
          <a:xfrm>
            <a:off x="463589" y="924854"/>
            <a:ext cx="1000186" cy="621446"/>
          </a:xfrm>
          <a:prstGeom prst="rect">
            <a:avLst/>
          </a:prstGeom>
        </p:spPr>
      </p:pic>
      <p:pic>
        <p:nvPicPr>
          <p:cNvPr id="13" name="object 13"/>
          <p:cNvPicPr/>
          <p:nvPr/>
        </p:nvPicPr>
        <p:blipFill>
          <a:blip r:embed="rId8" cstate="print"/>
          <a:stretch>
            <a:fillRect/>
          </a:stretch>
        </p:blipFill>
        <p:spPr>
          <a:xfrm>
            <a:off x="300635" y="2417085"/>
            <a:ext cx="1309190" cy="408908"/>
          </a:xfrm>
          <a:prstGeom prst="rect">
            <a:avLst/>
          </a:prstGeom>
        </p:spPr>
      </p:pic>
      <p:pic>
        <p:nvPicPr>
          <p:cNvPr id="14" name="object 14"/>
          <p:cNvPicPr/>
          <p:nvPr/>
        </p:nvPicPr>
        <p:blipFill>
          <a:blip r:embed="rId9" cstate="print"/>
          <a:stretch>
            <a:fillRect/>
          </a:stretch>
        </p:blipFill>
        <p:spPr>
          <a:xfrm>
            <a:off x="2081070" y="2500754"/>
            <a:ext cx="1402306" cy="296768"/>
          </a:xfrm>
          <a:prstGeom prst="rect">
            <a:avLst/>
          </a:prstGeom>
        </p:spPr>
      </p:pic>
      <p:pic>
        <p:nvPicPr>
          <p:cNvPr id="15" name="object 15"/>
          <p:cNvPicPr/>
          <p:nvPr/>
        </p:nvPicPr>
        <p:blipFill>
          <a:blip r:embed="rId10" cstate="print"/>
          <a:stretch>
            <a:fillRect/>
          </a:stretch>
        </p:blipFill>
        <p:spPr>
          <a:xfrm>
            <a:off x="2081072" y="1863356"/>
            <a:ext cx="1408388" cy="233561"/>
          </a:xfrm>
          <a:prstGeom prst="rect">
            <a:avLst/>
          </a:prstGeom>
        </p:spPr>
      </p:pic>
      <p:pic>
        <p:nvPicPr>
          <p:cNvPr id="16" name="object 16"/>
          <p:cNvPicPr/>
          <p:nvPr/>
        </p:nvPicPr>
        <p:blipFill>
          <a:blip r:embed="rId11" cstate="print"/>
          <a:stretch>
            <a:fillRect/>
          </a:stretch>
        </p:blipFill>
        <p:spPr>
          <a:xfrm>
            <a:off x="5233767" y="117774"/>
            <a:ext cx="480874" cy="409948"/>
          </a:xfrm>
          <a:prstGeom prst="rect">
            <a:avLst/>
          </a:prstGeom>
        </p:spPr>
      </p:pic>
      <p:sp>
        <p:nvSpPr>
          <p:cNvPr id="17" name="object 17"/>
          <p:cNvSpPr txBox="1"/>
          <p:nvPr/>
        </p:nvSpPr>
        <p:spPr>
          <a:xfrm>
            <a:off x="5059321" y="3008754"/>
            <a:ext cx="191770" cy="173990"/>
          </a:xfrm>
          <a:prstGeom prst="rect">
            <a:avLst/>
          </a:prstGeom>
        </p:spPr>
        <p:txBody>
          <a:bodyPr vert="horz" wrap="square" lIns="0" tIns="16510" rIns="0" bIns="0" rtlCol="0">
            <a:spAutoFit/>
          </a:bodyPr>
          <a:lstStyle/>
          <a:p>
            <a:pPr marL="41275">
              <a:lnSpc>
                <a:spcPct val="100000"/>
              </a:lnSpc>
              <a:spcBef>
                <a:spcPts val="130"/>
              </a:spcBef>
            </a:pPr>
            <a:fld id="{81D60167-4931-47E6-BA6A-407CBD079E47}" type="slidenum">
              <a:rPr sz="900" spc="-145" dirty="0">
                <a:latin typeface="Verdana"/>
                <a:cs typeface="Verdana"/>
              </a:rPr>
              <a:t>30</a:t>
            </a:fld>
            <a:endParaRPr sz="900">
              <a:latin typeface="Verdana"/>
              <a:cs typeface="Verdana"/>
            </a:endParaRPr>
          </a:p>
        </p:txBody>
      </p:sp>
      <p:pic>
        <p:nvPicPr>
          <p:cNvPr id="27" name="Рисунок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94728" y="179729"/>
            <a:ext cx="439082" cy="274426"/>
          </a:xfrm>
          <a:prstGeom prst="rect">
            <a:avLst/>
          </a:prstGeom>
        </p:spPr>
      </p:pic>
      <p:grpSp>
        <p:nvGrpSpPr>
          <p:cNvPr id="28" name="Группа 27"/>
          <p:cNvGrpSpPr/>
          <p:nvPr/>
        </p:nvGrpSpPr>
        <p:grpSpPr>
          <a:xfrm>
            <a:off x="5147302" y="456527"/>
            <a:ext cx="290019" cy="297432"/>
            <a:chOff x="-206276" y="365476"/>
            <a:chExt cx="748787" cy="785586"/>
          </a:xfrm>
        </p:grpSpPr>
        <p:sp>
          <p:nvSpPr>
            <p:cNvPr id="29" name="Овал 28"/>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0" name="Группа 29"/>
            <p:cNvGrpSpPr/>
            <p:nvPr/>
          </p:nvGrpSpPr>
          <p:grpSpPr>
            <a:xfrm>
              <a:off x="-133068" y="598587"/>
              <a:ext cx="602368" cy="360974"/>
              <a:chOff x="398776" y="622579"/>
              <a:chExt cx="1444625" cy="766331"/>
            </a:xfrm>
          </p:grpSpPr>
          <p:grpSp>
            <p:nvGrpSpPr>
              <p:cNvPr id="31" name="object 3"/>
              <p:cNvGrpSpPr/>
              <p:nvPr/>
            </p:nvGrpSpPr>
            <p:grpSpPr>
              <a:xfrm>
                <a:off x="398776" y="870751"/>
                <a:ext cx="1444625" cy="518159"/>
                <a:chOff x="398776" y="870751"/>
                <a:chExt cx="1444625" cy="518159"/>
              </a:xfrm>
            </p:grpSpPr>
            <p:sp>
              <p:nvSpPr>
                <p:cNvPr id="33"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4"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5"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6"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32"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1176" y="230276"/>
            <a:ext cx="4864030" cy="228268"/>
          </a:xfrm>
          <a:prstGeom prst="rect">
            <a:avLst/>
          </a:prstGeom>
        </p:spPr>
        <p:txBody>
          <a:bodyPr vert="horz" wrap="square" lIns="0" tIns="12700" rIns="0" bIns="0" rtlCol="0">
            <a:spAutoFit/>
          </a:bodyPr>
          <a:lstStyle/>
          <a:p>
            <a:pPr marL="12700" algn="l" rtl="0">
              <a:spcBef>
                <a:spcPts val="100"/>
              </a:spcBef>
            </a:pPr>
            <a:r>
              <a:rPr lang="en-US" sz="1400" kern="1200" dirty="0">
                <a:solidFill>
                  <a:schemeClr val="tx2"/>
                </a:solidFill>
              </a:rPr>
              <a:t>OUR PARTNERS IN THE SCIENTIFIC AREA OF </a:t>
            </a:r>
            <a:r>
              <a:rPr lang="en-US" sz="1400" kern="1200" dirty="0" smtClean="0">
                <a:solidFill>
                  <a:schemeClr val="tx2"/>
                </a:solidFill>
              </a:rPr>
              <a:t>INTEREST</a:t>
            </a:r>
            <a:endParaRPr sz="1400" kern="1200" dirty="0">
              <a:solidFill>
                <a:schemeClr val="tx2"/>
              </a:solidFill>
            </a:endParaRPr>
          </a:p>
        </p:txBody>
      </p:sp>
      <p:grpSp>
        <p:nvGrpSpPr>
          <p:cNvPr id="3" name="object 3"/>
          <p:cNvGrpSpPr/>
          <p:nvPr/>
        </p:nvGrpSpPr>
        <p:grpSpPr>
          <a:xfrm>
            <a:off x="291176" y="508311"/>
            <a:ext cx="328930" cy="82550"/>
            <a:chOff x="291176" y="508311"/>
            <a:chExt cx="328930" cy="82550"/>
          </a:xfrm>
        </p:grpSpPr>
        <p:sp>
          <p:nvSpPr>
            <p:cNvPr id="4" name="object 4"/>
            <p:cNvSpPr/>
            <p:nvPr/>
          </p:nvSpPr>
          <p:spPr>
            <a:xfrm>
              <a:off x="295375" y="5475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sz="1200"/>
            </a:p>
          </p:txBody>
        </p:sp>
        <p:sp>
          <p:nvSpPr>
            <p:cNvPr id="5" name="object 5"/>
            <p:cNvSpPr/>
            <p:nvPr/>
          </p:nvSpPr>
          <p:spPr>
            <a:xfrm>
              <a:off x="291176" y="5210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sz="1200"/>
            </a:p>
          </p:txBody>
        </p:sp>
        <p:sp>
          <p:nvSpPr>
            <p:cNvPr id="6" name="object 6"/>
            <p:cNvSpPr/>
            <p:nvPr/>
          </p:nvSpPr>
          <p:spPr>
            <a:xfrm>
              <a:off x="465042" y="5083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sz="1200"/>
            </a:p>
          </p:txBody>
        </p:sp>
      </p:grpSp>
      <p:sp>
        <p:nvSpPr>
          <p:cNvPr id="9" name="object 9"/>
          <p:cNvSpPr txBox="1"/>
          <p:nvPr/>
        </p:nvSpPr>
        <p:spPr>
          <a:xfrm>
            <a:off x="5059321" y="3008754"/>
            <a:ext cx="191770" cy="139782"/>
          </a:xfrm>
          <a:prstGeom prst="rect">
            <a:avLst/>
          </a:prstGeom>
        </p:spPr>
        <p:txBody>
          <a:bodyPr vert="horz" wrap="square" lIns="0" tIns="16510" rIns="0" bIns="0" rtlCol="0">
            <a:spAutoFit/>
          </a:bodyPr>
          <a:lstStyle/>
          <a:p>
            <a:pPr marL="41275">
              <a:lnSpc>
                <a:spcPct val="100000"/>
              </a:lnSpc>
              <a:spcBef>
                <a:spcPts val="130"/>
              </a:spcBef>
            </a:pPr>
            <a:fld id="{81D60167-4931-47E6-BA6A-407CBD079E47}" type="slidenum">
              <a:rPr sz="800" spc="-145" smtClean="0">
                <a:latin typeface="Verdana"/>
                <a:cs typeface="Verdana"/>
              </a:rPr>
              <a:t>31</a:t>
            </a:fld>
            <a:endParaRPr sz="800" dirty="0">
              <a:latin typeface="Verdana"/>
              <a:cs typeface="Verdana"/>
            </a:endParaRPr>
          </a:p>
        </p:txBody>
      </p:sp>
      <p:grpSp>
        <p:nvGrpSpPr>
          <p:cNvPr id="10" name="Группа 9"/>
          <p:cNvGrpSpPr/>
          <p:nvPr/>
        </p:nvGrpSpPr>
        <p:grpSpPr>
          <a:xfrm>
            <a:off x="5380504" y="91594"/>
            <a:ext cx="290019" cy="297432"/>
            <a:chOff x="-206276" y="365476"/>
            <a:chExt cx="748787" cy="785586"/>
          </a:xfrm>
        </p:grpSpPr>
        <p:sp>
          <p:nvSpPr>
            <p:cNvPr id="11" name="Овал 10"/>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grpSp>
          <p:nvGrpSpPr>
            <p:cNvPr id="12" name="Группа 11"/>
            <p:cNvGrpSpPr/>
            <p:nvPr/>
          </p:nvGrpSpPr>
          <p:grpSpPr>
            <a:xfrm>
              <a:off x="-133068" y="598587"/>
              <a:ext cx="602368" cy="360974"/>
              <a:chOff x="398776" y="622579"/>
              <a:chExt cx="1444625" cy="766331"/>
            </a:xfrm>
          </p:grpSpPr>
          <p:grpSp>
            <p:nvGrpSpPr>
              <p:cNvPr id="13" name="object 3"/>
              <p:cNvGrpSpPr/>
              <p:nvPr/>
            </p:nvGrpSpPr>
            <p:grpSpPr>
              <a:xfrm>
                <a:off x="398776" y="870751"/>
                <a:ext cx="1444625" cy="518159"/>
                <a:chOff x="398776" y="870751"/>
                <a:chExt cx="1444625" cy="518159"/>
              </a:xfrm>
            </p:grpSpPr>
            <p:sp>
              <p:nvSpPr>
                <p:cNvPr id="15"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sz="1200"/>
                </a:p>
              </p:txBody>
            </p:sp>
            <p:sp>
              <p:nvSpPr>
                <p:cNvPr id="16"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sz="1200"/>
                </a:p>
              </p:txBody>
            </p:sp>
            <p:sp>
              <p:nvSpPr>
                <p:cNvPr id="17"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sz="1200"/>
                </a:p>
              </p:txBody>
            </p:sp>
            <p:sp>
              <p:nvSpPr>
                <p:cNvPr id="18"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sz="1200">
                    <a:solidFill>
                      <a:srgbClr val="121EB6"/>
                    </a:solidFill>
                  </a:endParaRPr>
                </a:p>
              </p:txBody>
            </p:sp>
          </p:grpSp>
          <p:sp>
            <p:nvSpPr>
              <p:cNvPr id="14"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sz="1200">
                  <a:solidFill>
                    <a:srgbClr val="99CCFF"/>
                  </a:solidFill>
                </a:endParaRPr>
              </a:p>
            </p:txBody>
          </p:sp>
        </p:grpSp>
      </p:grpSp>
      <p:sp>
        <p:nvSpPr>
          <p:cNvPr id="19" name="AutoShape 2" descr="https://abali.ru/wp-content/uploads/2019/10/emblema_logo_VoGU_abali.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sz="1200"/>
          </a:p>
        </p:txBody>
      </p:sp>
      <p:sp>
        <p:nvSpPr>
          <p:cNvPr id="20" name="AutoShape 4" descr="https://abali.ru/wp-content/uploads/2019/10/emblema_logo_VoGU_abali.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sz="1200"/>
          </a:p>
        </p:txBody>
      </p:sp>
      <p:sp>
        <p:nvSpPr>
          <p:cNvPr id="21" name="AutoShape 6" descr="https://auditoriya.vogu35.ru/wp-content/uploads/2018/10/%D0%92%D0%BE%D0%93%D0%A3-%D0%A7%D0%93%D0%A3.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sz="1200"/>
          </a:p>
        </p:txBody>
      </p:sp>
      <p:pic>
        <p:nvPicPr>
          <p:cNvPr id="23" name="Рисунок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300" y="607088"/>
            <a:ext cx="495179" cy="592539"/>
          </a:xfrm>
          <a:prstGeom prst="rect">
            <a:avLst/>
          </a:prstGeom>
        </p:spPr>
      </p:pic>
      <p:pic>
        <p:nvPicPr>
          <p:cNvPr id="24" name="Рисунок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1114" y="607088"/>
            <a:ext cx="461010" cy="461010"/>
          </a:xfrm>
          <a:prstGeom prst="rect">
            <a:avLst/>
          </a:prstGeom>
        </p:spPr>
      </p:pic>
      <p:pic>
        <p:nvPicPr>
          <p:cNvPr id="25" name="Рисунок 24"/>
          <p:cNvPicPr>
            <a:picLocks noChangeAspect="1"/>
          </p:cNvPicPr>
          <p:nvPr/>
        </p:nvPicPr>
        <p:blipFill rotWithShape="1">
          <a:blip r:embed="rId4" cstate="print">
            <a:extLst>
              <a:ext uri="{28A0092B-C50C-407E-A947-70E740481C1C}">
                <a14:useLocalDpi xmlns:a14="http://schemas.microsoft.com/office/drawing/2010/main" val="0"/>
              </a:ext>
            </a:extLst>
          </a:blip>
          <a:srcRect l="19370" r="18317"/>
          <a:stretch/>
        </p:blipFill>
        <p:spPr>
          <a:xfrm>
            <a:off x="3187700" y="511363"/>
            <a:ext cx="706478" cy="756286"/>
          </a:xfrm>
          <a:prstGeom prst="rect">
            <a:avLst/>
          </a:prstGeom>
        </p:spPr>
      </p:pic>
      <p:pic>
        <p:nvPicPr>
          <p:cNvPr id="26" name="Рисунок 25"/>
          <p:cNvPicPr>
            <a:picLocks noChangeAspect="1"/>
          </p:cNvPicPr>
          <p:nvPr/>
        </p:nvPicPr>
        <p:blipFill rotWithShape="1">
          <a:blip r:embed="rId5" cstate="print">
            <a:extLst>
              <a:ext uri="{28A0092B-C50C-407E-A947-70E740481C1C}">
                <a14:useLocalDpi xmlns:a14="http://schemas.microsoft.com/office/drawing/2010/main" val="0"/>
              </a:ext>
            </a:extLst>
          </a:blip>
          <a:srcRect l="19880" t="10282" r="15414" b="9656"/>
          <a:stretch/>
        </p:blipFill>
        <p:spPr>
          <a:xfrm>
            <a:off x="4047500" y="518302"/>
            <a:ext cx="553212" cy="684500"/>
          </a:xfrm>
          <a:prstGeom prst="rect">
            <a:avLst/>
          </a:prstGeom>
        </p:spPr>
      </p:pic>
      <p:pic>
        <p:nvPicPr>
          <p:cNvPr id="31" name="Рисунок 30"/>
          <p:cNvPicPr>
            <a:picLocks noChangeAspect="1"/>
          </p:cNvPicPr>
          <p:nvPr/>
        </p:nvPicPr>
        <p:blipFill rotWithShape="1">
          <a:blip r:embed="rId6" cstate="print">
            <a:extLst>
              <a:ext uri="{28A0092B-C50C-407E-A947-70E740481C1C}">
                <a14:useLocalDpi xmlns:a14="http://schemas.microsoft.com/office/drawing/2010/main" val="0"/>
              </a:ext>
            </a:extLst>
          </a:blip>
          <a:srcRect l="31641" t="-1" r="30429" b="1102"/>
          <a:stretch/>
        </p:blipFill>
        <p:spPr>
          <a:xfrm>
            <a:off x="4708726" y="607088"/>
            <a:ext cx="645414" cy="599510"/>
          </a:xfrm>
          <a:prstGeom prst="rect">
            <a:avLst/>
          </a:prstGeom>
        </p:spPr>
      </p:pic>
      <p:sp>
        <p:nvSpPr>
          <p:cNvPr id="34" name="Прямоугольник 33"/>
          <p:cNvSpPr/>
          <p:nvPr/>
        </p:nvSpPr>
        <p:spPr>
          <a:xfrm>
            <a:off x="369454" y="1411643"/>
            <a:ext cx="5011050" cy="2195473"/>
          </a:xfrm>
          <a:prstGeom prst="rect">
            <a:avLst/>
          </a:prstGeom>
        </p:spPr>
        <p:txBody>
          <a:bodyPr wrap="square">
            <a:spAutoFit/>
          </a:bodyPr>
          <a:lstStyle/>
          <a:p>
            <a:pPr marL="171450" marR="5080" indent="-171450">
              <a:lnSpc>
                <a:spcPct val="150000"/>
              </a:lnSpc>
              <a:spcBef>
                <a:spcPts val="185"/>
              </a:spcBef>
              <a:buClr>
                <a:srgbClr val="2C4EA1"/>
              </a:buClr>
              <a:buFont typeface="Trebuchet MS" panose="020B0603020202020204" pitchFamily="34" charset="0"/>
              <a:buChar char="­"/>
              <a:tabLst>
                <a:tab pos="81280" algn="l"/>
              </a:tabLst>
            </a:pPr>
            <a:r>
              <a:rPr lang="en-GB" sz="1200" b="1" spc="-100" dirty="0">
                <a:solidFill>
                  <a:schemeClr val="tx2"/>
                </a:solidFill>
                <a:latin typeface="Trebuchet MS"/>
                <a:cs typeface="Trebuchet MS"/>
              </a:rPr>
              <a:t>Vologda State University</a:t>
            </a:r>
          </a:p>
          <a:p>
            <a:pPr marL="171450" marR="5080" indent="-171450">
              <a:lnSpc>
                <a:spcPct val="150000"/>
              </a:lnSpc>
              <a:spcBef>
                <a:spcPts val="185"/>
              </a:spcBef>
              <a:buClr>
                <a:srgbClr val="2C4EA1"/>
              </a:buClr>
              <a:buFont typeface="Trebuchet MS" panose="020B0603020202020204" pitchFamily="34" charset="0"/>
              <a:buChar char="­"/>
              <a:tabLst>
                <a:tab pos="81280" algn="l"/>
              </a:tabLst>
            </a:pPr>
            <a:r>
              <a:rPr lang="en-US" sz="1200" b="1" spc="-100" dirty="0">
                <a:solidFill>
                  <a:schemeClr val="tx2"/>
                </a:solidFill>
                <a:latin typeface="Trebuchet MS"/>
                <a:cs typeface="Trebuchet MS"/>
              </a:rPr>
              <a:t>Trent University </a:t>
            </a:r>
            <a:r>
              <a:rPr lang="en-US" sz="1200" b="1" spc="-100" dirty="0">
                <a:solidFill>
                  <a:srgbClr val="54C1F2"/>
                </a:solidFill>
                <a:latin typeface="Trebuchet MS"/>
                <a:cs typeface="Trebuchet MS"/>
              </a:rPr>
              <a:t>(Canada</a:t>
            </a:r>
            <a:r>
              <a:rPr lang="ru-RU" sz="1200" b="1" spc="-100" dirty="0">
                <a:solidFill>
                  <a:srgbClr val="54C1F2"/>
                </a:solidFill>
                <a:latin typeface="Trebuchet MS"/>
                <a:cs typeface="Trebuchet MS"/>
              </a:rPr>
              <a:t>)</a:t>
            </a:r>
            <a:endParaRPr lang="en-US" sz="1200" b="1" spc="-100" dirty="0">
              <a:solidFill>
                <a:srgbClr val="54C1F2"/>
              </a:solidFill>
              <a:latin typeface="Trebuchet MS"/>
              <a:cs typeface="Trebuchet MS"/>
            </a:endParaRPr>
          </a:p>
          <a:p>
            <a:pPr marL="171450" marR="5080" indent="-171450">
              <a:lnSpc>
                <a:spcPct val="150000"/>
              </a:lnSpc>
              <a:spcBef>
                <a:spcPts val="185"/>
              </a:spcBef>
              <a:buClr>
                <a:srgbClr val="2C4EA1"/>
              </a:buClr>
              <a:buFont typeface="Trebuchet MS" panose="020B0603020202020204" pitchFamily="34" charset="0"/>
              <a:buChar char="­"/>
              <a:tabLst>
                <a:tab pos="81280" algn="l"/>
              </a:tabLst>
            </a:pPr>
            <a:r>
              <a:rPr lang="en-US" sz="1200" b="1" spc="-100" dirty="0" err="1">
                <a:solidFill>
                  <a:schemeClr val="tx2"/>
                </a:solidFill>
                <a:latin typeface="Trebuchet MS"/>
                <a:cs typeface="Trebuchet MS"/>
              </a:rPr>
              <a:t>Lomonosov</a:t>
            </a:r>
            <a:r>
              <a:rPr lang="en-US" sz="1200" b="1" spc="-100" dirty="0">
                <a:solidFill>
                  <a:schemeClr val="tx2"/>
                </a:solidFill>
                <a:latin typeface="Trebuchet MS"/>
                <a:cs typeface="Trebuchet MS"/>
              </a:rPr>
              <a:t> Moscow State </a:t>
            </a:r>
            <a:r>
              <a:rPr lang="en-US" sz="1200" b="1" spc="-100" dirty="0">
                <a:solidFill>
                  <a:schemeClr val="tx2"/>
                </a:solidFill>
                <a:latin typeface="Trebuchet MS"/>
                <a:cs typeface="Trebuchet MS"/>
              </a:rPr>
              <a:t>University</a:t>
            </a:r>
          </a:p>
          <a:p>
            <a:pPr marL="171450" marR="5080" indent="-171450">
              <a:lnSpc>
                <a:spcPct val="150000"/>
              </a:lnSpc>
              <a:spcBef>
                <a:spcPts val="185"/>
              </a:spcBef>
              <a:buClr>
                <a:srgbClr val="2C4EA1"/>
              </a:buClr>
              <a:buFont typeface="Trebuchet MS" panose="020B0603020202020204" pitchFamily="34" charset="0"/>
              <a:buChar char="­"/>
              <a:tabLst>
                <a:tab pos="81280" algn="l"/>
              </a:tabLst>
            </a:pPr>
            <a:r>
              <a:rPr lang="en-US" sz="1200" b="1" spc="-100" dirty="0">
                <a:solidFill>
                  <a:schemeClr val="tx2"/>
                </a:solidFill>
                <a:latin typeface="Trebuchet MS"/>
                <a:cs typeface="Trebuchet MS"/>
              </a:rPr>
              <a:t>St. Petersburg State Technological Institute (Technical University), </a:t>
            </a:r>
            <a:r>
              <a:rPr lang="en-US" sz="1200" b="1" spc="-100" dirty="0" err="1">
                <a:solidFill>
                  <a:schemeClr val="tx2"/>
                </a:solidFill>
                <a:latin typeface="Trebuchet MS"/>
                <a:cs typeface="Trebuchet MS"/>
              </a:rPr>
              <a:t>SPbGTI</a:t>
            </a:r>
            <a:endParaRPr lang="ru-RU" sz="1200" b="1" spc="-100" dirty="0">
              <a:solidFill>
                <a:schemeClr val="tx2"/>
              </a:solidFill>
              <a:latin typeface="Trebuchet MS"/>
              <a:cs typeface="Trebuchet MS"/>
            </a:endParaRPr>
          </a:p>
          <a:p>
            <a:pPr marL="171450" marR="5080" indent="-171450">
              <a:lnSpc>
                <a:spcPct val="150000"/>
              </a:lnSpc>
              <a:spcBef>
                <a:spcPts val="185"/>
              </a:spcBef>
              <a:buClr>
                <a:srgbClr val="2C4EA1"/>
              </a:buClr>
              <a:buFont typeface="Trebuchet MS" panose="020B0603020202020204" pitchFamily="34" charset="0"/>
              <a:buChar char="­"/>
              <a:tabLst>
                <a:tab pos="81280" algn="l"/>
              </a:tabLst>
            </a:pPr>
            <a:r>
              <a:rPr lang="en-GB" sz="1200" b="1" spc="-100" dirty="0" err="1">
                <a:solidFill>
                  <a:schemeClr val="tx2"/>
                </a:solidFill>
                <a:latin typeface="Trebuchet MS"/>
                <a:cs typeface="Trebuchet MS"/>
              </a:rPr>
              <a:t>Center</a:t>
            </a:r>
            <a:r>
              <a:rPr lang="en-GB" sz="1200" b="1" spc="-100" dirty="0">
                <a:solidFill>
                  <a:schemeClr val="tx2"/>
                </a:solidFill>
                <a:latin typeface="Trebuchet MS"/>
                <a:cs typeface="Trebuchet MS"/>
              </a:rPr>
              <a:t> for Hygiene and Epidemiology </a:t>
            </a:r>
            <a:r>
              <a:rPr lang="en-US" sz="1200" b="1" spc="-100" dirty="0">
                <a:solidFill>
                  <a:schemeClr val="tx2"/>
                </a:solidFill>
                <a:latin typeface="Trebuchet MS"/>
                <a:cs typeface="Trebuchet MS"/>
              </a:rPr>
              <a:t>of</a:t>
            </a:r>
            <a:r>
              <a:rPr lang="en-GB" sz="1200" b="1" spc="-100" dirty="0">
                <a:solidFill>
                  <a:schemeClr val="tx2"/>
                </a:solidFill>
                <a:latin typeface="Trebuchet MS"/>
                <a:cs typeface="Trebuchet MS"/>
              </a:rPr>
              <a:t> the Vologda Region</a:t>
            </a:r>
            <a:endParaRPr lang="ru-RU" sz="1200" b="1" spc="-100" dirty="0">
              <a:solidFill>
                <a:schemeClr val="tx2"/>
              </a:solidFill>
              <a:latin typeface="Trebuchet MS"/>
              <a:cs typeface="Trebuchet MS"/>
            </a:endParaRPr>
          </a:p>
          <a:p>
            <a:pPr marL="171450" marR="5080" indent="-171450">
              <a:lnSpc>
                <a:spcPts val="1420"/>
              </a:lnSpc>
              <a:spcBef>
                <a:spcPts val="185"/>
              </a:spcBef>
              <a:buClr>
                <a:srgbClr val="2C4EA1"/>
              </a:buClr>
              <a:buFont typeface="Trebuchet MS" panose="020B0603020202020204" pitchFamily="34" charset="0"/>
              <a:buChar char="­"/>
              <a:tabLst>
                <a:tab pos="81280" algn="l"/>
              </a:tabLst>
            </a:pPr>
            <a:endParaRPr lang="en-US" sz="1200" b="1" spc="-100" dirty="0">
              <a:solidFill>
                <a:schemeClr val="tx2"/>
              </a:solidFill>
              <a:latin typeface="Trebuchet MS"/>
              <a:cs typeface="Trebuchet MS"/>
            </a:endParaRPr>
          </a:p>
          <a:p>
            <a:pPr marL="171450" marR="5080" indent="-171450">
              <a:lnSpc>
                <a:spcPts val="1420"/>
              </a:lnSpc>
              <a:spcBef>
                <a:spcPts val="185"/>
              </a:spcBef>
              <a:buClr>
                <a:srgbClr val="2C4EA1"/>
              </a:buClr>
              <a:buFont typeface="Trebuchet MS" panose="020B0603020202020204" pitchFamily="34" charset="0"/>
              <a:buChar char="­"/>
              <a:tabLst>
                <a:tab pos="81280" algn="l"/>
              </a:tabLst>
            </a:pPr>
            <a:endParaRPr lang="ru-RU" sz="1200" b="1" spc="-100" dirty="0">
              <a:solidFill>
                <a:schemeClr val="tx2"/>
              </a:solidFill>
              <a:latin typeface="Trebuchet MS"/>
              <a:cs typeface="Trebuchet MS"/>
            </a:endParaRPr>
          </a:p>
          <a:p>
            <a:pPr marL="171450" marR="5080" indent="-171450">
              <a:lnSpc>
                <a:spcPts val="1420"/>
              </a:lnSpc>
              <a:spcBef>
                <a:spcPts val="185"/>
              </a:spcBef>
              <a:buClr>
                <a:srgbClr val="2C4EA1"/>
              </a:buClr>
              <a:buFont typeface="Trebuchet MS" panose="020B0603020202020204" pitchFamily="34" charset="0"/>
              <a:buChar char="­"/>
              <a:tabLst>
                <a:tab pos="81280" algn="l"/>
              </a:tabLst>
            </a:pPr>
            <a:endParaRPr lang="ru-RU" sz="1200" b="1" spc="-100" dirty="0">
              <a:solidFill>
                <a:schemeClr val="tx2"/>
              </a:solidFill>
              <a:latin typeface="Trebuchet MS"/>
              <a:cs typeface="Trebuchet MS"/>
            </a:endParaRPr>
          </a:p>
        </p:txBody>
      </p:sp>
    </p:spTree>
    <p:extLst>
      <p:ext uri="{BB962C8B-B14F-4D97-AF65-F5344CB8AC3E}">
        <p14:creationId xmlns:p14="http://schemas.microsoft.com/office/powerpoint/2010/main" val="2589985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1176" y="126832"/>
            <a:ext cx="4950804" cy="228268"/>
          </a:xfrm>
          <a:prstGeom prst="rect">
            <a:avLst/>
          </a:prstGeom>
        </p:spPr>
        <p:txBody>
          <a:bodyPr vert="horz" wrap="square" lIns="0" tIns="12700" rIns="0" bIns="0" rtlCol="0">
            <a:spAutoFit/>
          </a:bodyPr>
          <a:lstStyle/>
          <a:p>
            <a:pPr marL="12700" algn="l" rtl="0">
              <a:spcBef>
                <a:spcPts val="100"/>
              </a:spcBef>
            </a:pPr>
            <a:r>
              <a:rPr lang="en-US" sz="1400" kern="1200" dirty="0">
                <a:solidFill>
                  <a:schemeClr val="tx2"/>
                </a:solidFill>
              </a:rPr>
              <a:t>OUR PARTNERS IN THE SCIENTIFIC AREA OF INTEREST</a:t>
            </a:r>
            <a:endParaRPr sz="1400" kern="1200" dirty="0">
              <a:solidFill>
                <a:schemeClr val="tx2"/>
              </a:solidFill>
            </a:endParaRPr>
          </a:p>
        </p:txBody>
      </p:sp>
      <p:grpSp>
        <p:nvGrpSpPr>
          <p:cNvPr id="3" name="object 3"/>
          <p:cNvGrpSpPr/>
          <p:nvPr/>
        </p:nvGrpSpPr>
        <p:grpSpPr>
          <a:xfrm>
            <a:off x="320051" y="373561"/>
            <a:ext cx="328930" cy="82550"/>
            <a:chOff x="291176" y="508311"/>
            <a:chExt cx="328930" cy="82550"/>
          </a:xfrm>
        </p:grpSpPr>
        <p:sp>
          <p:nvSpPr>
            <p:cNvPr id="4" name="object 4"/>
            <p:cNvSpPr/>
            <p:nvPr/>
          </p:nvSpPr>
          <p:spPr>
            <a:xfrm>
              <a:off x="295375" y="5475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5" name="object 5"/>
            <p:cNvSpPr/>
            <p:nvPr/>
          </p:nvSpPr>
          <p:spPr>
            <a:xfrm>
              <a:off x="291176" y="5210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6" name="object 6"/>
            <p:cNvSpPr/>
            <p:nvPr/>
          </p:nvSpPr>
          <p:spPr>
            <a:xfrm>
              <a:off x="465042" y="5083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9" name="object 9"/>
          <p:cNvSpPr txBox="1"/>
          <p:nvPr/>
        </p:nvSpPr>
        <p:spPr>
          <a:xfrm>
            <a:off x="5050210" y="2994025"/>
            <a:ext cx="191770" cy="173990"/>
          </a:xfrm>
          <a:prstGeom prst="rect">
            <a:avLst/>
          </a:prstGeom>
        </p:spPr>
        <p:txBody>
          <a:bodyPr vert="horz" wrap="square" lIns="0" tIns="16510" rIns="0" bIns="0" rtlCol="0">
            <a:spAutoFit/>
          </a:bodyPr>
          <a:lstStyle/>
          <a:p>
            <a:pPr marL="41275">
              <a:lnSpc>
                <a:spcPct val="100000"/>
              </a:lnSpc>
              <a:spcBef>
                <a:spcPts val="130"/>
              </a:spcBef>
            </a:pPr>
            <a:fld id="{81D60167-4931-47E6-BA6A-407CBD079E47}" type="slidenum">
              <a:rPr sz="900" spc="-145" dirty="0">
                <a:latin typeface="Verdana"/>
                <a:cs typeface="Verdana"/>
              </a:rPr>
              <a:t>32</a:t>
            </a:fld>
            <a:endParaRPr sz="900" dirty="0">
              <a:latin typeface="Verdana"/>
              <a:cs typeface="Verdana"/>
            </a:endParaRPr>
          </a:p>
        </p:txBody>
      </p:sp>
      <p:sp>
        <p:nvSpPr>
          <p:cNvPr id="8" name="object 8"/>
          <p:cNvSpPr txBox="1">
            <a:spLocks noGrp="1"/>
          </p:cNvSpPr>
          <p:nvPr>
            <p:ph sz="half" idx="3"/>
          </p:nvPr>
        </p:nvSpPr>
        <p:spPr>
          <a:xfrm>
            <a:off x="415512" y="1295339"/>
            <a:ext cx="4650390" cy="1639551"/>
          </a:xfrm>
          <a:prstGeom prst="rect">
            <a:avLst/>
          </a:prstGeom>
        </p:spPr>
        <p:txBody>
          <a:bodyPr vert="horz" wrap="square" lIns="0" tIns="23495" rIns="0" bIns="0" rtlCol="0">
            <a:spAutoFit/>
          </a:bodyPr>
          <a:lstStyle/>
          <a:p>
            <a:pPr marL="171450" marR="5080" indent="-171450">
              <a:lnSpc>
                <a:spcPts val="1420"/>
              </a:lnSpc>
              <a:buClr>
                <a:srgbClr val="2C4EA1"/>
              </a:buClr>
              <a:buFont typeface="Trebuchet MS" panose="020B0603020202020204" pitchFamily="34" charset="0"/>
              <a:buChar char="­"/>
              <a:tabLst>
                <a:tab pos="81280" algn="l"/>
              </a:tabLst>
            </a:pPr>
            <a:r>
              <a:rPr lang="en-US" b="1" kern="1200" spc="-100" dirty="0">
                <a:solidFill>
                  <a:schemeClr val="tx2"/>
                </a:solidFill>
              </a:rPr>
              <a:t>I</a:t>
            </a:r>
            <a:r>
              <a:rPr lang="en-US" b="1" kern="1200" spc="-100" dirty="0" smtClean="0">
                <a:solidFill>
                  <a:schemeClr val="tx2"/>
                </a:solidFill>
              </a:rPr>
              <a:t>nstitute </a:t>
            </a:r>
            <a:r>
              <a:rPr lang="en-US" b="1" kern="1200" spc="-100" dirty="0">
                <a:solidFill>
                  <a:schemeClr val="tx2"/>
                </a:solidFill>
              </a:rPr>
              <a:t>of Lake Science of the Russian Academy of </a:t>
            </a:r>
            <a:r>
              <a:rPr lang="en-US" b="1" kern="1200" spc="-100" dirty="0" smtClean="0">
                <a:solidFill>
                  <a:schemeClr val="tx2"/>
                </a:solidFill>
              </a:rPr>
              <a:t>Sciences</a:t>
            </a:r>
            <a:endParaRPr lang="ru-RU" b="1" kern="1200" spc="-100" dirty="0" smtClean="0">
              <a:solidFill>
                <a:schemeClr val="tx2"/>
              </a:solidFill>
            </a:endParaRPr>
          </a:p>
          <a:p>
            <a:pPr marL="171450" marR="5080" indent="-171450">
              <a:lnSpc>
                <a:spcPts val="1420"/>
              </a:lnSpc>
              <a:buClr>
                <a:srgbClr val="2C4EA1"/>
              </a:buClr>
              <a:buFont typeface="Trebuchet MS" panose="020B0603020202020204" pitchFamily="34" charset="0"/>
              <a:buChar char="­"/>
              <a:tabLst>
                <a:tab pos="81280" algn="l"/>
              </a:tabLst>
            </a:pPr>
            <a:endParaRPr lang="ru-RU" sz="700" b="1" kern="1200" spc="-100" dirty="0">
              <a:solidFill>
                <a:schemeClr val="tx2"/>
              </a:solidFill>
            </a:endParaRPr>
          </a:p>
          <a:p>
            <a:pPr marL="171450" marR="5080" indent="-171450">
              <a:lnSpc>
                <a:spcPts val="1420"/>
              </a:lnSpc>
              <a:buClr>
                <a:srgbClr val="2C4EA1"/>
              </a:buClr>
              <a:buFont typeface="Trebuchet MS" panose="020B0603020202020204" pitchFamily="34" charset="0"/>
              <a:buChar char="­"/>
              <a:tabLst>
                <a:tab pos="81280" algn="l"/>
              </a:tabLst>
            </a:pPr>
            <a:r>
              <a:rPr lang="en-GB" b="1" spc="-100" dirty="0" err="1">
                <a:solidFill>
                  <a:schemeClr val="tx2"/>
                </a:solidFill>
              </a:rPr>
              <a:t>Center</a:t>
            </a:r>
            <a:r>
              <a:rPr lang="en-GB" b="1" spc="-100" dirty="0">
                <a:solidFill>
                  <a:schemeClr val="tx2"/>
                </a:solidFill>
              </a:rPr>
              <a:t> for Environmental Safety of </a:t>
            </a:r>
            <a:r>
              <a:rPr lang="en-GB" b="1" spc="-100" dirty="0" err="1" smtClean="0">
                <a:solidFill>
                  <a:schemeClr val="tx2"/>
                </a:solidFill>
              </a:rPr>
              <a:t>Rosatom</a:t>
            </a:r>
            <a:endParaRPr lang="en-GB" b="1" spc="-100" dirty="0" smtClean="0">
              <a:solidFill>
                <a:schemeClr val="tx2"/>
              </a:solidFill>
            </a:endParaRPr>
          </a:p>
          <a:p>
            <a:pPr marL="171450" marR="5080" indent="-171450">
              <a:lnSpc>
                <a:spcPts val="1420"/>
              </a:lnSpc>
              <a:buClr>
                <a:srgbClr val="2C4EA1"/>
              </a:buClr>
              <a:buFont typeface="Trebuchet MS" panose="020B0603020202020204" pitchFamily="34" charset="0"/>
              <a:buChar char="­"/>
              <a:tabLst>
                <a:tab pos="81280" algn="l"/>
              </a:tabLst>
            </a:pPr>
            <a:endParaRPr lang="ru-RU" sz="700" b="1" spc="-100" dirty="0">
              <a:solidFill>
                <a:schemeClr val="tx2"/>
              </a:solidFill>
            </a:endParaRPr>
          </a:p>
          <a:p>
            <a:pPr marL="171450" marR="5080" indent="-171450">
              <a:lnSpc>
                <a:spcPts val="1420"/>
              </a:lnSpc>
              <a:buClr>
                <a:srgbClr val="2C4EA1"/>
              </a:buClr>
              <a:buFont typeface="Trebuchet MS" panose="020B0603020202020204" pitchFamily="34" charset="0"/>
              <a:buChar char="­"/>
              <a:tabLst>
                <a:tab pos="81280" algn="l"/>
              </a:tabLst>
            </a:pPr>
            <a:r>
              <a:rPr lang="en-US" b="1" spc="-100" dirty="0">
                <a:solidFill>
                  <a:schemeClr val="tx2"/>
                </a:solidFill>
              </a:rPr>
              <a:t>Leading Research Institute of Chemical Technology, </a:t>
            </a:r>
            <a:r>
              <a:rPr lang="en-US" b="1" spc="-100" dirty="0" err="1">
                <a:solidFill>
                  <a:schemeClr val="tx2"/>
                </a:solidFill>
              </a:rPr>
              <a:t>Rosatom</a:t>
            </a:r>
            <a:endParaRPr lang="en-US" b="1" spc="-100" dirty="0">
              <a:solidFill>
                <a:schemeClr val="tx2"/>
              </a:solidFill>
            </a:endParaRPr>
          </a:p>
          <a:p>
            <a:pPr marL="171450" marR="5080" indent="-171450">
              <a:lnSpc>
                <a:spcPts val="1420"/>
              </a:lnSpc>
              <a:buClr>
                <a:srgbClr val="2C4EA1"/>
              </a:buClr>
              <a:buFont typeface="Trebuchet MS" panose="020B0603020202020204" pitchFamily="34" charset="0"/>
              <a:buChar char="­"/>
              <a:tabLst>
                <a:tab pos="81280" algn="l"/>
              </a:tabLst>
            </a:pPr>
            <a:endParaRPr lang="ru-RU" sz="700" b="1" kern="1200" spc="-100" dirty="0" smtClean="0">
              <a:solidFill>
                <a:schemeClr val="tx2"/>
              </a:solidFill>
            </a:endParaRPr>
          </a:p>
          <a:p>
            <a:pPr marL="171450" marR="5080" indent="-171450">
              <a:lnSpc>
                <a:spcPts val="1420"/>
              </a:lnSpc>
              <a:buClr>
                <a:srgbClr val="2C4EA1"/>
              </a:buClr>
              <a:buFont typeface="Trebuchet MS" panose="020B0603020202020204" pitchFamily="34" charset="0"/>
              <a:buChar char="­"/>
              <a:tabLst>
                <a:tab pos="81280" algn="l"/>
              </a:tabLst>
            </a:pPr>
            <a:r>
              <a:rPr lang="en-GB" b="1" spc="-100" dirty="0" err="1" smtClean="0">
                <a:solidFill>
                  <a:schemeClr val="tx2"/>
                </a:solidFill>
              </a:rPr>
              <a:t>Center</a:t>
            </a:r>
            <a:r>
              <a:rPr lang="en-GB" b="1" spc="-100" dirty="0" smtClean="0">
                <a:solidFill>
                  <a:schemeClr val="tx2"/>
                </a:solidFill>
              </a:rPr>
              <a:t> </a:t>
            </a:r>
            <a:r>
              <a:rPr lang="en-GB" b="1" spc="-100" dirty="0">
                <a:solidFill>
                  <a:schemeClr val="tx2"/>
                </a:solidFill>
              </a:rPr>
              <a:t>for </a:t>
            </a:r>
            <a:r>
              <a:rPr lang="en-GB" b="1" spc="-100" dirty="0" smtClean="0">
                <a:solidFill>
                  <a:schemeClr val="tx2"/>
                </a:solidFill>
              </a:rPr>
              <a:t>Hygiene, Research Institute </a:t>
            </a:r>
            <a:r>
              <a:rPr lang="en-GB" b="1" spc="-100" dirty="0">
                <a:solidFill>
                  <a:schemeClr val="tx2"/>
                </a:solidFill>
              </a:rPr>
              <a:t>of Russian Railways</a:t>
            </a:r>
            <a:r>
              <a:rPr lang="ru-RU" b="1" spc="-100" dirty="0">
                <a:solidFill>
                  <a:schemeClr val="tx2"/>
                </a:solidFill>
              </a:rPr>
              <a:t> </a:t>
            </a:r>
          </a:p>
          <a:p>
            <a:pPr marL="171450" marR="5080" indent="-171450">
              <a:lnSpc>
                <a:spcPts val="1420"/>
              </a:lnSpc>
              <a:buClr>
                <a:srgbClr val="2C4EA1"/>
              </a:buClr>
              <a:buFont typeface="Trebuchet MS" panose="020B0603020202020204" pitchFamily="34" charset="0"/>
              <a:buChar char="­"/>
              <a:tabLst>
                <a:tab pos="81280" algn="l"/>
              </a:tabLst>
            </a:pPr>
            <a:endParaRPr lang="ru-RU" sz="700" b="1" kern="1200" spc="-100" dirty="0" smtClean="0">
              <a:solidFill>
                <a:schemeClr val="tx2"/>
              </a:solidFill>
            </a:endParaRPr>
          </a:p>
          <a:p>
            <a:pPr marL="171450" marR="5080" indent="-171450">
              <a:lnSpc>
                <a:spcPts val="1420"/>
              </a:lnSpc>
              <a:buClr>
                <a:srgbClr val="2C4EA1"/>
              </a:buClr>
              <a:buFont typeface="Trebuchet MS" panose="020B0603020202020204" pitchFamily="34" charset="0"/>
              <a:buChar char="­"/>
              <a:tabLst>
                <a:tab pos="81280" algn="l"/>
              </a:tabLst>
            </a:pPr>
            <a:r>
              <a:rPr lang="en-US" b="1" kern="1200" spc="-100" dirty="0" err="1" smtClean="0">
                <a:solidFill>
                  <a:schemeClr val="tx2"/>
                </a:solidFill>
              </a:rPr>
              <a:t>Krylov</a:t>
            </a:r>
            <a:r>
              <a:rPr lang="en-US" b="1" kern="1200" spc="-100" dirty="0" smtClean="0">
                <a:solidFill>
                  <a:schemeClr val="tx2"/>
                </a:solidFill>
              </a:rPr>
              <a:t> </a:t>
            </a:r>
            <a:r>
              <a:rPr lang="en-US" b="1" kern="1200" spc="-100" dirty="0">
                <a:solidFill>
                  <a:schemeClr val="tx2"/>
                </a:solidFill>
              </a:rPr>
              <a:t>State Research </a:t>
            </a:r>
            <a:r>
              <a:rPr lang="en-US" b="1" kern="1200" spc="-100" dirty="0" smtClean="0">
                <a:solidFill>
                  <a:schemeClr val="tx2"/>
                </a:solidFill>
              </a:rPr>
              <a:t>Center</a:t>
            </a:r>
            <a:endParaRPr lang="ru-RU" b="1" kern="1200" spc="-100" dirty="0">
              <a:solidFill>
                <a:schemeClr val="tx2"/>
              </a:solidFill>
            </a:endParaRPr>
          </a:p>
        </p:txBody>
      </p:sp>
      <p:grpSp>
        <p:nvGrpSpPr>
          <p:cNvPr id="10" name="Группа 9"/>
          <p:cNvGrpSpPr/>
          <p:nvPr/>
        </p:nvGrpSpPr>
        <p:grpSpPr>
          <a:xfrm>
            <a:off x="5380504" y="91594"/>
            <a:ext cx="290019" cy="297432"/>
            <a:chOff x="-206276" y="365476"/>
            <a:chExt cx="748787" cy="785586"/>
          </a:xfrm>
        </p:grpSpPr>
        <p:sp>
          <p:nvSpPr>
            <p:cNvPr id="11" name="Овал 10"/>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2" name="Группа 11"/>
            <p:cNvGrpSpPr/>
            <p:nvPr/>
          </p:nvGrpSpPr>
          <p:grpSpPr>
            <a:xfrm>
              <a:off x="-133068" y="598587"/>
              <a:ext cx="602368" cy="360974"/>
              <a:chOff x="398776" y="622579"/>
              <a:chExt cx="1444625" cy="766331"/>
            </a:xfrm>
          </p:grpSpPr>
          <p:grpSp>
            <p:nvGrpSpPr>
              <p:cNvPr id="13" name="object 3"/>
              <p:cNvGrpSpPr/>
              <p:nvPr/>
            </p:nvGrpSpPr>
            <p:grpSpPr>
              <a:xfrm>
                <a:off x="398776" y="870751"/>
                <a:ext cx="1444625" cy="518159"/>
                <a:chOff x="398776" y="870751"/>
                <a:chExt cx="1444625" cy="518159"/>
              </a:xfrm>
            </p:grpSpPr>
            <p:sp>
              <p:nvSpPr>
                <p:cNvPr id="15"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6"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7"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8"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14"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19" name="AutoShape 2" descr="https://abali.ru/wp-content/uploads/2019/10/emblema_logo_VoGU_abali.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 name="AutoShape 4" descr="https://abali.ru/wp-content/uploads/2019/10/emblema_logo_VoGU_abali.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 name="AutoShape 6" descr="https://auditoriya.vogu35.ru/wp-content/uploads/2018/10/%D0%92%D0%BE%D0%93%D0%A3-%D0%A7%D0%93%D0%A3.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2" name="AutoShape 8" descr="https://auditoriya.vogu35.ru/wp-content/uploads/2018/10/%D0%92%D0%BE%D0%93%D0%A3-%D0%A7%D0%93%D0%A3.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7" name="Рисунок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200" y="522938"/>
            <a:ext cx="1524000" cy="585183"/>
          </a:xfrm>
          <a:prstGeom prst="rect">
            <a:avLst/>
          </a:prstGeom>
        </p:spPr>
      </p:pic>
      <p:pic>
        <p:nvPicPr>
          <p:cNvPr id="28" name="Рисунок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800" y="534028"/>
            <a:ext cx="447388" cy="574093"/>
          </a:xfrm>
          <a:prstGeom prst="rect">
            <a:avLst/>
          </a:prstGeom>
        </p:spPr>
      </p:pic>
      <p:pic>
        <p:nvPicPr>
          <p:cNvPr id="29" name="Рисунок 28"/>
          <p:cNvPicPr>
            <a:picLocks noChangeAspect="1"/>
          </p:cNvPicPr>
          <p:nvPr/>
        </p:nvPicPr>
        <p:blipFill rotWithShape="1">
          <a:blip r:embed="rId5" cstate="print">
            <a:extLst>
              <a:ext uri="{28A0092B-C50C-407E-A947-70E740481C1C}">
                <a14:useLocalDpi xmlns:a14="http://schemas.microsoft.com/office/drawing/2010/main" val="0"/>
              </a:ext>
            </a:extLst>
          </a:blip>
          <a:srcRect l="16554" t="33196" r="16506" b="29715"/>
          <a:stretch/>
        </p:blipFill>
        <p:spPr>
          <a:xfrm>
            <a:off x="2946400" y="666279"/>
            <a:ext cx="722958" cy="396002"/>
          </a:xfrm>
          <a:prstGeom prst="rect">
            <a:avLst/>
          </a:prstGeom>
        </p:spPr>
      </p:pic>
      <p:pic>
        <p:nvPicPr>
          <p:cNvPr id="30" name="Рисунок 29"/>
          <p:cNvPicPr>
            <a:picLocks noChangeAspect="1"/>
          </p:cNvPicPr>
          <p:nvPr/>
        </p:nvPicPr>
        <p:blipFill rotWithShape="1">
          <a:blip r:embed="rId6" cstate="print">
            <a:extLst>
              <a:ext uri="{28A0092B-C50C-407E-A947-70E740481C1C}">
                <a14:useLocalDpi xmlns:a14="http://schemas.microsoft.com/office/drawing/2010/main" val="0"/>
              </a:ext>
            </a:extLst>
          </a:blip>
          <a:srcRect l="39108" b="5815"/>
          <a:stretch/>
        </p:blipFill>
        <p:spPr>
          <a:xfrm>
            <a:off x="4318000" y="515984"/>
            <a:ext cx="923980" cy="606380"/>
          </a:xfrm>
          <a:prstGeom prst="rect">
            <a:avLst/>
          </a:prstGeom>
        </p:spPr>
      </p:pic>
      <p:pic>
        <p:nvPicPr>
          <p:cNvPr id="32" name="Рисунок 31"/>
          <p:cNvPicPr>
            <a:picLocks noChangeAspect="1"/>
          </p:cNvPicPr>
          <p:nvPr/>
        </p:nvPicPr>
        <p:blipFill rotWithShape="1">
          <a:blip r:embed="rId7" cstate="print">
            <a:extLst>
              <a:ext uri="{28A0092B-C50C-407E-A947-70E740481C1C}">
                <a14:useLocalDpi xmlns:a14="http://schemas.microsoft.com/office/drawing/2010/main" val="0"/>
              </a:ext>
            </a:extLst>
          </a:blip>
          <a:srcRect l="19892" r="21525"/>
          <a:stretch/>
        </p:blipFill>
        <p:spPr>
          <a:xfrm>
            <a:off x="3733800" y="445930"/>
            <a:ext cx="609600" cy="662191"/>
          </a:xfrm>
          <a:prstGeom prst="rect">
            <a:avLst/>
          </a:prstGeom>
        </p:spPr>
      </p:pic>
      <p:pic>
        <p:nvPicPr>
          <p:cNvPr id="31" name="Рисунок 30"/>
          <p:cNvPicPr>
            <a:picLocks noChangeAspect="1"/>
          </p:cNvPicPr>
          <p:nvPr/>
        </p:nvPicPr>
        <p:blipFill rotWithShape="1">
          <a:blip r:embed="rId6" cstate="print">
            <a:extLst>
              <a:ext uri="{28A0092B-C50C-407E-A947-70E740481C1C}">
                <a14:useLocalDpi xmlns:a14="http://schemas.microsoft.com/office/drawing/2010/main" val="0"/>
              </a:ext>
            </a:extLst>
          </a:blip>
          <a:srcRect l="6423"/>
          <a:stretch/>
        </p:blipFill>
        <p:spPr>
          <a:xfrm>
            <a:off x="6159500" y="693784"/>
            <a:ext cx="1327123" cy="601724"/>
          </a:xfrm>
          <a:prstGeom prst="rect">
            <a:avLst/>
          </a:prstGeom>
        </p:spPr>
      </p:pic>
    </p:spTree>
    <p:extLst>
      <p:ext uri="{BB962C8B-B14F-4D97-AF65-F5344CB8AC3E}">
        <p14:creationId xmlns:p14="http://schemas.microsoft.com/office/powerpoint/2010/main" val="22470749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32"/>
          <p:cNvSpPr txBox="1">
            <a:spLocks noGrp="1"/>
          </p:cNvSpPr>
          <p:nvPr>
            <p:ph type="sldNum" sz="quarter" idx="7"/>
          </p:nvPr>
        </p:nvSpPr>
        <p:spPr>
          <a:prstGeom prst="rect">
            <a:avLst/>
          </a:prstGeom>
        </p:spPr>
        <p:txBody>
          <a:bodyPr vert="horz" wrap="square" lIns="0" tIns="16510" rIns="0" bIns="0" rtlCol="0">
            <a:spAutoFit/>
          </a:bodyPr>
          <a:lstStyle/>
          <a:p>
            <a:pPr marL="55244">
              <a:lnSpc>
                <a:spcPct val="100000"/>
              </a:lnSpc>
              <a:spcBef>
                <a:spcPts val="130"/>
              </a:spcBef>
            </a:pPr>
            <a:fld id="{81D60167-4931-47E6-BA6A-407CBD079E47}" type="slidenum">
              <a:rPr spc="-160" dirty="0"/>
              <a:t>33</a:t>
            </a:fld>
            <a:endParaRPr spc="-160" dirty="0"/>
          </a:p>
        </p:txBody>
      </p:sp>
      <p:grpSp>
        <p:nvGrpSpPr>
          <p:cNvPr id="33" name="Группа 32"/>
          <p:cNvGrpSpPr/>
          <p:nvPr/>
        </p:nvGrpSpPr>
        <p:grpSpPr>
          <a:xfrm>
            <a:off x="171726" y="164020"/>
            <a:ext cx="759720" cy="696405"/>
            <a:chOff x="-206276" y="365476"/>
            <a:chExt cx="748787" cy="785586"/>
          </a:xfrm>
        </p:grpSpPr>
        <p:sp>
          <p:nvSpPr>
            <p:cNvPr id="34" name="Овал 33"/>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5" name="Группа 34"/>
            <p:cNvGrpSpPr/>
            <p:nvPr/>
          </p:nvGrpSpPr>
          <p:grpSpPr>
            <a:xfrm>
              <a:off x="-133068" y="598587"/>
              <a:ext cx="602368" cy="360974"/>
              <a:chOff x="398776" y="622579"/>
              <a:chExt cx="1444625" cy="766331"/>
            </a:xfrm>
          </p:grpSpPr>
          <p:grpSp>
            <p:nvGrpSpPr>
              <p:cNvPr id="36" name="object 3"/>
              <p:cNvGrpSpPr/>
              <p:nvPr/>
            </p:nvGrpSpPr>
            <p:grpSpPr>
              <a:xfrm>
                <a:off x="398776" y="870751"/>
                <a:ext cx="1444625" cy="518159"/>
                <a:chOff x="398776" y="870751"/>
                <a:chExt cx="1444625" cy="518159"/>
              </a:xfrm>
            </p:grpSpPr>
            <p:sp>
              <p:nvSpPr>
                <p:cNvPr id="38"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9"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0"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1"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37"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12" name="TextBox 11"/>
          <p:cNvSpPr txBox="1"/>
          <p:nvPr/>
        </p:nvSpPr>
        <p:spPr>
          <a:xfrm>
            <a:off x="113209" y="894361"/>
            <a:ext cx="6794660" cy="2769989"/>
          </a:xfrm>
          <a:prstGeom prst="rect">
            <a:avLst/>
          </a:prstGeom>
          <a:noFill/>
        </p:spPr>
        <p:txBody>
          <a:bodyPr wrap="square" rtlCol="0">
            <a:spAutoFit/>
          </a:bodyPr>
          <a:lstStyle/>
          <a:p>
            <a:pPr marL="171450" indent="-171450">
              <a:buFont typeface="Arial" panose="020B0604020202020204" pitchFamily="34" charset="0"/>
              <a:buChar char="­"/>
            </a:pPr>
            <a:r>
              <a:rPr lang="en-US" sz="1200" b="1" dirty="0">
                <a:solidFill>
                  <a:schemeClr val="tx2"/>
                </a:solidFill>
                <a:latin typeface="Arial"/>
                <a:cs typeface="Arial"/>
              </a:rPr>
              <a:t>Started in </a:t>
            </a:r>
            <a:r>
              <a:rPr lang="en-US" sz="1200" b="1" dirty="0" smtClean="0">
                <a:solidFill>
                  <a:schemeClr val="tx2"/>
                </a:solidFill>
                <a:latin typeface="Arial"/>
                <a:cs typeface="Arial"/>
              </a:rPr>
              <a:t>2000</a:t>
            </a:r>
            <a:r>
              <a:rPr lang="en-US" sz="1200" b="1" dirty="0" smtClean="0">
                <a:solidFill>
                  <a:schemeClr val="tx2"/>
                </a:solidFill>
                <a:latin typeface="Arial"/>
                <a:cs typeface="Arial"/>
              </a:rPr>
              <a:t>; </a:t>
            </a:r>
            <a:r>
              <a:rPr lang="en-US" sz="1200" b="1" dirty="0" smtClean="0">
                <a:solidFill>
                  <a:schemeClr val="tx2"/>
                </a:solidFill>
                <a:latin typeface="Arial"/>
                <a:cs typeface="Arial"/>
              </a:rPr>
              <a:t>Russian </a:t>
            </a:r>
            <a:r>
              <a:rPr lang="en-US" sz="1200" b="1" dirty="0" smtClean="0">
                <a:solidFill>
                  <a:schemeClr val="tx2"/>
                </a:solidFill>
                <a:latin typeface="Arial"/>
                <a:cs typeface="Arial"/>
              </a:rPr>
              <a:t>owners</a:t>
            </a:r>
          </a:p>
          <a:p>
            <a:pPr marL="171450" indent="-171450">
              <a:buFont typeface="Arial" panose="020B0604020202020204" pitchFamily="34" charset="0"/>
              <a:buChar char="­"/>
            </a:pPr>
            <a:endParaRPr lang="en-US" sz="1200" b="1" dirty="0" smtClean="0">
              <a:solidFill>
                <a:schemeClr val="tx2"/>
              </a:solidFill>
              <a:latin typeface="Arial"/>
              <a:cs typeface="Arial"/>
            </a:endParaRPr>
          </a:p>
          <a:p>
            <a:pPr marL="171450" indent="-171450">
              <a:buFont typeface="Arial" panose="020B0604020202020204" pitchFamily="34" charset="0"/>
              <a:buChar char="­"/>
            </a:pPr>
            <a:r>
              <a:rPr lang="en-US" sz="1200" b="1" dirty="0" smtClean="0">
                <a:solidFill>
                  <a:schemeClr val="tx2"/>
                </a:solidFill>
                <a:latin typeface="Arial"/>
                <a:cs typeface="Arial"/>
              </a:rPr>
              <a:t>Total revenue 500 million rub/year</a:t>
            </a:r>
          </a:p>
          <a:p>
            <a:pPr marL="171450" indent="-171450">
              <a:buFont typeface="Arial" panose="020B0604020202020204" pitchFamily="34" charset="0"/>
              <a:buChar char="­"/>
            </a:pPr>
            <a:r>
              <a:rPr lang="en-US" sz="1200" b="1" dirty="0" smtClean="0">
                <a:solidFill>
                  <a:schemeClr val="tx2"/>
                </a:solidFill>
                <a:latin typeface="Arial"/>
                <a:cs typeface="Arial"/>
              </a:rPr>
              <a:t>Increased capital by 42% since 2020 – 2022 (COVID time)</a:t>
            </a:r>
          </a:p>
          <a:p>
            <a:pPr marL="171450" indent="-171450">
              <a:buFont typeface="Arial" panose="020B0604020202020204" pitchFamily="34" charset="0"/>
              <a:buChar char="­"/>
            </a:pPr>
            <a:endParaRPr lang="en-US" sz="1200" b="1" u="sng" dirty="0">
              <a:solidFill>
                <a:schemeClr val="tx2"/>
              </a:solidFill>
              <a:latin typeface="Arial"/>
              <a:cs typeface="Arial"/>
            </a:endParaRPr>
          </a:p>
          <a:p>
            <a:pPr marL="171450" indent="-171450">
              <a:buFont typeface="Arial" panose="020B0604020202020204" pitchFamily="34" charset="0"/>
              <a:buChar char="­"/>
            </a:pPr>
            <a:r>
              <a:rPr lang="en-US" sz="1200" b="1" dirty="0" smtClean="0">
                <a:solidFill>
                  <a:schemeClr val="tx2"/>
                </a:solidFill>
                <a:latin typeface="Arial"/>
                <a:cs typeface="Arial"/>
              </a:rPr>
              <a:t>Developed </a:t>
            </a:r>
            <a:r>
              <a:rPr lang="en-US" sz="1200" b="1" dirty="0" smtClean="0">
                <a:solidFill>
                  <a:schemeClr val="tx2"/>
                </a:solidFill>
                <a:latin typeface="Arial"/>
                <a:cs typeface="Arial"/>
              </a:rPr>
              <a:t>unique USLF equipment for </a:t>
            </a:r>
            <a:r>
              <a:rPr lang="en-US" sz="1200" b="1" dirty="0" smtClean="0">
                <a:solidFill>
                  <a:schemeClr val="tx2"/>
                </a:solidFill>
                <a:latin typeface="Arial"/>
                <a:cs typeface="Arial"/>
              </a:rPr>
              <a:t>air</a:t>
            </a:r>
            <a:r>
              <a:rPr lang="en-US" sz="1200" b="1" dirty="0">
                <a:solidFill>
                  <a:schemeClr val="tx2"/>
                </a:solidFill>
                <a:latin typeface="Arial"/>
                <a:cs typeface="Arial"/>
              </a:rPr>
              <a:t>, water, </a:t>
            </a:r>
            <a:r>
              <a:rPr lang="en-US" sz="1200" b="1" dirty="0" smtClean="0">
                <a:solidFill>
                  <a:schemeClr val="tx2"/>
                </a:solidFill>
                <a:latin typeface="Arial"/>
                <a:cs typeface="Arial"/>
              </a:rPr>
              <a:t>restoration</a:t>
            </a:r>
            <a:r>
              <a:rPr lang="ru-RU" sz="1200" b="1" dirty="0" smtClean="0">
                <a:solidFill>
                  <a:schemeClr val="tx2"/>
                </a:solidFill>
                <a:latin typeface="Arial"/>
                <a:cs typeface="Arial"/>
              </a:rPr>
              <a:t>, </a:t>
            </a:r>
            <a:endParaRPr lang="en-US" sz="1200" b="1" dirty="0" smtClean="0">
              <a:solidFill>
                <a:schemeClr val="tx2"/>
              </a:solidFill>
              <a:latin typeface="Arial"/>
              <a:cs typeface="Arial"/>
            </a:endParaRPr>
          </a:p>
          <a:p>
            <a:r>
              <a:rPr lang="en-US" sz="1200" b="1" dirty="0" smtClean="0">
                <a:solidFill>
                  <a:schemeClr val="tx2"/>
                </a:solidFill>
                <a:latin typeface="Arial"/>
                <a:cs typeface="Arial"/>
              </a:rPr>
              <a:t>	                                         curing </a:t>
            </a:r>
            <a:r>
              <a:rPr lang="en-US" sz="1200" b="1" dirty="0">
                <a:solidFill>
                  <a:schemeClr val="tx2"/>
                </a:solidFill>
                <a:latin typeface="Arial"/>
                <a:cs typeface="Arial"/>
              </a:rPr>
              <a:t>burns of 2-3 degree </a:t>
            </a:r>
            <a:endParaRPr lang="ru-RU" sz="1200" b="1" dirty="0">
              <a:solidFill>
                <a:schemeClr val="tx2"/>
              </a:solidFill>
              <a:latin typeface="Arial"/>
              <a:cs typeface="Arial"/>
            </a:endParaRPr>
          </a:p>
          <a:p>
            <a:pPr marL="171450" indent="-171450">
              <a:buFont typeface="Arial" panose="020B0604020202020204" pitchFamily="34" charset="0"/>
              <a:buChar char="­"/>
            </a:pPr>
            <a:r>
              <a:rPr lang="en-US" sz="1200" b="1" dirty="0" smtClean="0">
                <a:solidFill>
                  <a:schemeClr val="tx2"/>
                </a:solidFill>
                <a:latin typeface="Arial"/>
                <a:cs typeface="Arial"/>
              </a:rPr>
              <a:t>Personnel </a:t>
            </a:r>
            <a:r>
              <a:rPr lang="en-US" sz="1200" b="1" dirty="0" smtClean="0">
                <a:solidFill>
                  <a:schemeClr val="tx2"/>
                </a:solidFill>
                <a:latin typeface="Arial"/>
                <a:cs typeface="Arial"/>
              </a:rPr>
              <a:t>105 </a:t>
            </a:r>
          </a:p>
          <a:p>
            <a:pPr marL="171450" indent="-171450">
              <a:buFont typeface="Arial" panose="020B0604020202020204" pitchFamily="34" charset="0"/>
              <a:buChar char="­"/>
            </a:pPr>
            <a:r>
              <a:rPr lang="en-US" sz="1200" b="1" dirty="0" smtClean="0">
                <a:solidFill>
                  <a:schemeClr val="tx2"/>
                </a:solidFill>
                <a:latin typeface="Arial"/>
                <a:cs typeface="Arial"/>
              </a:rPr>
              <a:t>Hired </a:t>
            </a:r>
            <a:r>
              <a:rPr lang="en-US" sz="1200" b="1" dirty="0">
                <a:solidFill>
                  <a:schemeClr val="tx2"/>
                </a:solidFill>
                <a:latin typeface="Arial"/>
                <a:cs typeface="Arial"/>
              </a:rPr>
              <a:t>Swiss specialists from </a:t>
            </a:r>
            <a:r>
              <a:rPr lang="en-GB" sz="1200" b="1" dirty="0" err="1">
                <a:solidFill>
                  <a:schemeClr val="tx2"/>
                </a:solidFill>
                <a:latin typeface="Arial"/>
                <a:cs typeface="Arial"/>
              </a:rPr>
              <a:t>Jelosil</a:t>
            </a:r>
            <a:r>
              <a:rPr lang="en-GB" sz="1200" b="1" dirty="0">
                <a:solidFill>
                  <a:schemeClr val="tx2"/>
                </a:solidFill>
                <a:latin typeface="Arial"/>
                <a:cs typeface="Arial"/>
              </a:rPr>
              <a:t> </a:t>
            </a:r>
            <a:r>
              <a:rPr lang="en-GB" sz="1200" b="1" dirty="0" smtClean="0">
                <a:solidFill>
                  <a:schemeClr val="tx2"/>
                </a:solidFill>
                <a:latin typeface="Arial"/>
                <a:cs typeface="Arial"/>
              </a:rPr>
              <a:t>UV-Technology </a:t>
            </a:r>
            <a:r>
              <a:rPr lang="en-GB" sz="1200" dirty="0" smtClean="0">
                <a:solidFill>
                  <a:schemeClr val="tx2"/>
                </a:solidFill>
                <a:latin typeface="Arial"/>
                <a:cs typeface="Arial"/>
              </a:rPr>
              <a:t>specialized on</a:t>
            </a:r>
            <a:r>
              <a:rPr lang="ru-RU" sz="1200" dirty="0" smtClean="0">
                <a:solidFill>
                  <a:schemeClr val="tx2"/>
                </a:solidFill>
                <a:latin typeface="Arial"/>
                <a:cs typeface="Arial"/>
              </a:rPr>
              <a:t> </a:t>
            </a:r>
            <a:endParaRPr lang="en-US" sz="1200" dirty="0" smtClean="0">
              <a:solidFill>
                <a:schemeClr val="tx2"/>
              </a:solidFill>
              <a:latin typeface="Arial"/>
              <a:cs typeface="Arial"/>
            </a:endParaRPr>
          </a:p>
          <a:p>
            <a:r>
              <a:rPr lang="en-US" sz="1200" dirty="0">
                <a:solidFill>
                  <a:schemeClr val="tx2"/>
                </a:solidFill>
                <a:latin typeface="Arial"/>
                <a:cs typeface="Arial"/>
              </a:rPr>
              <a:t> </a:t>
            </a:r>
            <a:r>
              <a:rPr lang="en-US" sz="1200" dirty="0" smtClean="0">
                <a:solidFill>
                  <a:schemeClr val="tx2"/>
                </a:solidFill>
                <a:latin typeface="Arial"/>
                <a:cs typeface="Arial"/>
              </a:rPr>
              <a:t>   production of amalgam disinfection lamps </a:t>
            </a:r>
            <a:r>
              <a:rPr lang="en-US" sz="1200" b="1" dirty="0" smtClean="0">
                <a:solidFill>
                  <a:schemeClr val="tx2"/>
                </a:solidFill>
                <a:latin typeface="Arial"/>
                <a:cs typeface="Arial"/>
              </a:rPr>
              <a:t>since 2022</a:t>
            </a:r>
            <a:endParaRPr lang="ru-RU" sz="1200" b="1" dirty="0">
              <a:solidFill>
                <a:schemeClr val="tx2"/>
              </a:solidFill>
              <a:latin typeface="Arial"/>
              <a:cs typeface="Arial"/>
            </a:endParaRPr>
          </a:p>
          <a:p>
            <a:pPr marL="171450" indent="-171450">
              <a:buFont typeface="Arial" panose="020B0604020202020204" pitchFamily="34" charset="0"/>
              <a:buChar char="­"/>
            </a:pPr>
            <a:endParaRPr lang="en-US" sz="1000" b="1" dirty="0">
              <a:solidFill>
                <a:schemeClr val="tx2"/>
              </a:solidFill>
              <a:latin typeface="Arial"/>
              <a:cs typeface="Arial"/>
            </a:endParaRPr>
          </a:p>
          <a:p>
            <a:pPr marL="171450" indent="-171450">
              <a:buFont typeface="Arial" panose="020B0604020202020204" pitchFamily="34" charset="0"/>
              <a:buChar char="­"/>
            </a:pPr>
            <a:r>
              <a:rPr lang="en-US" sz="1200" b="1" dirty="0" smtClean="0">
                <a:solidFill>
                  <a:schemeClr val="tx2"/>
                </a:solidFill>
                <a:latin typeface="Arial"/>
                <a:cs typeface="Arial"/>
              </a:rPr>
              <a:t>Production area 3000 m</a:t>
            </a:r>
            <a:r>
              <a:rPr lang="en-US" sz="1200" b="1" baseline="30000" dirty="0" smtClean="0">
                <a:solidFill>
                  <a:schemeClr val="tx2"/>
                </a:solidFill>
                <a:latin typeface="Arial"/>
                <a:cs typeface="Arial"/>
              </a:rPr>
              <a:t>2</a:t>
            </a:r>
            <a:r>
              <a:rPr lang="en-US" sz="1200" b="1" dirty="0" smtClean="0">
                <a:solidFill>
                  <a:schemeClr val="tx2"/>
                </a:solidFill>
                <a:latin typeface="Arial"/>
                <a:cs typeface="Arial"/>
              </a:rPr>
              <a:t>; Recently was bought  1,5 hectares of land</a:t>
            </a:r>
          </a:p>
          <a:p>
            <a:pPr marL="171450" indent="-171450">
              <a:buFont typeface="Arial" panose="020B0604020202020204" pitchFamily="34" charset="0"/>
              <a:buChar char="­"/>
            </a:pPr>
            <a:endParaRPr lang="en-US" sz="1200" b="1" dirty="0" smtClean="0">
              <a:solidFill>
                <a:schemeClr val="tx2"/>
              </a:solidFill>
              <a:latin typeface="Arial"/>
              <a:cs typeface="Arial"/>
            </a:endParaRPr>
          </a:p>
          <a:p>
            <a:pPr marL="171450" indent="-171450">
              <a:buFont typeface="Arial" panose="020B0604020202020204" pitchFamily="34" charset="0"/>
              <a:buChar char="­"/>
            </a:pPr>
            <a:endParaRPr lang="en-US" sz="1200" b="1" dirty="0">
              <a:solidFill>
                <a:schemeClr val="tx2"/>
              </a:solidFill>
              <a:latin typeface="Arial"/>
              <a:cs typeface="Arial"/>
            </a:endParaRPr>
          </a:p>
          <a:p>
            <a:endParaRPr lang="ru-RU" sz="1200" b="1" baseline="30000" dirty="0">
              <a:solidFill>
                <a:schemeClr val="tx2"/>
              </a:solidFill>
              <a:latin typeface="Arial"/>
              <a:cs typeface="Arial"/>
            </a:endParaRPr>
          </a:p>
        </p:txBody>
      </p:sp>
      <p:sp>
        <p:nvSpPr>
          <p:cNvPr id="4" name="Прямоугольник 3"/>
          <p:cNvSpPr/>
          <p:nvPr/>
        </p:nvSpPr>
        <p:spPr>
          <a:xfrm>
            <a:off x="3401954" y="38346"/>
            <a:ext cx="1969059" cy="1384995"/>
          </a:xfrm>
          <a:prstGeom prst="rect">
            <a:avLst/>
          </a:prstGeom>
          <a:ln w="19050">
            <a:solidFill>
              <a:srgbClr val="005A9E"/>
            </a:solidFill>
          </a:ln>
        </p:spPr>
        <p:txBody>
          <a:bodyPr>
            <a:spAutoFit/>
          </a:bodyPr>
          <a:lstStyle/>
          <a:p>
            <a:pPr>
              <a:lnSpc>
                <a:spcPct val="150000"/>
              </a:lnSpc>
            </a:pPr>
            <a:r>
              <a:rPr lang="en-US" sz="1200" b="1" dirty="0" smtClean="0">
                <a:solidFill>
                  <a:schemeClr val="tx2"/>
                </a:solidFill>
                <a:latin typeface="Arial"/>
                <a:cs typeface="Arial"/>
              </a:rPr>
              <a:t>GROUP OF COMPANIES</a:t>
            </a:r>
          </a:p>
          <a:p>
            <a:pPr marL="171450" indent="-171450">
              <a:lnSpc>
                <a:spcPct val="150000"/>
              </a:lnSpc>
              <a:buFont typeface="Arial" panose="020B0604020202020204" pitchFamily="34" charset="0"/>
              <a:buChar char="­"/>
            </a:pPr>
            <a:r>
              <a:rPr lang="en-US" sz="1200" dirty="0" smtClean="0">
                <a:solidFill>
                  <a:schemeClr val="tx2"/>
                </a:solidFill>
                <a:latin typeface="Arial"/>
                <a:cs typeface="Arial"/>
              </a:rPr>
              <a:t>Alexandra-Plus ltd</a:t>
            </a:r>
          </a:p>
          <a:p>
            <a:pPr marL="171450" indent="-171450">
              <a:buFont typeface="Arial" panose="020B0604020202020204" pitchFamily="34" charset="0"/>
              <a:buChar char="­"/>
            </a:pPr>
            <a:r>
              <a:rPr lang="en-US" sz="1200" dirty="0" err="1" smtClean="0">
                <a:solidFill>
                  <a:schemeClr val="tx2"/>
                </a:solidFill>
                <a:latin typeface="Arial"/>
                <a:cs typeface="Arial"/>
              </a:rPr>
              <a:t>Novoteh</a:t>
            </a:r>
            <a:r>
              <a:rPr lang="en-US" sz="1200" dirty="0" smtClean="0">
                <a:solidFill>
                  <a:schemeClr val="tx2"/>
                </a:solidFill>
                <a:latin typeface="Arial"/>
                <a:cs typeface="Arial"/>
              </a:rPr>
              <a:t>-ECO ltd</a:t>
            </a:r>
            <a:endParaRPr lang="en-US" sz="1200" dirty="0">
              <a:solidFill>
                <a:schemeClr val="tx2"/>
              </a:solidFill>
              <a:latin typeface="Arial"/>
              <a:cs typeface="Arial"/>
            </a:endParaRPr>
          </a:p>
          <a:p>
            <a:pPr marL="171450" indent="-171450">
              <a:buFont typeface="Arial" panose="020B0604020202020204" pitchFamily="34" charset="0"/>
              <a:buChar char="­"/>
            </a:pPr>
            <a:r>
              <a:rPr lang="en-US" sz="1200" dirty="0" err="1" smtClean="0">
                <a:solidFill>
                  <a:schemeClr val="tx2"/>
                </a:solidFill>
                <a:latin typeface="Arial"/>
                <a:cs typeface="Arial"/>
              </a:rPr>
              <a:t>Novotech</a:t>
            </a:r>
            <a:r>
              <a:rPr lang="en-US" sz="1200" dirty="0" smtClean="0">
                <a:solidFill>
                  <a:schemeClr val="tx2"/>
                </a:solidFill>
                <a:latin typeface="Arial"/>
                <a:cs typeface="Arial"/>
              </a:rPr>
              <a:t>-ECO</a:t>
            </a:r>
            <a:endParaRPr lang="en-US" sz="1200" dirty="0">
              <a:solidFill>
                <a:schemeClr val="tx2"/>
              </a:solidFill>
              <a:latin typeface="Arial"/>
              <a:cs typeface="Arial"/>
            </a:endParaRPr>
          </a:p>
          <a:p>
            <a:pPr marL="171450" indent="-171450">
              <a:buFont typeface="Arial" panose="020B0604020202020204" pitchFamily="34" charset="0"/>
              <a:buChar char="­"/>
            </a:pPr>
            <a:r>
              <a:rPr lang="en-US" sz="1200" dirty="0" smtClean="0">
                <a:solidFill>
                  <a:schemeClr val="tx2"/>
                </a:solidFill>
                <a:latin typeface="Arial"/>
                <a:cs typeface="Arial"/>
              </a:rPr>
              <a:t>Alexandra-Pro </a:t>
            </a:r>
            <a:r>
              <a:rPr lang="en-US" sz="1200" dirty="0" smtClean="0">
                <a:solidFill>
                  <a:schemeClr val="tx2"/>
                </a:solidFill>
                <a:latin typeface="Arial"/>
                <a:cs typeface="Arial"/>
              </a:rPr>
              <a:t>ltd</a:t>
            </a:r>
          </a:p>
          <a:p>
            <a:pPr marL="171450" indent="-171450">
              <a:buFont typeface="Arial" panose="020B0604020202020204" pitchFamily="34" charset="0"/>
              <a:buChar char="­"/>
            </a:pPr>
            <a:r>
              <a:rPr lang="en-US" sz="1200" dirty="0" err="1" smtClean="0">
                <a:solidFill>
                  <a:schemeClr val="tx2"/>
                </a:solidFill>
                <a:latin typeface="Arial"/>
                <a:cs typeface="Arial"/>
              </a:rPr>
              <a:t>Novotech-Medprom</a:t>
            </a:r>
            <a:r>
              <a:rPr lang="en-US" sz="1200" dirty="0" smtClean="0">
                <a:solidFill>
                  <a:schemeClr val="tx2"/>
                </a:solidFill>
                <a:latin typeface="Arial"/>
                <a:cs typeface="Arial"/>
              </a:rPr>
              <a:t> ltd</a:t>
            </a:r>
            <a:endParaRPr lang="en-US" sz="1200" dirty="0">
              <a:solidFill>
                <a:schemeClr val="tx2"/>
              </a:solidFill>
              <a:latin typeface="Arial"/>
              <a:cs typeface="Arial"/>
            </a:endParaRPr>
          </a:p>
        </p:txBody>
      </p:sp>
      <p:sp>
        <p:nvSpPr>
          <p:cNvPr id="5" name="TextBox 4"/>
          <p:cNvSpPr txBox="1"/>
          <p:nvPr/>
        </p:nvSpPr>
        <p:spPr>
          <a:xfrm>
            <a:off x="1006475" y="381175"/>
            <a:ext cx="2305050" cy="369332"/>
          </a:xfrm>
          <a:prstGeom prst="rect">
            <a:avLst/>
          </a:prstGeom>
          <a:noFill/>
        </p:spPr>
        <p:txBody>
          <a:bodyPr wrap="square" rtlCol="0">
            <a:spAutoFit/>
          </a:bodyPr>
          <a:lstStyle/>
          <a:p>
            <a:r>
              <a:rPr lang="en-US" dirty="0" smtClean="0">
                <a:solidFill>
                  <a:srgbClr val="005A9E"/>
                </a:solidFill>
              </a:rPr>
              <a:t>Who </a:t>
            </a:r>
            <a:r>
              <a:rPr lang="en-US" dirty="0" smtClean="0">
                <a:solidFill>
                  <a:srgbClr val="005A9E"/>
                </a:solidFill>
              </a:rPr>
              <a:t>we are</a:t>
            </a:r>
            <a:endParaRPr lang="ru-RU" dirty="0">
              <a:solidFill>
                <a:srgbClr val="005A9E"/>
              </a:solidFill>
            </a:endParaRPr>
          </a:p>
        </p:txBody>
      </p:sp>
      <p:grpSp>
        <p:nvGrpSpPr>
          <p:cNvPr id="48" name="Группа 47"/>
          <p:cNvGrpSpPr/>
          <p:nvPr/>
        </p:nvGrpSpPr>
        <p:grpSpPr>
          <a:xfrm>
            <a:off x="5272311" y="66054"/>
            <a:ext cx="401556" cy="358578"/>
            <a:chOff x="-206276" y="365476"/>
            <a:chExt cx="748787" cy="785586"/>
          </a:xfrm>
        </p:grpSpPr>
        <p:sp>
          <p:nvSpPr>
            <p:cNvPr id="49" name="Овал 48"/>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0" name="Группа 49"/>
            <p:cNvGrpSpPr/>
            <p:nvPr/>
          </p:nvGrpSpPr>
          <p:grpSpPr>
            <a:xfrm>
              <a:off x="-133068" y="598587"/>
              <a:ext cx="602368" cy="360974"/>
              <a:chOff x="398776" y="622579"/>
              <a:chExt cx="1444625" cy="766331"/>
            </a:xfrm>
          </p:grpSpPr>
          <p:grpSp>
            <p:nvGrpSpPr>
              <p:cNvPr id="51" name="object 3"/>
              <p:cNvGrpSpPr/>
              <p:nvPr/>
            </p:nvGrpSpPr>
            <p:grpSpPr>
              <a:xfrm>
                <a:off x="398776" y="870751"/>
                <a:ext cx="1444625" cy="518159"/>
                <a:chOff x="398776" y="870751"/>
                <a:chExt cx="1444625" cy="518159"/>
              </a:xfrm>
            </p:grpSpPr>
            <p:sp>
              <p:nvSpPr>
                <p:cNvPr id="53"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4"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5"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6"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52"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2" name="Прямоугольник 1"/>
          <p:cNvSpPr/>
          <p:nvPr/>
        </p:nvSpPr>
        <p:spPr>
          <a:xfrm>
            <a:off x="6311900" y="2047009"/>
            <a:ext cx="2562368" cy="461665"/>
          </a:xfrm>
          <a:prstGeom prst="rect">
            <a:avLst/>
          </a:prstGeom>
          <a:ln>
            <a:solidFill>
              <a:srgbClr val="005A9E"/>
            </a:solidFill>
          </a:ln>
        </p:spPr>
        <p:txBody>
          <a:bodyPr wrap="square">
            <a:spAutoFit/>
          </a:bodyPr>
          <a:lstStyle/>
          <a:p>
            <a:pPr algn="ctr"/>
            <a:r>
              <a:rPr lang="en-US" sz="1200" dirty="0" smtClean="0">
                <a:solidFill>
                  <a:schemeClr val="tx2"/>
                </a:solidFill>
                <a:latin typeface="Arial"/>
                <a:cs typeface="Arial"/>
              </a:rPr>
              <a:t>Some equipment </a:t>
            </a:r>
            <a:r>
              <a:rPr lang="en-US" sz="1200" dirty="0">
                <a:solidFill>
                  <a:schemeClr val="tx2"/>
                </a:solidFill>
                <a:latin typeface="Arial"/>
                <a:cs typeface="Arial"/>
              </a:rPr>
              <a:t>have no </a:t>
            </a:r>
            <a:r>
              <a:rPr lang="en-US" sz="1200" dirty="0" smtClean="0">
                <a:solidFill>
                  <a:schemeClr val="tx2"/>
                </a:solidFill>
                <a:latin typeface="Arial"/>
                <a:cs typeface="Arial"/>
              </a:rPr>
              <a:t>analogs</a:t>
            </a:r>
          </a:p>
          <a:p>
            <a:pPr algn="ctr"/>
            <a:r>
              <a:rPr lang="en-US" sz="1200" dirty="0" smtClean="0">
                <a:solidFill>
                  <a:schemeClr val="tx2"/>
                </a:solidFill>
                <a:latin typeface="Arial"/>
                <a:cs typeface="Arial"/>
              </a:rPr>
              <a:t> </a:t>
            </a:r>
            <a:r>
              <a:rPr lang="en-US" sz="1200" dirty="0">
                <a:solidFill>
                  <a:schemeClr val="tx2"/>
                </a:solidFill>
                <a:latin typeface="Arial"/>
                <a:cs typeface="Arial"/>
              </a:rPr>
              <a:t>in the world  </a:t>
            </a:r>
          </a:p>
        </p:txBody>
      </p:sp>
    </p:spTree>
    <p:extLst>
      <p:ext uri="{BB962C8B-B14F-4D97-AF65-F5344CB8AC3E}">
        <p14:creationId xmlns:p14="http://schemas.microsoft.com/office/powerpoint/2010/main" val="42466459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285075" y="1202397"/>
            <a:ext cx="5201688" cy="1805951"/>
            <a:chOff x="285075" y="1202397"/>
            <a:chExt cx="5201688" cy="1805951"/>
          </a:xfrm>
        </p:grpSpPr>
        <p:pic>
          <p:nvPicPr>
            <p:cNvPr id="4" name="object 4"/>
            <p:cNvPicPr/>
            <p:nvPr/>
          </p:nvPicPr>
          <p:blipFill rotWithShape="1">
            <a:blip r:embed="rId3" cstate="print"/>
            <a:srcRect b="21891"/>
            <a:stretch/>
          </p:blipFill>
          <p:spPr>
            <a:xfrm>
              <a:off x="285075" y="1202397"/>
              <a:ext cx="2326225" cy="1805951"/>
            </a:xfrm>
            <a:prstGeom prst="rect">
              <a:avLst/>
            </a:prstGeom>
          </p:spPr>
        </p:pic>
        <p:pic>
          <p:nvPicPr>
            <p:cNvPr id="5" name="object 5"/>
            <p:cNvPicPr/>
            <p:nvPr/>
          </p:nvPicPr>
          <p:blipFill>
            <a:blip r:embed="rId4" cstate="print"/>
            <a:stretch>
              <a:fillRect/>
            </a:stretch>
          </p:blipFill>
          <p:spPr>
            <a:xfrm>
              <a:off x="2799016" y="2172010"/>
              <a:ext cx="1220861" cy="795083"/>
            </a:xfrm>
            <a:prstGeom prst="rect">
              <a:avLst/>
            </a:prstGeom>
          </p:spPr>
        </p:pic>
        <p:pic>
          <p:nvPicPr>
            <p:cNvPr id="6" name="object 6"/>
            <p:cNvPicPr/>
            <p:nvPr/>
          </p:nvPicPr>
          <p:blipFill>
            <a:blip r:embed="rId5" cstate="print"/>
            <a:stretch>
              <a:fillRect/>
            </a:stretch>
          </p:blipFill>
          <p:spPr>
            <a:xfrm>
              <a:off x="4265887" y="2178087"/>
              <a:ext cx="1220876" cy="819732"/>
            </a:xfrm>
            <a:prstGeom prst="rect">
              <a:avLst/>
            </a:prstGeom>
          </p:spPr>
        </p:pic>
      </p:grpSp>
      <p:pic>
        <p:nvPicPr>
          <p:cNvPr id="10" name="object 10"/>
          <p:cNvPicPr/>
          <p:nvPr/>
        </p:nvPicPr>
        <p:blipFill>
          <a:blip r:embed="rId6" cstate="print"/>
          <a:stretch>
            <a:fillRect/>
          </a:stretch>
        </p:blipFill>
        <p:spPr>
          <a:xfrm>
            <a:off x="4252213" y="370429"/>
            <a:ext cx="1220876" cy="752861"/>
          </a:xfrm>
          <a:prstGeom prst="rect">
            <a:avLst/>
          </a:prstGeom>
          <a:ln>
            <a:solidFill>
              <a:srgbClr val="003399"/>
            </a:solidFill>
          </a:ln>
        </p:spPr>
      </p:pic>
      <p:pic>
        <p:nvPicPr>
          <p:cNvPr id="11" name="object 11"/>
          <p:cNvPicPr/>
          <p:nvPr/>
        </p:nvPicPr>
        <p:blipFill>
          <a:blip r:embed="rId7" cstate="print"/>
          <a:stretch>
            <a:fillRect/>
          </a:stretch>
        </p:blipFill>
        <p:spPr>
          <a:xfrm>
            <a:off x="2824416" y="365186"/>
            <a:ext cx="1220861" cy="778452"/>
          </a:xfrm>
          <a:prstGeom prst="rect">
            <a:avLst/>
          </a:prstGeom>
          <a:ln>
            <a:solidFill>
              <a:srgbClr val="003399"/>
            </a:solidFill>
          </a:ln>
        </p:spPr>
      </p:pic>
      <p:sp>
        <p:nvSpPr>
          <p:cNvPr id="13" name="object 13"/>
          <p:cNvSpPr/>
          <p:nvPr/>
        </p:nvSpPr>
        <p:spPr>
          <a:xfrm>
            <a:off x="0" y="0"/>
            <a:ext cx="5765800" cy="228050"/>
          </a:xfrm>
          <a:custGeom>
            <a:avLst/>
            <a:gdLst/>
            <a:ahLst/>
            <a:cxnLst/>
            <a:rect l="l" t="t" r="r" b="b"/>
            <a:pathLst>
              <a:path w="5760085" h="403860">
                <a:moveTo>
                  <a:pt x="5759996" y="63404"/>
                </a:moveTo>
                <a:lnTo>
                  <a:pt x="1056629" y="63404"/>
                </a:lnTo>
                <a:lnTo>
                  <a:pt x="1737625" y="114957"/>
                </a:lnTo>
                <a:lnTo>
                  <a:pt x="2866951" y="303364"/>
                </a:lnTo>
                <a:lnTo>
                  <a:pt x="4125307" y="403261"/>
                </a:lnTo>
                <a:lnTo>
                  <a:pt x="5092902" y="307130"/>
                </a:lnTo>
                <a:lnTo>
                  <a:pt x="5714193" y="150249"/>
                </a:lnTo>
                <a:lnTo>
                  <a:pt x="5759996" y="133059"/>
                </a:lnTo>
                <a:lnTo>
                  <a:pt x="5759996" y="63404"/>
                </a:lnTo>
                <a:close/>
              </a:path>
              <a:path w="5760085" h="403860">
                <a:moveTo>
                  <a:pt x="5759996" y="0"/>
                </a:moveTo>
                <a:lnTo>
                  <a:pt x="0" y="0"/>
                </a:lnTo>
                <a:lnTo>
                  <a:pt x="0" y="387734"/>
                </a:lnTo>
                <a:lnTo>
                  <a:pt x="549865" y="158832"/>
                </a:lnTo>
                <a:lnTo>
                  <a:pt x="1056629" y="63404"/>
                </a:lnTo>
                <a:lnTo>
                  <a:pt x="5759996" y="63404"/>
                </a:lnTo>
                <a:lnTo>
                  <a:pt x="5759996" y="0"/>
                </a:lnTo>
                <a:close/>
              </a:path>
            </a:pathLst>
          </a:custGeom>
          <a:solidFill>
            <a:srgbClr val="FFFFFF"/>
          </a:solidFill>
        </p:spPr>
        <p:txBody>
          <a:bodyPr wrap="square" lIns="0" tIns="0" rIns="0" bIns="0" rtlCol="0"/>
          <a:lstStyle/>
          <a:p>
            <a:endParaRPr/>
          </a:p>
        </p:txBody>
      </p:sp>
      <p:sp>
        <p:nvSpPr>
          <p:cNvPr id="14" name="object 14"/>
          <p:cNvSpPr txBox="1">
            <a:spLocks noGrp="1"/>
          </p:cNvSpPr>
          <p:nvPr>
            <p:ph type="title"/>
          </p:nvPr>
        </p:nvSpPr>
        <p:spPr>
          <a:xfrm>
            <a:off x="-288757" y="923291"/>
            <a:ext cx="3311525" cy="473206"/>
          </a:xfrm>
          <a:prstGeom prst="rect">
            <a:avLst/>
          </a:prstGeom>
        </p:spPr>
        <p:txBody>
          <a:bodyPr vert="horz" wrap="square" lIns="0" tIns="41910" rIns="0" bIns="0" rtlCol="0">
            <a:spAutoFit/>
          </a:bodyPr>
          <a:lstStyle/>
          <a:p>
            <a:pPr marL="12700" marR="5080" indent="132080" algn="ctr">
              <a:spcBef>
                <a:spcPts val="330"/>
              </a:spcBef>
            </a:pPr>
            <a:r>
              <a:rPr lang="en-US" sz="1400" b="0" kern="1200" spc="-100" dirty="0">
                <a:solidFill>
                  <a:srgbClr val="005A9E"/>
                </a:solidFill>
                <a:latin typeface="Trebuchet MS"/>
                <a:cs typeface="Trebuchet MS"/>
              </a:rPr>
              <a:t>Our company has </a:t>
            </a:r>
            <a:r>
              <a:rPr lang="en-US" sz="1400" kern="1200" spc="-100" dirty="0">
                <a:solidFill>
                  <a:srgbClr val="005A9E"/>
                </a:solidFill>
                <a:latin typeface="Trebuchet MS"/>
                <a:cs typeface="Trebuchet MS"/>
              </a:rPr>
              <a:t>a full cycle</a:t>
            </a:r>
            <a:r>
              <a:rPr lang="en-US" sz="1400" b="0" kern="1200" spc="-100" dirty="0">
                <a:solidFill>
                  <a:srgbClr val="005A9E"/>
                </a:solidFill>
                <a:latin typeface="Trebuchet MS"/>
                <a:cs typeface="Trebuchet MS"/>
              </a:rPr>
              <a:t> </a:t>
            </a:r>
            <a:r>
              <a:rPr lang="en-US" sz="1400" b="0" kern="1200" spc="-100" dirty="0" smtClean="0">
                <a:solidFill>
                  <a:srgbClr val="005A9E"/>
                </a:solidFill>
                <a:latin typeface="Trebuchet MS"/>
                <a:cs typeface="Trebuchet MS"/>
              </a:rPr>
              <a:t>of</a:t>
            </a:r>
            <a:br>
              <a:rPr lang="en-US" sz="1400" b="0" kern="1200" spc="-100" dirty="0" smtClean="0">
                <a:solidFill>
                  <a:srgbClr val="005A9E"/>
                </a:solidFill>
                <a:latin typeface="Trebuchet MS"/>
                <a:cs typeface="Trebuchet MS"/>
              </a:rPr>
            </a:br>
            <a:r>
              <a:rPr lang="en-US" sz="1400" b="0" kern="1200" spc="-100" dirty="0" smtClean="0">
                <a:solidFill>
                  <a:srgbClr val="005A9E"/>
                </a:solidFill>
                <a:latin typeface="Trebuchet MS"/>
                <a:cs typeface="Trebuchet MS"/>
              </a:rPr>
              <a:t> production </a:t>
            </a:r>
            <a:r>
              <a:rPr lang="en-US" sz="1400" b="0" kern="1200" spc="-100" dirty="0">
                <a:solidFill>
                  <a:srgbClr val="005A9E"/>
                </a:solidFill>
                <a:latin typeface="Trebuchet MS"/>
                <a:cs typeface="Trebuchet MS"/>
              </a:rPr>
              <a:t>facilities</a:t>
            </a:r>
            <a:endParaRPr sz="1400" b="0" kern="1200" spc="-100" dirty="0">
              <a:solidFill>
                <a:srgbClr val="005A9E"/>
              </a:solidFill>
              <a:latin typeface="Trebuchet MS"/>
              <a:cs typeface="Trebuchet MS"/>
            </a:endParaRPr>
          </a:p>
        </p:txBody>
      </p:sp>
      <p:sp>
        <p:nvSpPr>
          <p:cNvPr id="20" name="object 20"/>
          <p:cNvSpPr/>
          <p:nvPr/>
        </p:nvSpPr>
        <p:spPr>
          <a:xfrm>
            <a:off x="0" y="3089655"/>
            <a:ext cx="5760085" cy="12700"/>
          </a:xfrm>
          <a:custGeom>
            <a:avLst/>
            <a:gdLst/>
            <a:ahLst/>
            <a:cxnLst/>
            <a:rect l="l" t="t" r="r" b="b"/>
            <a:pathLst>
              <a:path w="5760085" h="12700">
                <a:moveTo>
                  <a:pt x="4779073" y="0"/>
                </a:moveTo>
                <a:lnTo>
                  <a:pt x="0" y="0"/>
                </a:lnTo>
                <a:lnTo>
                  <a:pt x="0" y="12700"/>
                </a:lnTo>
                <a:lnTo>
                  <a:pt x="4779073" y="12700"/>
                </a:lnTo>
                <a:lnTo>
                  <a:pt x="4779073" y="0"/>
                </a:lnTo>
                <a:close/>
              </a:path>
              <a:path w="5760085" h="12700">
                <a:moveTo>
                  <a:pt x="5759983" y="0"/>
                </a:moveTo>
                <a:lnTo>
                  <a:pt x="5531307" y="0"/>
                </a:lnTo>
                <a:lnTo>
                  <a:pt x="5531307" y="12700"/>
                </a:lnTo>
                <a:lnTo>
                  <a:pt x="5759983" y="12700"/>
                </a:lnTo>
                <a:lnTo>
                  <a:pt x="5759983" y="0"/>
                </a:lnTo>
                <a:close/>
              </a:path>
            </a:pathLst>
          </a:custGeom>
          <a:solidFill>
            <a:srgbClr val="8DD7F7"/>
          </a:solidFill>
        </p:spPr>
        <p:txBody>
          <a:bodyPr wrap="square" lIns="0" tIns="0" rIns="0" bIns="0" rtlCol="0"/>
          <a:lstStyle/>
          <a:p>
            <a:endParaRPr/>
          </a:p>
        </p:txBody>
      </p:sp>
      <p:sp>
        <p:nvSpPr>
          <p:cNvPr id="21" name="object 21"/>
          <p:cNvSpPr/>
          <p:nvPr/>
        </p:nvSpPr>
        <p:spPr>
          <a:xfrm>
            <a:off x="4779084" y="3053095"/>
            <a:ext cx="752475" cy="78740"/>
          </a:xfrm>
          <a:custGeom>
            <a:avLst/>
            <a:gdLst/>
            <a:ahLst/>
            <a:cxnLst/>
            <a:rect l="l" t="t" r="r" b="b"/>
            <a:pathLst>
              <a:path w="752475" h="78739">
                <a:moveTo>
                  <a:pt x="710843" y="77888"/>
                </a:moveTo>
                <a:lnTo>
                  <a:pt x="0" y="78742"/>
                </a:lnTo>
                <a:lnTo>
                  <a:pt x="41382" y="853"/>
                </a:lnTo>
                <a:lnTo>
                  <a:pt x="752226" y="0"/>
                </a:lnTo>
                <a:lnTo>
                  <a:pt x="710843" y="77888"/>
                </a:lnTo>
                <a:close/>
              </a:path>
            </a:pathLst>
          </a:custGeom>
          <a:solidFill>
            <a:srgbClr val="FFFFFF"/>
          </a:solidFill>
        </p:spPr>
        <p:txBody>
          <a:bodyPr wrap="square" lIns="0" tIns="0" rIns="0" bIns="0" rtlCol="0"/>
          <a:lstStyle/>
          <a:p>
            <a:endParaRPr/>
          </a:p>
        </p:txBody>
      </p:sp>
      <p:sp>
        <p:nvSpPr>
          <p:cNvPr id="22" name="object 22"/>
          <p:cNvSpPr/>
          <p:nvPr/>
        </p:nvSpPr>
        <p:spPr>
          <a:xfrm>
            <a:off x="4857786" y="3084207"/>
            <a:ext cx="349250" cy="81915"/>
          </a:xfrm>
          <a:custGeom>
            <a:avLst/>
            <a:gdLst/>
            <a:ahLst/>
            <a:cxnLst/>
            <a:rect l="l" t="t" r="r" b="b"/>
            <a:pathLst>
              <a:path w="349250" h="81914">
                <a:moveTo>
                  <a:pt x="127633" y="0"/>
                </a:moveTo>
                <a:lnTo>
                  <a:pt x="75780" y="7831"/>
                </a:lnTo>
                <a:lnTo>
                  <a:pt x="33108" y="26627"/>
                </a:lnTo>
                <a:lnTo>
                  <a:pt x="0" y="54148"/>
                </a:lnTo>
                <a:lnTo>
                  <a:pt x="19395" y="44081"/>
                </a:lnTo>
                <a:lnTo>
                  <a:pt x="37084" y="33949"/>
                </a:lnTo>
                <a:lnTo>
                  <a:pt x="56496" y="24941"/>
                </a:lnTo>
                <a:lnTo>
                  <a:pt x="81064" y="18245"/>
                </a:lnTo>
                <a:lnTo>
                  <a:pt x="122767" y="17715"/>
                </a:lnTo>
                <a:lnTo>
                  <a:pt x="161163" y="28755"/>
                </a:lnTo>
                <a:lnTo>
                  <a:pt x="199602" y="46025"/>
                </a:lnTo>
                <a:lnTo>
                  <a:pt x="241439" y="64183"/>
                </a:lnTo>
                <a:lnTo>
                  <a:pt x="290026" y="77887"/>
                </a:lnTo>
                <a:lnTo>
                  <a:pt x="348716" y="81796"/>
                </a:lnTo>
                <a:lnTo>
                  <a:pt x="264490" y="44382"/>
                </a:lnTo>
                <a:lnTo>
                  <a:pt x="218180" y="22860"/>
                </a:lnTo>
                <a:lnTo>
                  <a:pt x="173831" y="6537"/>
                </a:lnTo>
                <a:lnTo>
                  <a:pt x="127633" y="0"/>
                </a:lnTo>
                <a:close/>
              </a:path>
            </a:pathLst>
          </a:custGeom>
          <a:solidFill>
            <a:srgbClr val="4B2E91"/>
          </a:solidFill>
        </p:spPr>
        <p:txBody>
          <a:bodyPr wrap="square" lIns="0" tIns="0" rIns="0" bIns="0" rtlCol="0"/>
          <a:lstStyle/>
          <a:p>
            <a:endParaRPr/>
          </a:p>
        </p:txBody>
      </p:sp>
      <p:sp>
        <p:nvSpPr>
          <p:cNvPr id="23" name="object 23"/>
          <p:cNvSpPr/>
          <p:nvPr/>
        </p:nvSpPr>
        <p:spPr>
          <a:xfrm>
            <a:off x="4849823" y="3033955"/>
            <a:ext cx="595630" cy="127000"/>
          </a:xfrm>
          <a:custGeom>
            <a:avLst/>
            <a:gdLst/>
            <a:ahLst/>
            <a:cxnLst/>
            <a:rect l="l" t="t" r="r" b="b"/>
            <a:pathLst>
              <a:path w="595629" h="127000">
                <a:moveTo>
                  <a:pt x="156171" y="0"/>
                </a:moveTo>
                <a:lnTo>
                  <a:pt x="106507" y="9897"/>
                </a:lnTo>
                <a:lnTo>
                  <a:pt x="55611" y="33667"/>
                </a:lnTo>
                <a:lnTo>
                  <a:pt x="15952" y="64200"/>
                </a:lnTo>
                <a:lnTo>
                  <a:pt x="0" y="94386"/>
                </a:lnTo>
                <a:lnTo>
                  <a:pt x="27887" y="68298"/>
                </a:lnTo>
                <a:lnTo>
                  <a:pt x="66848" y="49933"/>
                </a:lnTo>
                <a:lnTo>
                  <a:pt x="108783" y="39440"/>
                </a:lnTo>
                <a:lnTo>
                  <a:pt x="145592" y="36969"/>
                </a:lnTo>
                <a:lnTo>
                  <a:pt x="186587" y="43272"/>
                </a:lnTo>
                <a:lnTo>
                  <a:pt x="227865" y="56248"/>
                </a:lnTo>
                <a:lnTo>
                  <a:pt x="270101" y="73206"/>
                </a:lnTo>
                <a:lnTo>
                  <a:pt x="313968" y="91453"/>
                </a:lnTo>
                <a:lnTo>
                  <a:pt x="360142" y="108296"/>
                </a:lnTo>
                <a:lnTo>
                  <a:pt x="409295" y="121042"/>
                </a:lnTo>
                <a:lnTo>
                  <a:pt x="462102" y="127000"/>
                </a:lnTo>
                <a:lnTo>
                  <a:pt x="497929" y="124099"/>
                </a:lnTo>
                <a:lnTo>
                  <a:pt x="539084" y="112561"/>
                </a:lnTo>
                <a:lnTo>
                  <a:pt x="575118" y="90843"/>
                </a:lnTo>
                <a:lnTo>
                  <a:pt x="595579" y="57404"/>
                </a:lnTo>
                <a:lnTo>
                  <a:pt x="589508" y="59423"/>
                </a:lnTo>
                <a:lnTo>
                  <a:pt x="583171" y="64173"/>
                </a:lnTo>
                <a:lnTo>
                  <a:pt x="576287" y="67602"/>
                </a:lnTo>
                <a:lnTo>
                  <a:pt x="531517" y="84225"/>
                </a:lnTo>
                <a:lnTo>
                  <a:pt x="488844" y="89720"/>
                </a:lnTo>
                <a:lnTo>
                  <a:pt x="447714" y="86311"/>
                </a:lnTo>
                <a:lnTo>
                  <a:pt x="407567" y="76223"/>
                </a:lnTo>
                <a:lnTo>
                  <a:pt x="367849" y="61680"/>
                </a:lnTo>
                <a:lnTo>
                  <a:pt x="328000" y="44907"/>
                </a:lnTo>
                <a:lnTo>
                  <a:pt x="287466" y="28128"/>
                </a:lnTo>
                <a:lnTo>
                  <a:pt x="245687" y="13567"/>
                </a:lnTo>
                <a:lnTo>
                  <a:pt x="202108" y="3450"/>
                </a:lnTo>
                <a:lnTo>
                  <a:pt x="156171" y="0"/>
                </a:lnTo>
                <a:close/>
              </a:path>
            </a:pathLst>
          </a:custGeom>
          <a:solidFill>
            <a:srgbClr val="2E4EA1"/>
          </a:solidFill>
        </p:spPr>
        <p:txBody>
          <a:bodyPr wrap="square" lIns="0" tIns="0" rIns="0" bIns="0" rtlCol="0"/>
          <a:lstStyle/>
          <a:p>
            <a:endParaRPr/>
          </a:p>
        </p:txBody>
      </p:sp>
      <p:sp>
        <p:nvSpPr>
          <p:cNvPr id="24" name="object 24"/>
          <p:cNvSpPr/>
          <p:nvPr/>
        </p:nvSpPr>
        <p:spPr>
          <a:xfrm>
            <a:off x="5179570" y="3009715"/>
            <a:ext cx="293370" cy="97790"/>
          </a:xfrm>
          <a:custGeom>
            <a:avLst/>
            <a:gdLst/>
            <a:ahLst/>
            <a:cxnLst/>
            <a:rect l="l" t="t" r="r" b="b"/>
            <a:pathLst>
              <a:path w="293370" h="97789">
                <a:moveTo>
                  <a:pt x="293141" y="0"/>
                </a:moveTo>
                <a:lnTo>
                  <a:pt x="269338" y="28140"/>
                </a:lnTo>
                <a:lnTo>
                  <a:pt x="232465" y="50317"/>
                </a:lnTo>
                <a:lnTo>
                  <a:pt x="186351" y="65208"/>
                </a:lnTo>
                <a:lnTo>
                  <a:pt x="134823" y="71488"/>
                </a:lnTo>
                <a:lnTo>
                  <a:pt x="83972" y="69398"/>
                </a:lnTo>
                <a:lnTo>
                  <a:pt x="40936" y="62806"/>
                </a:lnTo>
                <a:lnTo>
                  <a:pt x="11138" y="55830"/>
                </a:lnTo>
                <a:lnTo>
                  <a:pt x="0" y="52590"/>
                </a:lnTo>
                <a:lnTo>
                  <a:pt x="58567" y="81602"/>
                </a:lnTo>
                <a:lnTo>
                  <a:pt x="96346" y="95329"/>
                </a:lnTo>
                <a:lnTo>
                  <a:pt x="129771" y="97421"/>
                </a:lnTo>
                <a:lnTo>
                  <a:pt x="175272" y="91528"/>
                </a:lnTo>
                <a:lnTo>
                  <a:pt x="225331" y="77715"/>
                </a:lnTo>
                <a:lnTo>
                  <a:pt x="261577" y="55722"/>
                </a:lnTo>
                <a:lnTo>
                  <a:pt x="284138" y="28751"/>
                </a:lnTo>
                <a:lnTo>
                  <a:pt x="293141" y="0"/>
                </a:lnTo>
                <a:close/>
              </a:path>
            </a:pathLst>
          </a:custGeom>
          <a:solidFill>
            <a:srgbClr val="90D7F7"/>
          </a:solidFill>
        </p:spPr>
        <p:txBody>
          <a:bodyPr wrap="square" lIns="0" tIns="0" rIns="0" bIns="0" rtlCol="0"/>
          <a:lstStyle/>
          <a:p>
            <a:endParaRPr/>
          </a:p>
        </p:txBody>
      </p:sp>
      <p:pic>
        <p:nvPicPr>
          <p:cNvPr id="25" name="object 25"/>
          <p:cNvPicPr/>
          <p:nvPr/>
        </p:nvPicPr>
        <p:blipFill>
          <a:blip r:embed="rId8" cstate="print"/>
          <a:stretch>
            <a:fillRect/>
          </a:stretch>
        </p:blipFill>
        <p:spPr>
          <a:xfrm>
            <a:off x="5057156" y="3008349"/>
            <a:ext cx="196088" cy="188899"/>
          </a:xfrm>
          <a:prstGeom prst="rect">
            <a:avLst/>
          </a:prstGeom>
        </p:spPr>
      </p:pic>
      <p:sp>
        <p:nvSpPr>
          <p:cNvPr id="32" name="object 32"/>
          <p:cNvSpPr txBox="1">
            <a:spLocks noGrp="1"/>
          </p:cNvSpPr>
          <p:nvPr>
            <p:ph type="sldNum" sz="quarter" idx="7"/>
          </p:nvPr>
        </p:nvSpPr>
        <p:spPr>
          <a:prstGeom prst="rect">
            <a:avLst/>
          </a:prstGeom>
        </p:spPr>
        <p:txBody>
          <a:bodyPr vert="horz" wrap="square" lIns="0" tIns="16510" rIns="0" bIns="0" rtlCol="0">
            <a:spAutoFit/>
          </a:bodyPr>
          <a:lstStyle/>
          <a:p>
            <a:pPr marL="55244">
              <a:lnSpc>
                <a:spcPct val="100000"/>
              </a:lnSpc>
              <a:spcBef>
                <a:spcPts val="130"/>
              </a:spcBef>
            </a:pPr>
            <a:fld id="{81D60167-4931-47E6-BA6A-407CBD079E47}" type="slidenum">
              <a:rPr spc="-160" dirty="0"/>
              <a:t>34</a:t>
            </a:fld>
            <a:endParaRPr spc="-160" dirty="0"/>
          </a:p>
        </p:txBody>
      </p:sp>
      <p:grpSp>
        <p:nvGrpSpPr>
          <p:cNvPr id="33" name="Группа 32"/>
          <p:cNvGrpSpPr/>
          <p:nvPr/>
        </p:nvGrpSpPr>
        <p:grpSpPr>
          <a:xfrm>
            <a:off x="207757" y="101740"/>
            <a:ext cx="729207" cy="689409"/>
            <a:chOff x="-206276" y="365476"/>
            <a:chExt cx="748787" cy="785586"/>
          </a:xfrm>
        </p:grpSpPr>
        <p:sp>
          <p:nvSpPr>
            <p:cNvPr id="34" name="Овал 33"/>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5" name="Группа 34"/>
            <p:cNvGrpSpPr/>
            <p:nvPr/>
          </p:nvGrpSpPr>
          <p:grpSpPr>
            <a:xfrm>
              <a:off x="-133068" y="598587"/>
              <a:ext cx="602368" cy="360974"/>
              <a:chOff x="398776" y="622579"/>
              <a:chExt cx="1444625" cy="766331"/>
            </a:xfrm>
          </p:grpSpPr>
          <p:grpSp>
            <p:nvGrpSpPr>
              <p:cNvPr id="36" name="object 3"/>
              <p:cNvGrpSpPr/>
              <p:nvPr/>
            </p:nvGrpSpPr>
            <p:grpSpPr>
              <a:xfrm>
                <a:off x="398776" y="870751"/>
                <a:ext cx="1444625" cy="518159"/>
                <a:chOff x="398776" y="870751"/>
                <a:chExt cx="1444625" cy="518159"/>
              </a:xfrm>
            </p:grpSpPr>
            <p:sp>
              <p:nvSpPr>
                <p:cNvPr id="38"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9"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0"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1"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37"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42" name="Прямоугольник 41"/>
          <p:cNvSpPr/>
          <p:nvPr/>
        </p:nvSpPr>
        <p:spPr>
          <a:xfrm>
            <a:off x="735431" y="-53975"/>
            <a:ext cx="6400800" cy="307777"/>
          </a:xfrm>
          <a:prstGeom prst="rect">
            <a:avLst/>
          </a:prstGeom>
        </p:spPr>
        <p:txBody>
          <a:bodyPr wrap="square">
            <a:spAutoFit/>
          </a:bodyPr>
          <a:lstStyle/>
          <a:p>
            <a:r>
              <a:rPr lang="en-US" sz="1400" b="1" spc="-100" dirty="0">
                <a:solidFill>
                  <a:srgbClr val="005A9E"/>
                </a:solidFill>
                <a:latin typeface="Arial" panose="020B0604020202020204" pitchFamily="34" charset="0"/>
                <a:cs typeface="Arial" panose="020B0604020202020204" pitchFamily="34" charset="0"/>
              </a:rPr>
              <a:t>We manufacture equipment from </a:t>
            </a:r>
            <a:r>
              <a:rPr lang="en-US" sz="1400" b="1" spc="-100" dirty="0" smtClean="0">
                <a:solidFill>
                  <a:srgbClr val="005A9E"/>
                </a:solidFill>
                <a:latin typeface="Arial" panose="020B0604020202020204" pitchFamily="34" charset="0"/>
                <a:cs typeface="Arial" panose="020B0604020202020204" pitchFamily="34" charset="0"/>
              </a:rPr>
              <a:t>a sheet </a:t>
            </a:r>
            <a:r>
              <a:rPr lang="en-US" sz="1400" b="1" spc="-100" dirty="0">
                <a:solidFill>
                  <a:srgbClr val="005A9E"/>
                </a:solidFill>
                <a:latin typeface="Arial" panose="020B0604020202020204" pitchFamily="34" charset="0"/>
                <a:cs typeface="Arial" panose="020B0604020202020204" pitchFamily="34" charset="0"/>
              </a:rPr>
              <a:t>metal to </a:t>
            </a:r>
            <a:r>
              <a:rPr lang="en-US" sz="1400" b="1" spc="-100" dirty="0" smtClean="0">
                <a:solidFill>
                  <a:srgbClr val="005A9E"/>
                </a:solidFill>
                <a:latin typeface="Arial" panose="020B0604020202020204" pitchFamily="34" charset="0"/>
                <a:cs typeface="Arial" panose="020B0604020202020204" pitchFamily="34" charset="0"/>
              </a:rPr>
              <a:t>a final </a:t>
            </a:r>
            <a:r>
              <a:rPr lang="en-US" sz="1400" b="1" spc="-100" dirty="0" smtClean="0">
                <a:solidFill>
                  <a:srgbClr val="005A9E"/>
                </a:solidFill>
                <a:latin typeface="Arial" panose="020B0604020202020204" pitchFamily="34" charset="0"/>
                <a:cs typeface="Arial" panose="020B0604020202020204" pitchFamily="34" charset="0"/>
              </a:rPr>
              <a:t>product</a:t>
            </a:r>
            <a:endParaRPr lang="ru-RU" sz="1400" b="1" dirty="0">
              <a:solidFill>
                <a:srgbClr val="005A9E"/>
              </a:solidFill>
              <a:latin typeface="Arial" panose="020B0604020202020204" pitchFamily="34" charset="0"/>
              <a:cs typeface="Arial" panose="020B0604020202020204" pitchFamily="34" charset="0"/>
            </a:endParaRPr>
          </a:p>
        </p:txBody>
      </p:sp>
      <p:sp>
        <p:nvSpPr>
          <p:cNvPr id="44" name="Прямоугольник 43"/>
          <p:cNvSpPr/>
          <p:nvPr/>
        </p:nvSpPr>
        <p:spPr>
          <a:xfrm>
            <a:off x="6083300" y="606763"/>
            <a:ext cx="2882900" cy="1477328"/>
          </a:xfrm>
          <a:prstGeom prst="rect">
            <a:avLst/>
          </a:prstGeom>
        </p:spPr>
        <p:txBody>
          <a:bodyPr>
            <a:spAutoFit/>
          </a:bodyPr>
          <a:lstStyle/>
          <a:p>
            <a:pPr>
              <a:buFont typeface="Wingdings" panose="05000000000000000000" pitchFamily="2" charset="2"/>
              <a:buChar char="ü"/>
            </a:pPr>
            <a:r>
              <a:rPr lang="en-US" spc="-100" dirty="0" smtClean="0">
                <a:solidFill>
                  <a:srgbClr val="2C4EA1"/>
                </a:solidFill>
                <a:latin typeface="Trebuchet MS"/>
                <a:cs typeface="Trebuchet MS"/>
              </a:rPr>
              <a:t> turning</a:t>
            </a:r>
          </a:p>
          <a:p>
            <a:pPr>
              <a:buFont typeface="Wingdings" panose="05000000000000000000" pitchFamily="2" charset="2"/>
              <a:buChar char="ü"/>
            </a:pPr>
            <a:r>
              <a:rPr lang="en-US" spc="-100" dirty="0" smtClean="0">
                <a:solidFill>
                  <a:srgbClr val="2C4EA1"/>
                </a:solidFill>
                <a:latin typeface="Trebuchet MS"/>
                <a:cs typeface="Trebuchet MS"/>
              </a:rPr>
              <a:t> milling</a:t>
            </a:r>
          </a:p>
          <a:p>
            <a:pPr>
              <a:buFont typeface="Wingdings" panose="05000000000000000000" pitchFamily="2" charset="2"/>
              <a:buChar char="ü"/>
            </a:pPr>
            <a:r>
              <a:rPr lang="en-US" spc="-100" dirty="0" smtClean="0">
                <a:solidFill>
                  <a:srgbClr val="2C4EA1"/>
                </a:solidFill>
                <a:latin typeface="Trebuchet MS"/>
                <a:cs typeface="Trebuchet MS"/>
              </a:rPr>
              <a:t> band sawing</a:t>
            </a:r>
          </a:p>
          <a:p>
            <a:pPr>
              <a:buFont typeface="Wingdings" panose="05000000000000000000" pitchFamily="2" charset="2"/>
              <a:buChar char="ü"/>
            </a:pPr>
            <a:r>
              <a:rPr lang="en-US" spc="-100" dirty="0" smtClean="0">
                <a:solidFill>
                  <a:srgbClr val="2C4EA1"/>
                </a:solidFill>
                <a:latin typeface="Trebuchet MS"/>
                <a:cs typeface="Trebuchet MS"/>
              </a:rPr>
              <a:t> bending</a:t>
            </a:r>
          </a:p>
          <a:p>
            <a:pPr>
              <a:buFont typeface="Wingdings" panose="05000000000000000000" pitchFamily="2" charset="2"/>
              <a:buChar char="ü"/>
            </a:pPr>
            <a:r>
              <a:rPr lang="en-US" spc="-100" dirty="0" smtClean="0">
                <a:solidFill>
                  <a:srgbClr val="2C4EA1"/>
                </a:solidFill>
                <a:latin typeface="Trebuchet MS"/>
                <a:cs typeface="Trebuchet MS"/>
              </a:rPr>
              <a:t> welding</a:t>
            </a:r>
          </a:p>
        </p:txBody>
      </p:sp>
      <p:grpSp>
        <p:nvGrpSpPr>
          <p:cNvPr id="15" name="Группа 14"/>
          <p:cNvGrpSpPr/>
          <p:nvPr/>
        </p:nvGrpSpPr>
        <p:grpSpPr>
          <a:xfrm>
            <a:off x="2717604" y="1222524"/>
            <a:ext cx="4329111" cy="1374838"/>
            <a:chOff x="2717604" y="1129387"/>
            <a:chExt cx="4329111" cy="1374838"/>
          </a:xfrm>
        </p:grpSpPr>
        <p:sp>
          <p:nvSpPr>
            <p:cNvPr id="2" name="object 2"/>
            <p:cNvSpPr txBox="1"/>
            <p:nvPr/>
          </p:nvSpPr>
          <p:spPr>
            <a:xfrm>
              <a:off x="2717604" y="1129387"/>
              <a:ext cx="2908293" cy="169918"/>
            </a:xfrm>
            <a:prstGeom prst="rect">
              <a:avLst/>
            </a:prstGeom>
          </p:spPr>
          <p:txBody>
            <a:bodyPr vert="horz" wrap="square" lIns="0" tIns="28575" rIns="0" bIns="0" rtlCol="0">
              <a:spAutoFit/>
            </a:bodyPr>
            <a:lstStyle/>
            <a:p>
              <a:pPr marL="12700" marR="5080" algn="just">
                <a:lnSpc>
                  <a:spcPts val="1130"/>
                </a:lnSpc>
                <a:spcBef>
                  <a:spcPts val="225"/>
                </a:spcBef>
              </a:pPr>
              <a:r>
                <a:rPr lang="en-US" sz="1200" b="1" spc="-100" dirty="0" smtClean="0">
                  <a:solidFill>
                    <a:srgbClr val="005A9E"/>
                  </a:solidFill>
                  <a:latin typeface="Trebuchet MS"/>
                  <a:ea typeface="+mj-ea"/>
                  <a:cs typeface="Trebuchet MS"/>
                </a:rPr>
                <a:t>We </a:t>
              </a:r>
              <a:r>
                <a:rPr lang="en-US" sz="1200" b="1" spc="-100" dirty="0">
                  <a:solidFill>
                    <a:srgbClr val="005A9E"/>
                  </a:solidFill>
                  <a:latin typeface="Trebuchet MS"/>
                  <a:ea typeface="+mj-ea"/>
                  <a:cs typeface="Trebuchet MS"/>
                </a:rPr>
                <a:t>have a full fleet of modern machine </a:t>
              </a:r>
              <a:r>
                <a:rPr lang="en-US" sz="1200" b="1" spc="-100" dirty="0" smtClean="0">
                  <a:solidFill>
                    <a:srgbClr val="005A9E"/>
                  </a:solidFill>
                  <a:latin typeface="Trebuchet MS"/>
                  <a:ea typeface="+mj-ea"/>
                  <a:cs typeface="Trebuchet MS"/>
                </a:rPr>
                <a:t>tools:</a:t>
              </a:r>
              <a:endParaRPr sz="1200" b="1" spc="-100" dirty="0">
                <a:solidFill>
                  <a:srgbClr val="005A9E"/>
                </a:solidFill>
                <a:latin typeface="Trebuchet MS"/>
                <a:ea typeface="+mj-ea"/>
                <a:cs typeface="Trebuchet MS"/>
              </a:endParaRPr>
            </a:p>
          </p:txBody>
        </p:sp>
        <p:sp>
          <p:nvSpPr>
            <p:cNvPr id="43" name="Прямоугольник 42"/>
            <p:cNvSpPr/>
            <p:nvPr/>
          </p:nvSpPr>
          <p:spPr>
            <a:xfrm>
              <a:off x="2810764" y="1367443"/>
              <a:ext cx="2882900" cy="566822"/>
            </a:xfrm>
            <a:prstGeom prst="rect">
              <a:avLst/>
            </a:prstGeom>
          </p:spPr>
          <p:txBody>
            <a:bodyPr>
              <a:spAutoFit/>
            </a:bodyPr>
            <a:lstStyle/>
            <a:p>
              <a:pPr marL="298450" marR="5080" indent="-285750" algn="just">
                <a:lnSpc>
                  <a:spcPts val="1130"/>
                </a:lnSpc>
                <a:spcBef>
                  <a:spcPts val="225"/>
                </a:spcBef>
                <a:buFont typeface="Trebuchet MS" panose="020B0603020202020204" pitchFamily="34" charset="0"/>
                <a:buChar char="—"/>
              </a:pPr>
              <a:r>
                <a:rPr lang="en-US" sz="1200" spc="-100" dirty="0">
                  <a:solidFill>
                    <a:srgbClr val="005A9E"/>
                  </a:solidFill>
                  <a:latin typeface="Trebuchet MS"/>
                  <a:cs typeface="Trebuchet MS"/>
                </a:rPr>
                <a:t>turning</a:t>
              </a:r>
            </a:p>
            <a:p>
              <a:pPr marL="298450" marR="5080" indent="-285750" algn="just">
                <a:lnSpc>
                  <a:spcPts val="1130"/>
                </a:lnSpc>
                <a:spcBef>
                  <a:spcPts val="225"/>
                </a:spcBef>
                <a:buFont typeface="Trebuchet MS" panose="020B0603020202020204" pitchFamily="34" charset="0"/>
                <a:buChar char="—"/>
              </a:pPr>
              <a:r>
                <a:rPr lang="en-US" sz="1200" spc="-100" dirty="0">
                  <a:solidFill>
                    <a:srgbClr val="005A9E"/>
                  </a:solidFill>
                  <a:latin typeface="Trebuchet MS"/>
                  <a:cs typeface="Trebuchet MS"/>
                </a:rPr>
                <a:t>milling</a:t>
              </a:r>
            </a:p>
            <a:p>
              <a:pPr marL="298450" marR="5080" indent="-285750" algn="just">
                <a:lnSpc>
                  <a:spcPts val="1130"/>
                </a:lnSpc>
                <a:spcBef>
                  <a:spcPts val="225"/>
                </a:spcBef>
                <a:buFont typeface="Trebuchet MS" panose="020B0603020202020204" pitchFamily="34" charset="0"/>
                <a:buChar char="—"/>
              </a:pPr>
              <a:r>
                <a:rPr lang="en-US" sz="1200" spc="-100" dirty="0">
                  <a:solidFill>
                    <a:srgbClr val="005A9E"/>
                  </a:solidFill>
                  <a:latin typeface="Trebuchet MS"/>
                  <a:cs typeface="Trebuchet MS"/>
                </a:rPr>
                <a:t>band sawing</a:t>
              </a:r>
            </a:p>
          </p:txBody>
        </p:sp>
        <p:sp>
          <p:nvSpPr>
            <p:cNvPr id="46" name="Прямоугольник 45"/>
            <p:cNvSpPr/>
            <p:nvPr/>
          </p:nvSpPr>
          <p:spPr>
            <a:xfrm>
              <a:off x="4163815" y="1303896"/>
              <a:ext cx="2882900" cy="1200329"/>
            </a:xfrm>
            <a:prstGeom prst="rect">
              <a:avLst/>
            </a:prstGeom>
          </p:spPr>
          <p:txBody>
            <a:bodyPr>
              <a:spAutoFit/>
            </a:bodyPr>
            <a:lstStyle/>
            <a:p>
              <a:pPr marL="171450" indent="-171450">
                <a:buFont typeface="Trebuchet MS" panose="020B0603020202020204" pitchFamily="34" charset="0"/>
                <a:buChar char="—"/>
              </a:pPr>
              <a:r>
                <a:rPr lang="en-US" sz="1200" spc="-100" dirty="0">
                  <a:solidFill>
                    <a:srgbClr val="005A9E"/>
                  </a:solidFill>
                  <a:latin typeface="Trebuchet MS"/>
                  <a:cs typeface="Trebuchet MS"/>
                </a:rPr>
                <a:t>bending</a:t>
              </a:r>
            </a:p>
            <a:p>
              <a:pPr marL="171450" indent="-171450">
                <a:buFont typeface="Trebuchet MS" panose="020B0603020202020204" pitchFamily="34" charset="0"/>
                <a:buChar char="—"/>
              </a:pPr>
              <a:r>
                <a:rPr lang="en-US" sz="1200" spc="-100" dirty="0" smtClean="0">
                  <a:solidFill>
                    <a:srgbClr val="005A9E"/>
                  </a:solidFill>
                  <a:latin typeface="Trebuchet MS"/>
                  <a:cs typeface="Trebuchet MS"/>
                </a:rPr>
                <a:t>welding</a:t>
              </a:r>
            </a:p>
            <a:p>
              <a:pPr marL="171450" indent="-171450">
                <a:buFont typeface="Trebuchet MS" panose="020B0603020202020204" pitchFamily="34" charset="0"/>
                <a:buChar char="—"/>
              </a:pPr>
              <a:r>
                <a:rPr lang="en-US" sz="1200" spc="-100" dirty="0">
                  <a:solidFill>
                    <a:srgbClr val="005A9E"/>
                  </a:solidFill>
                  <a:latin typeface="Trebuchet MS"/>
                  <a:cs typeface="Trebuchet MS"/>
                </a:rPr>
                <a:t>laboratory</a:t>
              </a:r>
              <a:endParaRPr lang="ru-RU" sz="1200" spc="-100" dirty="0">
                <a:solidFill>
                  <a:srgbClr val="005A9E"/>
                </a:solidFill>
                <a:latin typeface="Trebuchet MS"/>
                <a:cs typeface="Trebuchet MS"/>
              </a:endParaRPr>
            </a:p>
            <a:p>
              <a:pPr marL="171450" indent="-171450">
                <a:buFont typeface="Trebuchet MS" panose="020B0603020202020204" pitchFamily="34" charset="0"/>
                <a:buChar char="—"/>
              </a:pPr>
              <a:r>
                <a:rPr lang="en-US" sz="1200" spc="-100" dirty="0" smtClean="0">
                  <a:solidFill>
                    <a:srgbClr val="005A9E"/>
                  </a:solidFill>
                  <a:latin typeface="Trebuchet MS"/>
                  <a:cs typeface="Trebuchet MS"/>
                </a:rPr>
                <a:t>electronics </a:t>
              </a:r>
              <a:r>
                <a:rPr lang="en-US" sz="1200" spc="-100" dirty="0" smtClean="0">
                  <a:solidFill>
                    <a:srgbClr val="005A9E"/>
                  </a:solidFill>
                  <a:latin typeface="Trebuchet MS"/>
                  <a:cs typeface="Trebuchet MS"/>
                </a:rPr>
                <a:t>section</a:t>
              </a:r>
            </a:p>
            <a:p>
              <a:pPr marL="171450" indent="-171450">
                <a:buFont typeface="Trebuchet MS" panose="020B0603020202020204" pitchFamily="34" charset="0"/>
                <a:buChar char="—"/>
              </a:pPr>
              <a:endParaRPr lang="en-US" sz="1200" b="1" spc="-100" dirty="0">
                <a:solidFill>
                  <a:srgbClr val="005A9E"/>
                </a:solidFill>
                <a:latin typeface="Trebuchet MS"/>
                <a:cs typeface="Trebuchet MS"/>
              </a:endParaRPr>
            </a:p>
            <a:p>
              <a:pPr marL="171450" indent="-171450">
                <a:buFont typeface="Trebuchet MS" panose="020B0603020202020204" pitchFamily="34" charset="0"/>
                <a:buChar char="—"/>
              </a:pPr>
              <a:endParaRPr lang="en-US" sz="1200" b="1" spc="-100" dirty="0">
                <a:solidFill>
                  <a:srgbClr val="005A9E"/>
                </a:solidFill>
                <a:latin typeface="Trebuchet MS"/>
                <a:cs typeface="Trebuchet MS"/>
              </a:endParaRPr>
            </a:p>
          </p:txBody>
        </p:sp>
      </p:grpSp>
      <p:grpSp>
        <p:nvGrpSpPr>
          <p:cNvPr id="48" name="Группа 47"/>
          <p:cNvGrpSpPr/>
          <p:nvPr/>
        </p:nvGrpSpPr>
        <p:grpSpPr>
          <a:xfrm>
            <a:off x="157653" y="2635398"/>
            <a:ext cx="401556" cy="358578"/>
            <a:chOff x="-206276" y="365476"/>
            <a:chExt cx="748787" cy="785586"/>
          </a:xfrm>
        </p:grpSpPr>
        <p:sp>
          <p:nvSpPr>
            <p:cNvPr id="49" name="Овал 48"/>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0" name="Группа 49"/>
            <p:cNvGrpSpPr/>
            <p:nvPr/>
          </p:nvGrpSpPr>
          <p:grpSpPr>
            <a:xfrm>
              <a:off x="-133068" y="598587"/>
              <a:ext cx="602368" cy="360974"/>
              <a:chOff x="398776" y="622579"/>
              <a:chExt cx="1444625" cy="766331"/>
            </a:xfrm>
          </p:grpSpPr>
          <p:grpSp>
            <p:nvGrpSpPr>
              <p:cNvPr id="51" name="object 3"/>
              <p:cNvGrpSpPr/>
              <p:nvPr/>
            </p:nvGrpSpPr>
            <p:grpSpPr>
              <a:xfrm>
                <a:off x="398776" y="870751"/>
                <a:ext cx="1444625" cy="518159"/>
                <a:chOff x="398776" y="870751"/>
                <a:chExt cx="1444625" cy="518159"/>
              </a:xfrm>
            </p:grpSpPr>
            <p:sp>
              <p:nvSpPr>
                <p:cNvPr id="53"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4"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5"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6"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52"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grpSp>
        <p:nvGrpSpPr>
          <p:cNvPr id="58" name="Группа 57"/>
          <p:cNvGrpSpPr/>
          <p:nvPr/>
        </p:nvGrpSpPr>
        <p:grpSpPr>
          <a:xfrm>
            <a:off x="6464300" y="2454978"/>
            <a:ext cx="2436753" cy="612746"/>
            <a:chOff x="280851" y="2281944"/>
            <a:chExt cx="2436753" cy="612746"/>
          </a:xfrm>
        </p:grpSpPr>
        <p:sp>
          <p:nvSpPr>
            <p:cNvPr id="59" name="object 17"/>
            <p:cNvSpPr/>
            <p:nvPr/>
          </p:nvSpPr>
          <p:spPr>
            <a:xfrm>
              <a:off x="312000" y="2573380"/>
              <a:ext cx="1364615" cy="321310"/>
            </a:xfrm>
            <a:custGeom>
              <a:avLst/>
              <a:gdLst/>
              <a:ahLst/>
              <a:cxnLst/>
              <a:rect l="l" t="t" r="r" b="b"/>
              <a:pathLst>
                <a:path w="1364614" h="321310">
                  <a:moveTo>
                    <a:pt x="499298" y="0"/>
                  </a:moveTo>
                  <a:lnTo>
                    <a:pt x="451244" y="1692"/>
                  </a:lnTo>
                  <a:lnTo>
                    <a:pt x="401574" y="7178"/>
                  </a:lnTo>
                  <a:lnTo>
                    <a:pt x="350056" y="16739"/>
                  </a:lnTo>
                  <a:lnTo>
                    <a:pt x="296456" y="30654"/>
                  </a:lnTo>
                  <a:lnTo>
                    <a:pt x="251088" y="45616"/>
                  </a:lnTo>
                  <a:lnTo>
                    <a:pt x="208054" y="62924"/>
                  </a:lnTo>
                  <a:lnTo>
                    <a:pt x="167482" y="82471"/>
                  </a:lnTo>
                  <a:lnTo>
                    <a:pt x="129501" y="104149"/>
                  </a:lnTo>
                  <a:lnTo>
                    <a:pt x="96228" y="125817"/>
                  </a:lnTo>
                  <a:lnTo>
                    <a:pt x="57411" y="153912"/>
                  </a:lnTo>
                  <a:lnTo>
                    <a:pt x="22265" y="184043"/>
                  </a:lnTo>
                  <a:lnTo>
                    <a:pt x="0" y="211819"/>
                  </a:lnTo>
                  <a:lnTo>
                    <a:pt x="44956" y="189621"/>
                  </a:lnTo>
                  <a:lnTo>
                    <a:pt x="85853" y="166689"/>
                  </a:lnTo>
                  <a:lnTo>
                    <a:pt x="125195" y="143891"/>
                  </a:lnTo>
                  <a:lnTo>
                    <a:pt x="165486" y="122093"/>
                  </a:lnTo>
                  <a:lnTo>
                    <a:pt x="209232" y="102162"/>
                  </a:lnTo>
                  <a:lnTo>
                    <a:pt x="258937" y="84966"/>
                  </a:lnTo>
                  <a:lnTo>
                    <a:pt x="317106" y="71370"/>
                  </a:lnTo>
                  <a:lnTo>
                    <a:pt x="358140" y="65628"/>
                  </a:lnTo>
                  <a:lnTo>
                    <a:pt x="397855" y="63409"/>
                  </a:lnTo>
                  <a:lnTo>
                    <a:pt x="436432" y="64422"/>
                  </a:lnTo>
                  <a:lnTo>
                    <a:pt x="510897" y="74991"/>
                  </a:lnTo>
                  <a:lnTo>
                    <a:pt x="582985" y="95025"/>
                  </a:lnTo>
                  <a:lnTo>
                    <a:pt x="654147" y="122214"/>
                  </a:lnTo>
                  <a:lnTo>
                    <a:pt x="689834" y="137768"/>
                  </a:lnTo>
                  <a:lnTo>
                    <a:pt x="725833" y="154245"/>
                  </a:lnTo>
                  <a:lnTo>
                    <a:pt x="799494" y="188808"/>
                  </a:lnTo>
                  <a:lnTo>
                    <a:pt x="837519" y="206317"/>
                  </a:lnTo>
                  <a:lnTo>
                    <a:pt x="876581" y="223593"/>
                  </a:lnTo>
                  <a:lnTo>
                    <a:pt x="916861" y="240346"/>
                  </a:lnTo>
                  <a:lnTo>
                    <a:pt x="958543" y="256287"/>
                  </a:lnTo>
                  <a:lnTo>
                    <a:pt x="1001805" y="271129"/>
                  </a:lnTo>
                  <a:lnTo>
                    <a:pt x="1046831" y="284581"/>
                  </a:lnTo>
                  <a:lnTo>
                    <a:pt x="1093800" y="296355"/>
                  </a:lnTo>
                  <a:lnTo>
                    <a:pt x="1142896" y="306163"/>
                  </a:lnTo>
                  <a:lnTo>
                    <a:pt x="1194298" y="313715"/>
                  </a:lnTo>
                  <a:lnTo>
                    <a:pt x="1248188" y="318722"/>
                  </a:lnTo>
                  <a:lnTo>
                    <a:pt x="1304747" y="320896"/>
                  </a:lnTo>
                  <a:lnTo>
                    <a:pt x="1364157" y="319947"/>
                  </a:lnTo>
                  <a:lnTo>
                    <a:pt x="1034694" y="173618"/>
                  </a:lnTo>
                  <a:lnTo>
                    <a:pt x="897504" y="109258"/>
                  </a:lnTo>
                  <a:lnTo>
                    <a:pt x="853511" y="89415"/>
                  </a:lnTo>
                  <a:lnTo>
                    <a:pt x="809999" y="70843"/>
                  </a:lnTo>
                  <a:lnTo>
                    <a:pt x="766734" y="53825"/>
                  </a:lnTo>
                  <a:lnTo>
                    <a:pt x="723483" y="38638"/>
                  </a:lnTo>
                  <a:lnTo>
                    <a:pt x="680015" y="25564"/>
                  </a:lnTo>
                  <a:lnTo>
                    <a:pt x="636095" y="14883"/>
                  </a:lnTo>
                  <a:lnTo>
                    <a:pt x="591491" y="6875"/>
                  </a:lnTo>
                  <a:lnTo>
                    <a:pt x="545970" y="1821"/>
                  </a:lnTo>
                  <a:lnTo>
                    <a:pt x="499298" y="0"/>
                  </a:lnTo>
                  <a:close/>
                </a:path>
              </a:pathLst>
            </a:custGeom>
            <a:solidFill>
              <a:srgbClr val="4B2E91"/>
            </a:solidFill>
          </p:spPr>
          <p:txBody>
            <a:bodyPr wrap="square" lIns="0" tIns="0" rIns="0" bIns="0" rtlCol="0"/>
            <a:lstStyle/>
            <a:p>
              <a:endParaRPr/>
            </a:p>
          </p:txBody>
        </p:sp>
        <p:sp>
          <p:nvSpPr>
            <p:cNvPr id="60" name="object 18"/>
            <p:cNvSpPr/>
            <p:nvPr/>
          </p:nvSpPr>
          <p:spPr>
            <a:xfrm>
              <a:off x="280851" y="2376783"/>
              <a:ext cx="2330450" cy="497205"/>
            </a:xfrm>
            <a:custGeom>
              <a:avLst/>
              <a:gdLst/>
              <a:ahLst/>
              <a:cxnLst/>
              <a:rect l="l" t="t" r="r" b="b"/>
              <a:pathLst>
                <a:path w="2330450" h="497205">
                  <a:moveTo>
                    <a:pt x="610946" y="0"/>
                  </a:moveTo>
                  <a:lnTo>
                    <a:pt x="565490" y="3071"/>
                  </a:lnTo>
                  <a:lnTo>
                    <a:pt x="517448" y="10839"/>
                  </a:lnTo>
                  <a:lnTo>
                    <a:pt x="467581" y="22867"/>
                  </a:lnTo>
                  <a:lnTo>
                    <a:pt x="416652" y="38723"/>
                  </a:lnTo>
                  <a:lnTo>
                    <a:pt x="365421" y="57970"/>
                  </a:lnTo>
                  <a:lnTo>
                    <a:pt x="314652" y="80175"/>
                  </a:lnTo>
                  <a:lnTo>
                    <a:pt x="265107" y="104902"/>
                  </a:lnTo>
                  <a:lnTo>
                    <a:pt x="217547" y="131718"/>
                  </a:lnTo>
                  <a:lnTo>
                    <a:pt x="172735" y="160186"/>
                  </a:lnTo>
                  <a:lnTo>
                    <a:pt x="131433" y="189873"/>
                  </a:lnTo>
                  <a:lnTo>
                    <a:pt x="94402" y="220343"/>
                  </a:lnTo>
                  <a:lnTo>
                    <a:pt x="62406" y="251163"/>
                  </a:lnTo>
                  <a:lnTo>
                    <a:pt x="36205" y="281897"/>
                  </a:lnTo>
                  <a:lnTo>
                    <a:pt x="4240" y="341370"/>
                  </a:lnTo>
                  <a:lnTo>
                    <a:pt x="0" y="369239"/>
                  </a:lnTo>
                  <a:lnTo>
                    <a:pt x="27048" y="334657"/>
                  </a:lnTo>
                  <a:lnTo>
                    <a:pt x="60274" y="302896"/>
                  </a:lnTo>
                  <a:lnTo>
                    <a:pt x="98756" y="273972"/>
                  </a:lnTo>
                  <a:lnTo>
                    <a:pt x="141571" y="247904"/>
                  </a:lnTo>
                  <a:lnTo>
                    <a:pt x="187795" y="224708"/>
                  </a:lnTo>
                  <a:lnTo>
                    <a:pt x="236505" y="204402"/>
                  </a:lnTo>
                  <a:lnTo>
                    <a:pt x="286778" y="187003"/>
                  </a:lnTo>
                  <a:lnTo>
                    <a:pt x="337692" y="172528"/>
                  </a:lnTo>
                  <a:lnTo>
                    <a:pt x="388322" y="160994"/>
                  </a:lnTo>
                  <a:lnTo>
                    <a:pt x="437747" y="152418"/>
                  </a:lnTo>
                  <a:lnTo>
                    <a:pt x="485043" y="146818"/>
                  </a:lnTo>
                  <a:lnTo>
                    <a:pt x="529287" y="144211"/>
                  </a:lnTo>
                  <a:lnTo>
                    <a:pt x="569556" y="144614"/>
                  </a:lnTo>
                  <a:lnTo>
                    <a:pt x="611176" y="147912"/>
                  </a:lnTo>
                  <a:lnTo>
                    <a:pt x="652738" y="153490"/>
                  </a:lnTo>
                  <a:lnTo>
                    <a:pt x="694290" y="161163"/>
                  </a:lnTo>
                  <a:lnTo>
                    <a:pt x="735876" y="170749"/>
                  </a:lnTo>
                  <a:lnTo>
                    <a:pt x="777543" y="182063"/>
                  </a:lnTo>
                  <a:lnTo>
                    <a:pt x="819338" y="194923"/>
                  </a:lnTo>
                  <a:lnTo>
                    <a:pt x="861305" y="209144"/>
                  </a:lnTo>
                  <a:lnTo>
                    <a:pt x="903491" y="224544"/>
                  </a:lnTo>
                  <a:lnTo>
                    <a:pt x="945942" y="240938"/>
                  </a:lnTo>
                  <a:lnTo>
                    <a:pt x="988704" y="258143"/>
                  </a:lnTo>
                  <a:lnTo>
                    <a:pt x="1031822" y="275975"/>
                  </a:lnTo>
                  <a:lnTo>
                    <a:pt x="1163777" y="331402"/>
                  </a:lnTo>
                  <a:lnTo>
                    <a:pt x="1208782" y="349908"/>
                  </a:lnTo>
                  <a:lnTo>
                    <a:pt x="1254373" y="368124"/>
                  </a:lnTo>
                  <a:lnTo>
                    <a:pt x="1300597" y="385867"/>
                  </a:lnTo>
                  <a:lnTo>
                    <a:pt x="1347499" y="402951"/>
                  </a:lnTo>
                  <a:lnTo>
                    <a:pt x="1395126" y="419195"/>
                  </a:lnTo>
                  <a:lnTo>
                    <a:pt x="1443523" y="434414"/>
                  </a:lnTo>
                  <a:lnTo>
                    <a:pt x="1492736" y="448424"/>
                  </a:lnTo>
                  <a:lnTo>
                    <a:pt x="1542811" y="461043"/>
                  </a:lnTo>
                  <a:lnTo>
                    <a:pt x="1593795" y="472087"/>
                  </a:lnTo>
                  <a:lnTo>
                    <a:pt x="1645732" y="481371"/>
                  </a:lnTo>
                  <a:lnTo>
                    <a:pt x="1698670" y="488714"/>
                  </a:lnTo>
                  <a:lnTo>
                    <a:pt x="1752654" y="493930"/>
                  </a:lnTo>
                  <a:lnTo>
                    <a:pt x="1807730" y="496836"/>
                  </a:lnTo>
                  <a:lnTo>
                    <a:pt x="1843262" y="496689"/>
                  </a:lnTo>
                  <a:lnTo>
                    <a:pt x="1882878" y="494134"/>
                  </a:lnTo>
                  <a:lnTo>
                    <a:pt x="1925625" y="489032"/>
                  </a:lnTo>
                  <a:lnTo>
                    <a:pt x="1970550" y="481241"/>
                  </a:lnTo>
                  <a:lnTo>
                    <a:pt x="2016700" y="470621"/>
                  </a:lnTo>
                  <a:lnTo>
                    <a:pt x="2063121" y="457032"/>
                  </a:lnTo>
                  <a:lnTo>
                    <a:pt x="2108860" y="440334"/>
                  </a:lnTo>
                  <a:lnTo>
                    <a:pt x="2152964" y="420385"/>
                  </a:lnTo>
                  <a:lnTo>
                    <a:pt x="2194479" y="397046"/>
                  </a:lnTo>
                  <a:lnTo>
                    <a:pt x="2232453" y="370175"/>
                  </a:lnTo>
                  <a:lnTo>
                    <a:pt x="2265932" y="339633"/>
                  </a:lnTo>
                  <a:lnTo>
                    <a:pt x="2293962" y="305279"/>
                  </a:lnTo>
                  <a:lnTo>
                    <a:pt x="2315591" y="266973"/>
                  </a:lnTo>
                  <a:lnTo>
                    <a:pt x="2329865" y="224574"/>
                  </a:lnTo>
                  <a:lnTo>
                    <a:pt x="2311836" y="232240"/>
                  </a:lnTo>
                  <a:lnTo>
                    <a:pt x="2293319" y="242436"/>
                  </a:lnTo>
                  <a:lnTo>
                    <a:pt x="2274210" y="253670"/>
                  </a:lnTo>
                  <a:lnTo>
                    <a:pt x="2254402" y="264452"/>
                  </a:lnTo>
                  <a:lnTo>
                    <a:pt x="2208589" y="285757"/>
                  </a:lnTo>
                  <a:lnTo>
                    <a:pt x="2163422" y="303775"/>
                  </a:lnTo>
                  <a:lnTo>
                    <a:pt x="2118865" y="318652"/>
                  </a:lnTo>
                  <a:lnTo>
                    <a:pt x="2074880" y="330536"/>
                  </a:lnTo>
                  <a:lnTo>
                    <a:pt x="2031433" y="339572"/>
                  </a:lnTo>
                  <a:lnTo>
                    <a:pt x="1988484" y="345907"/>
                  </a:lnTo>
                  <a:lnTo>
                    <a:pt x="1945999" y="349689"/>
                  </a:lnTo>
                  <a:lnTo>
                    <a:pt x="1903939" y="351064"/>
                  </a:lnTo>
                  <a:lnTo>
                    <a:pt x="1862269" y="350178"/>
                  </a:lnTo>
                  <a:lnTo>
                    <a:pt x="1820952" y="347178"/>
                  </a:lnTo>
                  <a:lnTo>
                    <a:pt x="1779950" y="342211"/>
                  </a:lnTo>
                  <a:lnTo>
                    <a:pt x="1739227" y="335424"/>
                  </a:lnTo>
                  <a:lnTo>
                    <a:pt x="1698747" y="326962"/>
                  </a:lnTo>
                  <a:lnTo>
                    <a:pt x="1658472" y="316974"/>
                  </a:lnTo>
                  <a:lnTo>
                    <a:pt x="1618366" y="305605"/>
                  </a:lnTo>
                  <a:lnTo>
                    <a:pt x="1578392" y="293003"/>
                  </a:lnTo>
                  <a:lnTo>
                    <a:pt x="1538514" y="279313"/>
                  </a:lnTo>
                  <a:lnTo>
                    <a:pt x="1498694" y="264684"/>
                  </a:lnTo>
                  <a:lnTo>
                    <a:pt x="1458896" y="249260"/>
                  </a:lnTo>
                  <a:lnTo>
                    <a:pt x="1419083" y="233189"/>
                  </a:lnTo>
                  <a:lnTo>
                    <a:pt x="1379219" y="216618"/>
                  </a:lnTo>
                  <a:lnTo>
                    <a:pt x="1218510" y="148265"/>
                  </a:lnTo>
                  <a:lnTo>
                    <a:pt x="1177836" y="131392"/>
                  </a:lnTo>
                  <a:lnTo>
                    <a:pt x="1136890" y="114900"/>
                  </a:lnTo>
                  <a:lnTo>
                    <a:pt x="1095636" y="98933"/>
                  </a:lnTo>
                  <a:lnTo>
                    <a:pt x="1054036" y="83640"/>
                  </a:lnTo>
                  <a:lnTo>
                    <a:pt x="1012053" y="69167"/>
                  </a:lnTo>
                  <a:lnTo>
                    <a:pt x="969652" y="55660"/>
                  </a:lnTo>
                  <a:lnTo>
                    <a:pt x="926795" y="43266"/>
                  </a:lnTo>
                  <a:lnTo>
                    <a:pt x="883445" y="32132"/>
                  </a:lnTo>
                  <a:lnTo>
                    <a:pt x="839566" y="22405"/>
                  </a:lnTo>
                  <a:lnTo>
                    <a:pt x="795121" y="14231"/>
                  </a:lnTo>
                  <a:lnTo>
                    <a:pt x="750073" y="7756"/>
                  </a:lnTo>
                  <a:lnTo>
                    <a:pt x="704386" y="3129"/>
                  </a:lnTo>
                  <a:lnTo>
                    <a:pt x="658022" y="494"/>
                  </a:lnTo>
                  <a:lnTo>
                    <a:pt x="610946" y="0"/>
                  </a:lnTo>
                  <a:close/>
                </a:path>
              </a:pathLst>
            </a:custGeom>
            <a:solidFill>
              <a:srgbClr val="2E4EA1"/>
            </a:solidFill>
          </p:spPr>
          <p:txBody>
            <a:bodyPr wrap="square" lIns="0" tIns="0" rIns="0" bIns="0" rtlCol="0"/>
            <a:lstStyle/>
            <a:p>
              <a:endParaRPr/>
            </a:p>
          </p:txBody>
        </p:sp>
        <p:sp>
          <p:nvSpPr>
            <p:cNvPr id="61" name="object 19"/>
            <p:cNvSpPr/>
            <p:nvPr/>
          </p:nvSpPr>
          <p:spPr>
            <a:xfrm>
              <a:off x="1570794" y="2281944"/>
              <a:ext cx="1146810" cy="381635"/>
            </a:xfrm>
            <a:custGeom>
              <a:avLst/>
              <a:gdLst/>
              <a:ahLst/>
              <a:cxnLst/>
              <a:rect l="l" t="t" r="r" b="b"/>
              <a:pathLst>
                <a:path w="1146809" h="381635">
                  <a:moveTo>
                    <a:pt x="1146771" y="0"/>
                  </a:moveTo>
                  <a:lnTo>
                    <a:pt x="1104370" y="61309"/>
                  </a:lnTo>
                  <a:lnTo>
                    <a:pt x="1076830" y="89782"/>
                  </a:lnTo>
                  <a:lnTo>
                    <a:pt x="1045442" y="116668"/>
                  </a:lnTo>
                  <a:lnTo>
                    <a:pt x="1010490" y="141871"/>
                  </a:lnTo>
                  <a:lnTo>
                    <a:pt x="972258" y="165292"/>
                  </a:lnTo>
                  <a:lnTo>
                    <a:pt x="931030" y="186832"/>
                  </a:lnTo>
                  <a:lnTo>
                    <a:pt x="887090" y="206395"/>
                  </a:lnTo>
                  <a:lnTo>
                    <a:pt x="840723" y="223880"/>
                  </a:lnTo>
                  <a:lnTo>
                    <a:pt x="792211" y="239191"/>
                  </a:lnTo>
                  <a:lnTo>
                    <a:pt x="741839" y="252230"/>
                  </a:lnTo>
                  <a:lnTo>
                    <a:pt x="689891" y="262897"/>
                  </a:lnTo>
                  <a:lnTo>
                    <a:pt x="636651" y="271095"/>
                  </a:lnTo>
                  <a:lnTo>
                    <a:pt x="582403" y="276726"/>
                  </a:lnTo>
                  <a:lnTo>
                    <a:pt x="527431" y="279692"/>
                  </a:lnTo>
                  <a:lnTo>
                    <a:pt x="328492" y="271509"/>
                  </a:lnTo>
                  <a:lnTo>
                    <a:pt x="160135" y="245718"/>
                  </a:lnTo>
                  <a:lnTo>
                    <a:pt x="43568" y="218429"/>
                  </a:lnTo>
                  <a:lnTo>
                    <a:pt x="0" y="205752"/>
                  </a:lnTo>
                  <a:lnTo>
                    <a:pt x="229126" y="319247"/>
                  </a:lnTo>
                  <a:lnTo>
                    <a:pt x="376923" y="372948"/>
                  </a:lnTo>
                  <a:lnTo>
                    <a:pt x="507670" y="381138"/>
                  </a:lnTo>
                  <a:lnTo>
                    <a:pt x="685647" y="358101"/>
                  </a:lnTo>
                  <a:lnTo>
                    <a:pt x="751689" y="345628"/>
                  </a:lnTo>
                  <a:lnTo>
                    <a:pt x="812581" y="329307"/>
                  </a:lnTo>
                  <a:lnTo>
                    <a:pt x="868339" y="309501"/>
                  </a:lnTo>
                  <a:lnTo>
                    <a:pt x="918977" y="286576"/>
                  </a:lnTo>
                  <a:lnTo>
                    <a:pt x="964510" y="260896"/>
                  </a:lnTo>
                  <a:lnTo>
                    <a:pt x="1004953" y="232826"/>
                  </a:lnTo>
                  <a:lnTo>
                    <a:pt x="1040321" y="202729"/>
                  </a:lnTo>
                  <a:lnTo>
                    <a:pt x="1070628" y="170970"/>
                  </a:lnTo>
                  <a:lnTo>
                    <a:pt x="1095889" y="137913"/>
                  </a:lnTo>
                  <a:lnTo>
                    <a:pt x="1116119" y="103924"/>
                  </a:lnTo>
                  <a:lnTo>
                    <a:pt x="1141546" y="34602"/>
                  </a:lnTo>
                  <a:lnTo>
                    <a:pt x="1146771" y="0"/>
                  </a:lnTo>
                  <a:close/>
                </a:path>
              </a:pathLst>
            </a:custGeom>
            <a:solidFill>
              <a:srgbClr val="90D7F7"/>
            </a:solidFill>
          </p:spPr>
          <p:txBody>
            <a:bodyPr wrap="square" lIns="0" tIns="0" rIns="0" bIns="0" rtlCol="0"/>
            <a:lstStyle/>
            <a:p>
              <a:endParaRPr/>
            </a:p>
          </p:txBody>
        </p:sp>
      </p:grpSp>
      <p:sp>
        <p:nvSpPr>
          <p:cNvPr id="62" name="TextBox 61"/>
          <p:cNvSpPr txBox="1"/>
          <p:nvPr/>
        </p:nvSpPr>
        <p:spPr>
          <a:xfrm>
            <a:off x="1006475" y="381175"/>
            <a:ext cx="2305050" cy="369332"/>
          </a:xfrm>
          <a:prstGeom prst="rect">
            <a:avLst/>
          </a:prstGeom>
          <a:noFill/>
        </p:spPr>
        <p:txBody>
          <a:bodyPr wrap="square" rtlCol="0">
            <a:spAutoFit/>
          </a:bodyPr>
          <a:lstStyle/>
          <a:p>
            <a:r>
              <a:rPr lang="en-US" dirty="0" smtClean="0">
                <a:solidFill>
                  <a:srgbClr val="005A9E"/>
                </a:solidFill>
              </a:rPr>
              <a:t>Who </a:t>
            </a:r>
            <a:r>
              <a:rPr lang="en-US" dirty="0" smtClean="0">
                <a:solidFill>
                  <a:srgbClr val="005A9E"/>
                </a:solidFill>
              </a:rPr>
              <a:t>we are</a:t>
            </a:r>
            <a:endParaRPr lang="ru-RU" dirty="0">
              <a:solidFill>
                <a:srgbClr val="005A9E"/>
              </a:solidFill>
            </a:endParaRPr>
          </a:p>
        </p:txBody>
      </p:sp>
    </p:spTree>
    <p:extLst>
      <p:ext uri="{BB962C8B-B14F-4D97-AF65-F5344CB8AC3E}">
        <p14:creationId xmlns:p14="http://schemas.microsoft.com/office/powerpoint/2010/main" val="36095469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9999" y="738877"/>
            <a:ext cx="437515" cy="437515"/>
          </a:xfrm>
          <a:custGeom>
            <a:avLst/>
            <a:gdLst/>
            <a:ahLst/>
            <a:cxnLst/>
            <a:rect l="l" t="t" r="r" b="b"/>
            <a:pathLst>
              <a:path w="437515" h="437515">
                <a:moveTo>
                  <a:pt x="218554" y="0"/>
                </a:moveTo>
                <a:lnTo>
                  <a:pt x="168442" y="5772"/>
                </a:lnTo>
                <a:lnTo>
                  <a:pt x="122441" y="22214"/>
                </a:lnTo>
                <a:lnTo>
                  <a:pt x="81861" y="48014"/>
                </a:lnTo>
                <a:lnTo>
                  <a:pt x="48014" y="81861"/>
                </a:lnTo>
                <a:lnTo>
                  <a:pt x="22214" y="122441"/>
                </a:lnTo>
                <a:lnTo>
                  <a:pt x="5772" y="168442"/>
                </a:lnTo>
                <a:lnTo>
                  <a:pt x="0" y="218554"/>
                </a:lnTo>
                <a:lnTo>
                  <a:pt x="5772" y="268665"/>
                </a:lnTo>
                <a:lnTo>
                  <a:pt x="22214" y="314667"/>
                </a:lnTo>
                <a:lnTo>
                  <a:pt x="48014" y="355247"/>
                </a:lnTo>
                <a:lnTo>
                  <a:pt x="81861" y="389093"/>
                </a:lnTo>
                <a:lnTo>
                  <a:pt x="122441" y="414893"/>
                </a:lnTo>
                <a:lnTo>
                  <a:pt x="168442" y="431336"/>
                </a:lnTo>
                <a:lnTo>
                  <a:pt x="218554" y="437108"/>
                </a:lnTo>
                <a:lnTo>
                  <a:pt x="268665" y="431336"/>
                </a:lnTo>
                <a:lnTo>
                  <a:pt x="314667" y="414893"/>
                </a:lnTo>
                <a:lnTo>
                  <a:pt x="355247" y="389093"/>
                </a:lnTo>
                <a:lnTo>
                  <a:pt x="389093" y="355247"/>
                </a:lnTo>
                <a:lnTo>
                  <a:pt x="414893" y="314667"/>
                </a:lnTo>
                <a:lnTo>
                  <a:pt x="431336" y="268665"/>
                </a:lnTo>
                <a:lnTo>
                  <a:pt x="437108" y="218554"/>
                </a:lnTo>
                <a:lnTo>
                  <a:pt x="431336" y="168442"/>
                </a:lnTo>
                <a:lnTo>
                  <a:pt x="414893" y="122441"/>
                </a:lnTo>
                <a:lnTo>
                  <a:pt x="389093" y="81861"/>
                </a:lnTo>
                <a:lnTo>
                  <a:pt x="355247" y="48014"/>
                </a:lnTo>
                <a:lnTo>
                  <a:pt x="314667" y="22214"/>
                </a:lnTo>
                <a:lnTo>
                  <a:pt x="268665" y="5772"/>
                </a:lnTo>
                <a:lnTo>
                  <a:pt x="218554" y="0"/>
                </a:lnTo>
                <a:close/>
              </a:path>
            </a:pathLst>
          </a:custGeom>
          <a:solidFill>
            <a:srgbClr val="E3DFEF"/>
          </a:solidFill>
        </p:spPr>
        <p:txBody>
          <a:bodyPr wrap="square" lIns="0" tIns="0" rIns="0" bIns="0" rtlCol="0"/>
          <a:lstStyle/>
          <a:p>
            <a:endParaRPr/>
          </a:p>
        </p:txBody>
      </p:sp>
      <p:sp>
        <p:nvSpPr>
          <p:cNvPr id="4" name="object 4"/>
          <p:cNvSpPr/>
          <p:nvPr/>
        </p:nvSpPr>
        <p:spPr>
          <a:xfrm>
            <a:off x="2880000" y="738877"/>
            <a:ext cx="437515" cy="437515"/>
          </a:xfrm>
          <a:custGeom>
            <a:avLst/>
            <a:gdLst/>
            <a:ahLst/>
            <a:cxnLst/>
            <a:rect l="l" t="t" r="r" b="b"/>
            <a:pathLst>
              <a:path w="437514" h="437515">
                <a:moveTo>
                  <a:pt x="218554" y="0"/>
                </a:moveTo>
                <a:lnTo>
                  <a:pt x="168442" y="5772"/>
                </a:lnTo>
                <a:lnTo>
                  <a:pt x="122441" y="22214"/>
                </a:lnTo>
                <a:lnTo>
                  <a:pt x="81861" y="48014"/>
                </a:lnTo>
                <a:lnTo>
                  <a:pt x="48014" y="81861"/>
                </a:lnTo>
                <a:lnTo>
                  <a:pt x="22214" y="122441"/>
                </a:lnTo>
                <a:lnTo>
                  <a:pt x="5772" y="168442"/>
                </a:lnTo>
                <a:lnTo>
                  <a:pt x="0" y="218554"/>
                </a:lnTo>
                <a:lnTo>
                  <a:pt x="5772" y="268665"/>
                </a:lnTo>
                <a:lnTo>
                  <a:pt x="22214" y="314667"/>
                </a:lnTo>
                <a:lnTo>
                  <a:pt x="48014" y="355247"/>
                </a:lnTo>
                <a:lnTo>
                  <a:pt x="81861" y="389093"/>
                </a:lnTo>
                <a:lnTo>
                  <a:pt x="122441" y="414893"/>
                </a:lnTo>
                <a:lnTo>
                  <a:pt x="168442" y="431336"/>
                </a:lnTo>
                <a:lnTo>
                  <a:pt x="218554" y="437108"/>
                </a:lnTo>
                <a:lnTo>
                  <a:pt x="268665" y="431336"/>
                </a:lnTo>
                <a:lnTo>
                  <a:pt x="314667" y="414893"/>
                </a:lnTo>
                <a:lnTo>
                  <a:pt x="355247" y="389093"/>
                </a:lnTo>
                <a:lnTo>
                  <a:pt x="389093" y="355247"/>
                </a:lnTo>
                <a:lnTo>
                  <a:pt x="414893" y="314667"/>
                </a:lnTo>
                <a:lnTo>
                  <a:pt x="431336" y="268665"/>
                </a:lnTo>
                <a:lnTo>
                  <a:pt x="437108" y="218554"/>
                </a:lnTo>
                <a:lnTo>
                  <a:pt x="431336" y="168442"/>
                </a:lnTo>
                <a:lnTo>
                  <a:pt x="414893" y="122441"/>
                </a:lnTo>
                <a:lnTo>
                  <a:pt x="389093" y="81861"/>
                </a:lnTo>
                <a:lnTo>
                  <a:pt x="355247" y="48014"/>
                </a:lnTo>
                <a:lnTo>
                  <a:pt x="314667" y="22214"/>
                </a:lnTo>
                <a:lnTo>
                  <a:pt x="268665" y="5772"/>
                </a:lnTo>
                <a:lnTo>
                  <a:pt x="218554" y="0"/>
                </a:lnTo>
                <a:close/>
              </a:path>
            </a:pathLst>
          </a:custGeom>
          <a:solidFill>
            <a:srgbClr val="E3DFEF"/>
          </a:solidFill>
        </p:spPr>
        <p:txBody>
          <a:bodyPr wrap="square" lIns="0" tIns="0" rIns="0" bIns="0" rtlCol="0"/>
          <a:lstStyle/>
          <a:p>
            <a:endParaRPr/>
          </a:p>
        </p:txBody>
      </p:sp>
      <p:sp>
        <p:nvSpPr>
          <p:cNvPr id="7" name="object 7"/>
          <p:cNvSpPr/>
          <p:nvPr/>
        </p:nvSpPr>
        <p:spPr>
          <a:xfrm>
            <a:off x="101574" y="750455"/>
            <a:ext cx="429895" cy="429895"/>
          </a:xfrm>
          <a:custGeom>
            <a:avLst/>
            <a:gdLst/>
            <a:ahLst/>
            <a:cxnLst/>
            <a:rect l="l" t="t" r="r" b="b"/>
            <a:pathLst>
              <a:path w="429895" h="429894">
                <a:moveTo>
                  <a:pt x="429768" y="0"/>
                </a:moveTo>
                <a:lnTo>
                  <a:pt x="0" y="0"/>
                </a:lnTo>
                <a:lnTo>
                  <a:pt x="0" y="429768"/>
                </a:lnTo>
                <a:lnTo>
                  <a:pt x="429768" y="429768"/>
                </a:lnTo>
                <a:lnTo>
                  <a:pt x="429768" y="0"/>
                </a:lnTo>
                <a:close/>
              </a:path>
            </a:pathLst>
          </a:custGeom>
          <a:solidFill>
            <a:srgbClr val="000000">
              <a:alpha val="21000"/>
            </a:srgbClr>
          </a:solidFill>
        </p:spPr>
        <p:txBody>
          <a:bodyPr wrap="square" lIns="0" tIns="0" rIns="0" bIns="0" rtlCol="0"/>
          <a:lstStyle/>
          <a:p>
            <a:endParaRPr/>
          </a:p>
        </p:txBody>
      </p:sp>
      <p:sp>
        <p:nvSpPr>
          <p:cNvPr id="8" name="object 8"/>
          <p:cNvSpPr/>
          <p:nvPr/>
        </p:nvSpPr>
        <p:spPr>
          <a:xfrm>
            <a:off x="113761" y="762631"/>
            <a:ext cx="389890" cy="389890"/>
          </a:xfrm>
          <a:custGeom>
            <a:avLst/>
            <a:gdLst/>
            <a:ahLst/>
            <a:cxnLst/>
            <a:rect l="l" t="t" r="r" b="b"/>
            <a:pathLst>
              <a:path w="389890" h="389890">
                <a:moveTo>
                  <a:pt x="194792" y="0"/>
                </a:moveTo>
                <a:lnTo>
                  <a:pt x="150128" y="5144"/>
                </a:lnTo>
                <a:lnTo>
                  <a:pt x="109127" y="19799"/>
                </a:lnTo>
                <a:lnTo>
                  <a:pt x="72959" y="42794"/>
                </a:lnTo>
                <a:lnTo>
                  <a:pt x="42793" y="72961"/>
                </a:lnTo>
                <a:lnTo>
                  <a:pt x="19798" y="109132"/>
                </a:lnTo>
                <a:lnTo>
                  <a:pt x="5144" y="150136"/>
                </a:lnTo>
                <a:lnTo>
                  <a:pt x="0" y="194805"/>
                </a:lnTo>
                <a:lnTo>
                  <a:pt x="5144" y="239469"/>
                </a:lnTo>
                <a:lnTo>
                  <a:pt x="19798" y="280470"/>
                </a:lnTo>
                <a:lnTo>
                  <a:pt x="42793" y="316638"/>
                </a:lnTo>
                <a:lnTo>
                  <a:pt x="72959" y="346804"/>
                </a:lnTo>
                <a:lnTo>
                  <a:pt x="109127" y="369799"/>
                </a:lnTo>
                <a:lnTo>
                  <a:pt x="150128" y="384453"/>
                </a:lnTo>
                <a:lnTo>
                  <a:pt x="194792" y="389597"/>
                </a:lnTo>
                <a:lnTo>
                  <a:pt x="239456" y="384453"/>
                </a:lnTo>
                <a:lnTo>
                  <a:pt x="280457" y="369799"/>
                </a:lnTo>
                <a:lnTo>
                  <a:pt x="316625" y="346804"/>
                </a:lnTo>
                <a:lnTo>
                  <a:pt x="346791" y="316638"/>
                </a:lnTo>
                <a:lnTo>
                  <a:pt x="369786" y="280470"/>
                </a:lnTo>
                <a:lnTo>
                  <a:pt x="384440" y="239469"/>
                </a:lnTo>
                <a:lnTo>
                  <a:pt x="389585" y="194805"/>
                </a:lnTo>
                <a:lnTo>
                  <a:pt x="384440" y="150136"/>
                </a:lnTo>
                <a:lnTo>
                  <a:pt x="369786" y="109132"/>
                </a:lnTo>
                <a:lnTo>
                  <a:pt x="346791" y="72961"/>
                </a:lnTo>
                <a:lnTo>
                  <a:pt x="316625" y="42794"/>
                </a:lnTo>
                <a:lnTo>
                  <a:pt x="280457" y="19799"/>
                </a:lnTo>
                <a:lnTo>
                  <a:pt x="239456" y="5144"/>
                </a:lnTo>
                <a:lnTo>
                  <a:pt x="194792" y="0"/>
                </a:lnTo>
                <a:close/>
              </a:path>
            </a:pathLst>
          </a:custGeom>
          <a:solidFill>
            <a:srgbClr val="FFFFFF"/>
          </a:solidFill>
        </p:spPr>
        <p:txBody>
          <a:bodyPr wrap="square" lIns="0" tIns="0" rIns="0" bIns="0" rtlCol="0"/>
          <a:lstStyle/>
          <a:p>
            <a:endParaRPr/>
          </a:p>
        </p:txBody>
      </p:sp>
      <p:grpSp>
        <p:nvGrpSpPr>
          <p:cNvPr id="64" name="Группа 63"/>
          <p:cNvGrpSpPr/>
          <p:nvPr/>
        </p:nvGrpSpPr>
        <p:grpSpPr>
          <a:xfrm>
            <a:off x="1338007" y="738877"/>
            <a:ext cx="441469" cy="441473"/>
            <a:chOff x="1456545" y="738877"/>
            <a:chExt cx="441469" cy="441473"/>
          </a:xfrm>
        </p:grpSpPr>
        <p:sp>
          <p:nvSpPr>
            <p:cNvPr id="3" name="object 3"/>
            <p:cNvSpPr/>
            <p:nvPr/>
          </p:nvSpPr>
          <p:spPr>
            <a:xfrm>
              <a:off x="1456545" y="738877"/>
              <a:ext cx="437515" cy="437515"/>
            </a:xfrm>
            <a:custGeom>
              <a:avLst/>
              <a:gdLst/>
              <a:ahLst/>
              <a:cxnLst/>
              <a:rect l="l" t="t" r="r" b="b"/>
              <a:pathLst>
                <a:path w="437514" h="437515">
                  <a:moveTo>
                    <a:pt x="218554" y="0"/>
                  </a:moveTo>
                  <a:lnTo>
                    <a:pt x="168442" y="5772"/>
                  </a:lnTo>
                  <a:lnTo>
                    <a:pt x="122441" y="22214"/>
                  </a:lnTo>
                  <a:lnTo>
                    <a:pt x="81861" y="48014"/>
                  </a:lnTo>
                  <a:lnTo>
                    <a:pt x="48014" y="81861"/>
                  </a:lnTo>
                  <a:lnTo>
                    <a:pt x="22214" y="122441"/>
                  </a:lnTo>
                  <a:lnTo>
                    <a:pt x="5772" y="168442"/>
                  </a:lnTo>
                  <a:lnTo>
                    <a:pt x="0" y="218554"/>
                  </a:lnTo>
                  <a:lnTo>
                    <a:pt x="5772" y="268665"/>
                  </a:lnTo>
                  <a:lnTo>
                    <a:pt x="22214" y="314667"/>
                  </a:lnTo>
                  <a:lnTo>
                    <a:pt x="48014" y="355247"/>
                  </a:lnTo>
                  <a:lnTo>
                    <a:pt x="81861" y="389093"/>
                  </a:lnTo>
                  <a:lnTo>
                    <a:pt x="122441" y="414893"/>
                  </a:lnTo>
                  <a:lnTo>
                    <a:pt x="168442" y="431336"/>
                  </a:lnTo>
                  <a:lnTo>
                    <a:pt x="218554" y="437108"/>
                  </a:lnTo>
                  <a:lnTo>
                    <a:pt x="268665" y="431336"/>
                  </a:lnTo>
                  <a:lnTo>
                    <a:pt x="314667" y="414893"/>
                  </a:lnTo>
                  <a:lnTo>
                    <a:pt x="355247" y="389093"/>
                  </a:lnTo>
                  <a:lnTo>
                    <a:pt x="389093" y="355247"/>
                  </a:lnTo>
                  <a:lnTo>
                    <a:pt x="414893" y="314667"/>
                  </a:lnTo>
                  <a:lnTo>
                    <a:pt x="431336" y="268665"/>
                  </a:lnTo>
                  <a:lnTo>
                    <a:pt x="437108" y="218554"/>
                  </a:lnTo>
                  <a:lnTo>
                    <a:pt x="431336" y="168442"/>
                  </a:lnTo>
                  <a:lnTo>
                    <a:pt x="414893" y="122441"/>
                  </a:lnTo>
                  <a:lnTo>
                    <a:pt x="389093" y="81861"/>
                  </a:lnTo>
                  <a:lnTo>
                    <a:pt x="355247" y="48014"/>
                  </a:lnTo>
                  <a:lnTo>
                    <a:pt x="314667" y="22214"/>
                  </a:lnTo>
                  <a:lnTo>
                    <a:pt x="268665" y="5772"/>
                  </a:lnTo>
                  <a:lnTo>
                    <a:pt x="218554" y="0"/>
                  </a:lnTo>
                  <a:close/>
                </a:path>
              </a:pathLst>
            </a:custGeom>
            <a:solidFill>
              <a:srgbClr val="E3DFEF"/>
            </a:solidFill>
          </p:spPr>
          <p:txBody>
            <a:bodyPr wrap="square" lIns="0" tIns="0" rIns="0" bIns="0" rtlCol="0"/>
            <a:lstStyle/>
            <a:p>
              <a:endParaRPr/>
            </a:p>
          </p:txBody>
        </p:sp>
        <p:grpSp>
          <p:nvGrpSpPr>
            <p:cNvPr id="10" name="object 10"/>
            <p:cNvGrpSpPr/>
            <p:nvPr/>
          </p:nvGrpSpPr>
          <p:grpSpPr>
            <a:xfrm>
              <a:off x="1468119" y="750455"/>
              <a:ext cx="429895" cy="429895"/>
              <a:chOff x="1468119" y="750455"/>
              <a:chExt cx="429895" cy="429895"/>
            </a:xfrm>
          </p:grpSpPr>
          <p:sp>
            <p:nvSpPr>
              <p:cNvPr id="11" name="object 11"/>
              <p:cNvSpPr/>
              <p:nvPr/>
            </p:nvSpPr>
            <p:spPr>
              <a:xfrm>
                <a:off x="1468119" y="750455"/>
                <a:ext cx="429895" cy="429895"/>
              </a:xfrm>
              <a:custGeom>
                <a:avLst/>
                <a:gdLst/>
                <a:ahLst/>
                <a:cxnLst/>
                <a:rect l="l" t="t" r="r" b="b"/>
                <a:pathLst>
                  <a:path w="429894" h="429894">
                    <a:moveTo>
                      <a:pt x="429768" y="0"/>
                    </a:moveTo>
                    <a:lnTo>
                      <a:pt x="0" y="0"/>
                    </a:lnTo>
                    <a:lnTo>
                      <a:pt x="0" y="429768"/>
                    </a:lnTo>
                    <a:lnTo>
                      <a:pt x="429768" y="429768"/>
                    </a:lnTo>
                    <a:lnTo>
                      <a:pt x="429768" y="0"/>
                    </a:lnTo>
                    <a:close/>
                  </a:path>
                </a:pathLst>
              </a:custGeom>
              <a:solidFill>
                <a:srgbClr val="000000">
                  <a:alpha val="21000"/>
                </a:srgbClr>
              </a:solidFill>
            </p:spPr>
            <p:txBody>
              <a:bodyPr wrap="square" lIns="0" tIns="0" rIns="0" bIns="0" rtlCol="0"/>
              <a:lstStyle/>
              <a:p>
                <a:endParaRPr/>
              </a:p>
            </p:txBody>
          </p:sp>
          <p:sp>
            <p:nvSpPr>
              <p:cNvPr id="12" name="object 12"/>
              <p:cNvSpPr/>
              <p:nvPr/>
            </p:nvSpPr>
            <p:spPr>
              <a:xfrm>
                <a:off x="1480306" y="762631"/>
                <a:ext cx="389890" cy="389890"/>
              </a:xfrm>
              <a:custGeom>
                <a:avLst/>
                <a:gdLst/>
                <a:ahLst/>
                <a:cxnLst/>
                <a:rect l="l" t="t" r="r" b="b"/>
                <a:pathLst>
                  <a:path w="389889" h="389890">
                    <a:moveTo>
                      <a:pt x="194792" y="0"/>
                    </a:moveTo>
                    <a:lnTo>
                      <a:pt x="150128" y="5144"/>
                    </a:lnTo>
                    <a:lnTo>
                      <a:pt x="109127" y="19799"/>
                    </a:lnTo>
                    <a:lnTo>
                      <a:pt x="72959" y="42794"/>
                    </a:lnTo>
                    <a:lnTo>
                      <a:pt x="42793" y="72961"/>
                    </a:lnTo>
                    <a:lnTo>
                      <a:pt x="19798" y="109132"/>
                    </a:lnTo>
                    <a:lnTo>
                      <a:pt x="5144" y="150136"/>
                    </a:lnTo>
                    <a:lnTo>
                      <a:pt x="0" y="194805"/>
                    </a:lnTo>
                    <a:lnTo>
                      <a:pt x="5144" y="239469"/>
                    </a:lnTo>
                    <a:lnTo>
                      <a:pt x="19798" y="280470"/>
                    </a:lnTo>
                    <a:lnTo>
                      <a:pt x="42793" y="316638"/>
                    </a:lnTo>
                    <a:lnTo>
                      <a:pt x="72959" y="346804"/>
                    </a:lnTo>
                    <a:lnTo>
                      <a:pt x="109127" y="369799"/>
                    </a:lnTo>
                    <a:lnTo>
                      <a:pt x="150128" y="384453"/>
                    </a:lnTo>
                    <a:lnTo>
                      <a:pt x="194792" y="389597"/>
                    </a:lnTo>
                    <a:lnTo>
                      <a:pt x="239456" y="384453"/>
                    </a:lnTo>
                    <a:lnTo>
                      <a:pt x="280457" y="369799"/>
                    </a:lnTo>
                    <a:lnTo>
                      <a:pt x="316625" y="346804"/>
                    </a:lnTo>
                    <a:lnTo>
                      <a:pt x="346791" y="316638"/>
                    </a:lnTo>
                    <a:lnTo>
                      <a:pt x="369786" y="280470"/>
                    </a:lnTo>
                    <a:lnTo>
                      <a:pt x="384440" y="239469"/>
                    </a:lnTo>
                    <a:lnTo>
                      <a:pt x="389585" y="194805"/>
                    </a:lnTo>
                    <a:lnTo>
                      <a:pt x="384440" y="150136"/>
                    </a:lnTo>
                    <a:lnTo>
                      <a:pt x="369786" y="109132"/>
                    </a:lnTo>
                    <a:lnTo>
                      <a:pt x="346791" y="72961"/>
                    </a:lnTo>
                    <a:lnTo>
                      <a:pt x="316625" y="42794"/>
                    </a:lnTo>
                    <a:lnTo>
                      <a:pt x="280457" y="19799"/>
                    </a:lnTo>
                    <a:lnTo>
                      <a:pt x="239456" y="5144"/>
                    </a:lnTo>
                    <a:lnTo>
                      <a:pt x="194792" y="0"/>
                    </a:lnTo>
                    <a:close/>
                  </a:path>
                </a:pathLst>
              </a:custGeom>
              <a:solidFill>
                <a:srgbClr val="FFFFFF"/>
              </a:solidFill>
            </p:spPr>
            <p:txBody>
              <a:bodyPr wrap="square" lIns="0" tIns="0" rIns="0" bIns="0" rtlCol="0"/>
              <a:lstStyle/>
              <a:p>
                <a:endParaRPr/>
              </a:p>
            </p:txBody>
          </p:sp>
        </p:grpSp>
      </p:grpSp>
      <p:grpSp>
        <p:nvGrpSpPr>
          <p:cNvPr id="13" name="object 13"/>
          <p:cNvGrpSpPr/>
          <p:nvPr/>
        </p:nvGrpSpPr>
        <p:grpSpPr>
          <a:xfrm>
            <a:off x="2891574" y="750455"/>
            <a:ext cx="429895" cy="429895"/>
            <a:chOff x="2891574" y="750455"/>
            <a:chExt cx="429895" cy="429895"/>
          </a:xfrm>
        </p:grpSpPr>
        <p:sp>
          <p:nvSpPr>
            <p:cNvPr id="14" name="object 14"/>
            <p:cNvSpPr/>
            <p:nvPr/>
          </p:nvSpPr>
          <p:spPr>
            <a:xfrm>
              <a:off x="2891574" y="750455"/>
              <a:ext cx="429895" cy="429895"/>
            </a:xfrm>
            <a:custGeom>
              <a:avLst/>
              <a:gdLst/>
              <a:ahLst/>
              <a:cxnLst/>
              <a:rect l="l" t="t" r="r" b="b"/>
              <a:pathLst>
                <a:path w="429895" h="429894">
                  <a:moveTo>
                    <a:pt x="429768" y="0"/>
                  </a:moveTo>
                  <a:lnTo>
                    <a:pt x="0" y="0"/>
                  </a:lnTo>
                  <a:lnTo>
                    <a:pt x="0" y="429768"/>
                  </a:lnTo>
                  <a:lnTo>
                    <a:pt x="429768" y="429768"/>
                  </a:lnTo>
                  <a:lnTo>
                    <a:pt x="429768" y="0"/>
                  </a:lnTo>
                  <a:close/>
                </a:path>
              </a:pathLst>
            </a:custGeom>
            <a:solidFill>
              <a:srgbClr val="000000">
                <a:alpha val="21000"/>
              </a:srgbClr>
            </a:solidFill>
          </p:spPr>
          <p:txBody>
            <a:bodyPr wrap="square" lIns="0" tIns="0" rIns="0" bIns="0" rtlCol="0"/>
            <a:lstStyle/>
            <a:p>
              <a:endParaRPr/>
            </a:p>
          </p:txBody>
        </p:sp>
        <p:sp>
          <p:nvSpPr>
            <p:cNvPr id="15" name="object 15"/>
            <p:cNvSpPr/>
            <p:nvPr/>
          </p:nvSpPr>
          <p:spPr>
            <a:xfrm>
              <a:off x="2903762" y="762631"/>
              <a:ext cx="389890" cy="389890"/>
            </a:xfrm>
            <a:custGeom>
              <a:avLst/>
              <a:gdLst/>
              <a:ahLst/>
              <a:cxnLst/>
              <a:rect l="l" t="t" r="r" b="b"/>
              <a:pathLst>
                <a:path w="389889" h="389890">
                  <a:moveTo>
                    <a:pt x="194792" y="0"/>
                  </a:moveTo>
                  <a:lnTo>
                    <a:pt x="150128" y="5144"/>
                  </a:lnTo>
                  <a:lnTo>
                    <a:pt x="109127" y="19799"/>
                  </a:lnTo>
                  <a:lnTo>
                    <a:pt x="72959" y="42794"/>
                  </a:lnTo>
                  <a:lnTo>
                    <a:pt x="42793" y="72961"/>
                  </a:lnTo>
                  <a:lnTo>
                    <a:pt x="19798" y="109132"/>
                  </a:lnTo>
                  <a:lnTo>
                    <a:pt x="5144" y="150136"/>
                  </a:lnTo>
                  <a:lnTo>
                    <a:pt x="0" y="194805"/>
                  </a:lnTo>
                  <a:lnTo>
                    <a:pt x="5144" y="239469"/>
                  </a:lnTo>
                  <a:lnTo>
                    <a:pt x="19798" y="280470"/>
                  </a:lnTo>
                  <a:lnTo>
                    <a:pt x="42793" y="316638"/>
                  </a:lnTo>
                  <a:lnTo>
                    <a:pt x="72959" y="346804"/>
                  </a:lnTo>
                  <a:lnTo>
                    <a:pt x="109127" y="369799"/>
                  </a:lnTo>
                  <a:lnTo>
                    <a:pt x="150128" y="384453"/>
                  </a:lnTo>
                  <a:lnTo>
                    <a:pt x="194792" y="389597"/>
                  </a:lnTo>
                  <a:lnTo>
                    <a:pt x="239456" y="384453"/>
                  </a:lnTo>
                  <a:lnTo>
                    <a:pt x="280457" y="369799"/>
                  </a:lnTo>
                  <a:lnTo>
                    <a:pt x="316625" y="346804"/>
                  </a:lnTo>
                  <a:lnTo>
                    <a:pt x="346791" y="316638"/>
                  </a:lnTo>
                  <a:lnTo>
                    <a:pt x="369786" y="280470"/>
                  </a:lnTo>
                  <a:lnTo>
                    <a:pt x="384440" y="239469"/>
                  </a:lnTo>
                  <a:lnTo>
                    <a:pt x="389585" y="194805"/>
                  </a:lnTo>
                  <a:lnTo>
                    <a:pt x="384440" y="150136"/>
                  </a:lnTo>
                  <a:lnTo>
                    <a:pt x="369786" y="109132"/>
                  </a:lnTo>
                  <a:lnTo>
                    <a:pt x="346791" y="72961"/>
                  </a:lnTo>
                  <a:lnTo>
                    <a:pt x="316625" y="42794"/>
                  </a:lnTo>
                  <a:lnTo>
                    <a:pt x="280457" y="19799"/>
                  </a:lnTo>
                  <a:lnTo>
                    <a:pt x="239456" y="5144"/>
                  </a:lnTo>
                  <a:lnTo>
                    <a:pt x="194792" y="0"/>
                  </a:lnTo>
                  <a:close/>
                </a:path>
              </a:pathLst>
            </a:custGeom>
            <a:solidFill>
              <a:srgbClr val="FFFFFF"/>
            </a:solidFill>
          </p:spPr>
          <p:txBody>
            <a:bodyPr wrap="square" lIns="0" tIns="0" rIns="0" bIns="0" rtlCol="0"/>
            <a:lstStyle/>
            <a:p>
              <a:endParaRPr/>
            </a:p>
          </p:txBody>
        </p:sp>
      </p:grpSp>
      <p:sp>
        <p:nvSpPr>
          <p:cNvPr id="22" name="object 22"/>
          <p:cNvSpPr txBox="1"/>
          <p:nvPr/>
        </p:nvSpPr>
        <p:spPr>
          <a:xfrm>
            <a:off x="3022050" y="753605"/>
            <a:ext cx="146050" cy="362585"/>
          </a:xfrm>
          <a:prstGeom prst="rect">
            <a:avLst/>
          </a:prstGeom>
        </p:spPr>
        <p:txBody>
          <a:bodyPr vert="horz" wrap="square" lIns="0" tIns="13970" rIns="0" bIns="0" rtlCol="0">
            <a:spAutoFit/>
          </a:bodyPr>
          <a:lstStyle/>
          <a:p>
            <a:pPr marL="12700">
              <a:lnSpc>
                <a:spcPct val="100000"/>
              </a:lnSpc>
              <a:spcBef>
                <a:spcPts val="110"/>
              </a:spcBef>
            </a:pPr>
            <a:r>
              <a:rPr sz="2200" b="1" spc="-275" dirty="0">
                <a:solidFill>
                  <a:srgbClr val="003399"/>
                </a:solidFill>
                <a:latin typeface="Arial"/>
                <a:cs typeface="Arial"/>
              </a:rPr>
              <a:t>3</a:t>
            </a:r>
            <a:endParaRPr sz="2200" dirty="0">
              <a:solidFill>
                <a:srgbClr val="003399"/>
              </a:solidFill>
              <a:latin typeface="Arial"/>
              <a:cs typeface="Arial"/>
            </a:endParaRPr>
          </a:p>
        </p:txBody>
      </p:sp>
      <p:sp>
        <p:nvSpPr>
          <p:cNvPr id="5" name="object 5"/>
          <p:cNvSpPr/>
          <p:nvPr/>
        </p:nvSpPr>
        <p:spPr>
          <a:xfrm>
            <a:off x="4121560" y="738877"/>
            <a:ext cx="437515" cy="437515"/>
          </a:xfrm>
          <a:custGeom>
            <a:avLst/>
            <a:gdLst/>
            <a:ahLst/>
            <a:cxnLst/>
            <a:rect l="l" t="t" r="r" b="b"/>
            <a:pathLst>
              <a:path w="437514" h="437515">
                <a:moveTo>
                  <a:pt x="218554" y="0"/>
                </a:moveTo>
                <a:lnTo>
                  <a:pt x="168442" y="5772"/>
                </a:lnTo>
                <a:lnTo>
                  <a:pt x="122441" y="22214"/>
                </a:lnTo>
                <a:lnTo>
                  <a:pt x="81861" y="48014"/>
                </a:lnTo>
                <a:lnTo>
                  <a:pt x="48014" y="81861"/>
                </a:lnTo>
                <a:lnTo>
                  <a:pt x="22214" y="122441"/>
                </a:lnTo>
                <a:lnTo>
                  <a:pt x="5772" y="168442"/>
                </a:lnTo>
                <a:lnTo>
                  <a:pt x="0" y="218554"/>
                </a:lnTo>
                <a:lnTo>
                  <a:pt x="5772" y="268665"/>
                </a:lnTo>
                <a:lnTo>
                  <a:pt x="22214" y="314667"/>
                </a:lnTo>
                <a:lnTo>
                  <a:pt x="48014" y="355247"/>
                </a:lnTo>
                <a:lnTo>
                  <a:pt x="81861" y="389093"/>
                </a:lnTo>
                <a:lnTo>
                  <a:pt x="122441" y="414893"/>
                </a:lnTo>
                <a:lnTo>
                  <a:pt x="168442" y="431336"/>
                </a:lnTo>
                <a:lnTo>
                  <a:pt x="218554" y="437108"/>
                </a:lnTo>
                <a:lnTo>
                  <a:pt x="268665" y="431336"/>
                </a:lnTo>
                <a:lnTo>
                  <a:pt x="314667" y="414893"/>
                </a:lnTo>
                <a:lnTo>
                  <a:pt x="355247" y="389093"/>
                </a:lnTo>
                <a:lnTo>
                  <a:pt x="389093" y="355247"/>
                </a:lnTo>
                <a:lnTo>
                  <a:pt x="414893" y="314667"/>
                </a:lnTo>
                <a:lnTo>
                  <a:pt x="431336" y="268665"/>
                </a:lnTo>
                <a:lnTo>
                  <a:pt x="437108" y="218554"/>
                </a:lnTo>
                <a:lnTo>
                  <a:pt x="431336" y="168442"/>
                </a:lnTo>
                <a:lnTo>
                  <a:pt x="414893" y="122441"/>
                </a:lnTo>
                <a:lnTo>
                  <a:pt x="389093" y="81861"/>
                </a:lnTo>
                <a:lnTo>
                  <a:pt x="355247" y="48014"/>
                </a:lnTo>
                <a:lnTo>
                  <a:pt x="314667" y="22214"/>
                </a:lnTo>
                <a:lnTo>
                  <a:pt x="268665" y="5772"/>
                </a:lnTo>
                <a:lnTo>
                  <a:pt x="218554" y="0"/>
                </a:lnTo>
                <a:close/>
              </a:path>
            </a:pathLst>
          </a:custGeom>
          <a:solidFill>
            <a:srgbClr val="E3DFEF"/>
          </a:solidFill>
        </p:spPr>
        <p:txBody>
          <a:bodyPr wrap="square" lIns="0" tIns="0" rIns="0" bIns="0" rtlCol="0"/>
          <a:lstStyle/>
          <a:p>
            <a:endParaRPr/>
          </a:p>
        </p:txBody>
      </p:sp>
      <p:grpSp>
        <p:nvGrpSpPr>
          <p:cNvPr id="18" name="object 18"/>
          <p:cNvGrpSpPr/>
          <p:nvPr/>
        </p:nvGrpSpPr>
        <p:grpSpPr>
          <a:xfrm>
            <a:off x="4126785" y="750455"/>
            <a:ext cx="429895" cy="429895"/>
            <a:chOff x="4244162" y="750455"/>
            <a:chExt cx="429895" cy="429895"/>
          </a:xfrm>
        </p:grpSpPr>
        <p:sp>
          <p:nvSpPr>
            <p:cNvPr id="19" name="object 19"/>
            <p:cNvSpPr/>
            <p:nvPr/>
          </p:nvSpPr>
          <p:spPr>
            <a:xfrm>
              <a:off x="4244162" y="750455"/>
              <a:ext cx="429895" cy="429895"/>
            </a:xfrm>
            <a:custGeom>
              <a:avLst/>
              <a:gdLst/>
              <a:ahLst/>
              <a:cxnLst/>
              <a:rect l="l" t="t" r="r" b="b"/>
              <a:pathLst>
                <a:path w="429895" h="429894">
                  <a:moveTo>
                    <a:pt x="429767" y="0"/>
                  </a:moveTo>
                  <a:lnTo>
                    <a:pt x="0" y="0"/>
                  </a:lnTo>
                  <a:lnTo>
                    <a:pt x="0" y="429768"/>
                  </a:lnTo>
                  <a:lnTo>
                    <a:pt x="429767" y="429768"/>
                  </a:lnTo>
                  <a:lnTo>
                    <a:pt x="429767" y="0"/>
                  </a:lnTo>
                  <a:close/>
                </a:path>
              </a:pathLst>
            </a:custGeom>
            <a:solidFill>
              <a:srgbClr val="000000">
                <a:alpha val="21000"/>
              </a:srgbClr>
            </a:solidFill>
          </p:spPr>
          <p:txBody>
            <a:bodyPr wrap="square" lIns="0" tIns="0" rIns="0" bIns="0" rtlCol="0"/>
            <a:lstStyle/>
            <a:p>
              <a:endParaRPr/>
            </a:p>
          </p:txBody>
        </p:sp>
        <p:sp>
          <p:nvSpPr>
            <p:cNvPr id="20" name="object 20"/>
            <p:cNvSpPr/>
            <p:nvPr/>
          </p:nvSpPr>
          <p:spPr>
            <a:xfrm>
              <a:off x="4256349" y="762631"/>
              <a:ext cx="389890" cy="389890"/>
            </a:xfrm>
            <a:custGeom>
              <a:avLst/>
              <a:gdLst/>
              <a:ahLst/>
              <a:cxnLst/>
              <a:rect l="l" t="t" r="r" b="b"/>
              <a:pathLst>
                <a:path w="389889" h="389890">
                  <a:moveTo>
                    <a:pt x="194792" y="0"/>
                  </a:moveTo>
                  <a:lnTo>
                    <a:pt x="150128" y="5144"/>
                  </a:lnTo>
                  <a:lnTo>
                    <a:pt x="109127" y="19799"/>
                  </a:lnTo>
                  <a:lnTo>
                    <a:pt x="72959" y="42794"/>
                  </a:lnTo>
                  <a:lnTo>
                    <a:pt x="42793" y="72961"/>
                  </a:lnTo>
                  <a:lnTo>
                    <a:pt x="19798" y="109132"/>
                  </a:lnTo>
                  <a:lnTo>
                    <a:pt x="5144" y="150136"/>
                  </a:lnTo>
                  <a:lnTo>
                    <a:pt x="0" y="194805"/>
                  </a:lnTo>
                  <a:lnTo>
                    <a:pt x="5144" y="239469"/>
                  </a:lnTo>
                  <a:lnTo>
                    <a:pt x="19798" y="280470"/>
                  </a:lnTo>
                  <a:lnTo>
                    <a:pt x="42793" y="316638"/>
                  </a:lnTo>
                  <a:lnTo>
                    <a:pt x="72959" y="346804"/>
                  </a:lnTo>
                  <a:lnTo>
                    <a:pt x="109127" y="369799"/>
                  </a:lnTo>
                  <a:lnTo>
                    <a:pt x="150128" y="384453"/>
                  </a:lnTo>
                  <a:lnTo>
                    <a:pt x="194792" y="389597"/>
                  </a:lnTo>
                  <a:lnTo>
                    <a:pt x="239456" y="384453"/>
                  </a:lnTo>
                  <a:lnTo>
                    <a:pt x="280457" y="369799"/>
                  </a:lnTo>
                  <a:lnTo>
                    <a:pt x="316625" y="346804"/>
                  </a:lnTo>
                  <a:lnTo>
                    <a:pt x="346791" y="316638"/>
                  </a:lnTo>
                  <a:lnTo>
                    <a:pt x="369786" y="280470"/>
                  </a:lnTo>
                  <a:lnTo>
                    <a:pt x="384440" y="239469"/>
                  </a:lnTo>
                  <a:lnTo>
                    <a:pt x="389585" y="194805"/>
                  </a:lnTo>
                  <a:lnTo>
                    <a:pt x="384440" y="150136"/>
                  </a:lnTo>
                  <a:lnTo>
                    <a:pt x="369786" y="109132"/>
                  </a:lnTo>
                  <a:lnTo>
                    <a:pt x="346791" y="72961"/>
                  </a:lnTo>
                  <a:lnTo>
                    <a:pt x="316625" y="42794"/>
                  </a:lnTo>
                  <a:lnTo>
                    <a:pt x="280457" y="19799"/>
                  </a:lnTo>
                  <a:lnTo>
                    <a:pt x="239456" y="5144"/>
                  </a:lnTo>
                  <a:lnTo>
                    <a:pt x="194792" y="0"/>
                  </a:lnTo>
                  <a:close/>
                </a:path>
              </a:pathLst>
            </a:custGeom>
            <a:solidFill>
              <a:srgbClr val="FFFFFF"/>
            </a:solidFill>
          </p:spPr>
          <p:txBody>
            <a:bodyPr wrap="square" lIns="0" tIns="0" rIns="0" bIns="0" rtlCol="0"/>
            <a:lstStyle/>
            <a:p>
              <a:endParaRPr/>
            </a:p>
          </p:txBody>
        </p:sp>
      </p:grpSp>
      <p:sp>
        <p:nvSpPr>
          <p:cNvPr id="23" name="object 23"/>
          <p:cNvSpPr txBox="1"/>
          <p:nvPr/>
        </p:nvSpPr>
        <p:spPr>
          <a:xfrm>
            <a:off x="4231775" y="763668"/>
            <a:ext cx="151130" cy="362585"/>
          </a:xfrm>
          <a:prstGeom prst="rect">
            <a:avLst/>
          </a:prstGeom>
        </p:spPr>
        <p:txBody>
          <a:bodyPr vert="horz" wrap="square" lIns="0" tIns="13970" rIns="0" bIns="0" rtlCol="0">
            <a:spAutoFit/>
          </a:bodyPr>
          <a:lstStyle/>
          <a:p>
            <a:pPr marL="12700">
              <a:lnSpc>
                <a:spcPct val="100000"/>
              </a:lnSpc>
              <a:spcBef>
                <a:spcPts val="110"/>
              </a:spcBef>
            </a:pPr>
            <a:r>
              <a:rPr sz="2200" b="1" spc="-240" dirty="0">
                <a:solidFill>
                  <a:srgbClr val="003399"/>
                </a:solidFill>
                <a:latin typeface="Arial"/>
                <a:cs typeface="Arial"/>
              </a:rPr>
              <a:t>4</a:t>
            </a:r>
            <a:endParaRPr sz="2200" dirty="0">
              <a:solidFill>
                <a:srgbClr val="003399"/>
              </a:solidFill>
              <a:latin typeface="Arial"/>
              <a:cs typeface="Arial"/>
            </a:endParaRPr>
          </a:p>
        </p:txBody>
      </p:sp>
      <p:sp>
        <p:nvSpPr>
          <p:cNvPr id="24" name="object 24"/>
          <p:cNvSpPr txBox="1"/>
          <p:nvPr/>
        </p:nvSpPr>
        <p:spPr>
          <a:xfrm>
            <a:off x="275299" y="122027"/>
            <a:ext cx="4741201" cy="228268"/>
          </a:xfrm>
          <a:prstGeom prst="rect">
            <a:avLst/>
          </a:prstGeom>
        </p:spPr>
        <p:txBody>
          <a:bodyPr vert="horz" wrap="square" lIns="0" tIns="12700" rIns="0" bIns="0" rtlCol="0">
            <a:spAutoFit/>
          </a:bodyPr>
          <a:lstStyle/>
          <a:p>
            <a:pPr marL="12700">
              <a:lnSpc>
                <a:spcPct val="100000"/>
              </a:lnSpc>
              <a:spcBef>
                <a:spcPts val="100"/>
              </a:spcBef>
            </a:pPr>
            <a:r>
              <a:rPr lang="en-US" sz="1400" b="1" spc="15" dirty="0" smtClean="0">
                <a:solidFill>
                  <a:srgbClr val="005A9E"/>
                </a:solidFill>
                <a:latin typeface="Arial"/>
                <a:ea typeface="+mj-ea"/>
                <a:cs typeface="Arial"/>
              </a:rPr>
              <a:t>FOUR STEPS </a:t>
            </a:r>
            <a:r>
              <a:rPr lang="en-GB" sz="1400" b="1" spc="15" dirty="0" smtClean="0">
                <a:solidFill>
                  <a:srgbClr val="005A9E"/>
                </a:solidFill>
                <a:latin typeface="Arial"/>
                <a:ea typeface="+mj-ea"/>
                <a:cs typeface="Arial"/>
              </a:rPr>
              <a:t>PRODUCTION </a:t>
            </a:r>
            <a:r>
              <a:rPr lang="en-GB" sz="1400" b="1" spc="15" dirty="0">
                <a:solidFill>
                  <a:srgbClr val="005A9E"/>
                </a:solidFill>
                <a:latin typeface="Arial"/>
                <a:ea typeface="+mj-ea"/>
                <a:cs typeface="Arial"/>
              </a:rPr>
              <a:t>CYCLE</a:t>
            </a:r>
            <a:endParaRPr sz="1400" b="1" spc="15" dirty="0">
              <a:solidFill>
                <a:srgbClr val="005A9E"/>
              </a:solidFill>
              <a:latin typeface="Arial"/>
              <a:ea typeface="+mj-ea"/>
              <a:cs typeface="Arial"/>
            </a:endParaRPr>
          </a:p>
        </p:txBody>
      </p:sp>
      <p:grpSp>
        <p:nvGrpSpPr>
          <p:cNvPr id="25" name="object 25"/>
          <p:cNvGrpSpPr/>
          <p:nvPr/>
        </p:nvGrpSpPr>
        <p:grpSpPr>
          <a:xfrm>
            <a:off x="291176" y="311364"/>
            <a:ext cx="328930" cy="146244"/>
            <a:chOff x="291176" y="508311"/>
            <a:chExt cx="328930" cy="82550"/>
          </a:xfrm>
        </p:grpSpPr>
        <p:sp>
          <p:nvSpPr>
            <p:cNvPr id="26" name="object 26"/>
            <p:cNvSpPr/>
            <p:nvPr/>
          </p:nvSpPr>
          <p:spPr>
            <a:xfrm>
              <a:off x="295375" y="5475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27" name="object 27"/>
            <p:cNvSpPr/>
            <p:nvPr/>
          </p:nvSpPr>
          <p:spPr>
            <a:xfrm>
              <a:off x="291176" y="5210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28" name="object 28"/>
            <p:cNvSpPr/>
            <p:nvPr/>
          </p:nvSpPr>
          <p:spPr>
            <a:xfrm>
              <a:off x="465042" y="5083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pic>
        <p:nvPicPr>
          <p:cNvPr id="30" name="object 30"/>
          <p:cNvPicPr/>
          <p:nvPr/>
        </p:nvPicPr>
        <p:blipFill>
          <a:blip r:embed="rId2" cstate="print"/>
          <a:stretch>
            <a:fillRect/>
          </a:stretch>
        </p:blipFill>
        <p:spPr>
          <a:xfrm>
            <a:off x="4614682" y="1198841"/>
            <a:ext cx="1022847" cy="1688829"/>
          </a:xfrm>
          <a:prstGeom prst="rect">
            <a:avLst/>
          </a:prstGeom>
          <a:ln>
            <a:solidFill>
              <a:srgbClr val="003399"/>
            </a:solidFill>
          </a:ln>
        </p:spPr>
      </p:pic>
      <p:pic>
        <p:nvPicPr>
          <p:cNvPr id="31" name="object 31"/>
          <p:cNvPicPr/>
          <p:nvPr/>
        </p:nvPicPr>
        <p:blipFill>
          <a:blip r:embed="rId3" cstate="print"/>
          <a:stretch>
            <a:fillRect/>
          </a:stretch>
        </p:blipFill>
        <p:spPr>
          <a:xfrm>
            <a:off x="4347288" y="1695696"/>
            <a:ext cx="219521" cy="246869"/>
          </a:xfrm>
          <a:prstGeom prst="rect">
            <a:avLst/>
          </a:prstGeom>
        </p:spPr>
      </p:pic>
      <p:pic>
        <p:nvPicPr>
          <p:cNvPr id="33" name="object 33"/>
          <p:cNvPicPr/>
          <p:nvPr/>
        </p:nvPicPr>
        <p:blipFill>
          <a:blip r:embed="rId4" cstate="print"/>
          <a:stretch>
            <a:fillRect/>
          </a:stretch>
        </p:blipFill>
        <p:spPr>
          <a:xfrm>
            <a:off x="1879473" y="1211539"/>
            <a:ext cx="1022847" cy="1645814"/>
          </a:xfrm>
          <a:prstGeom prst="rect">
            <a:avLst/>
          </a:prstGeom>
          <a:ln>
            <a:solidFill>
              <a:srgbClr val="003399"/>
            </a:solidFill>
          </a:ln>
        </p:spPr>
      </p:pic>
      <p:pic>
        <p:nvPicPr>
          <p:cNvPr id="34" name="object 34"/>
          <p:cNvPicPr/>
          <p:nvPr/>
        </p:nvPicPr>
        <p:blipFill>
          <a:blip r:embed="rId5" cstate="print"/>
          <a:stretch>
            <a:fillRect/>
          </a:stretch>
        </p:blipFill>
        <p:spPr>
          <a:xfrm>
            <a:off x="3240698" y="1148041"/>
            <a:ext cx="1022834" cy="1709311"/>
          </a:xfrm>
          <a:prstGeom prst="rect">
            <a:avLst/>
          </a:prstGeom>
          <a:ln>
            <a:solidFill>
              <a:srgbClr val="003399"/>
            </a:solidFill>
          </a:ln>
        </p:spPr>
      </p:pic>
      <p:sp>
        <p:nvSpPr>
          <p:cNvPr id="35" name="object 35"/>
          <p:cNvSpPr txBox="1"/>
          <p:nvPr/>
        </p:nvSpPr>
        <p:spPr>
          <a:xfrm>
            <a:off x="4437227" y="847050"/>
            <a:ext cx="1463731" cy="269304"/>
          </a:xfrm>
          <a:prstGeom prst="rect">
            <a:avLst/>
          </a:prstGeom>
        </p:spPr>
        <p:txBody>
          <a:bodyPr vert="horz" wrap="square" lIns="0" tIns="12700" rIns="0" bIns="0" rtlCol="0">
            <a:spAutoFit/>
          </a:bodyPr>
          <a:lstStyle/>
          <a:p>
            <a:pPr marL="12700" algn="ctr">
              <a:lnSpc>
                <a:spcPts val="1000"/>
              </a:lnSpc>
              <a:defRPr sz="2160" b="1" i="0" u="none" strike="noStrike" kern="1200" baseline="0">
                <a:solidFill>
                  <a:srgbClr val="005A9E"/>
                </a:solidFill>
                <a:latin typeface="+mn-lt"/>
                <a:ea typeface="+mn-ea"/>
                <a:cs typeface="+mn-cs"/>
              </a:defRPr>
            </a:pPr>
            <a:r>
              <a:rPr lang="en-GB" sz="1200" b="1" dirty="0" smtClean="0">
                <a:solidFill>
                  <a:srgbClr val="005A9E"/>
                </a:solidFill>
              </a:rPr>
              <a:t>Pre-commissioning</a:t>
            </a:r>
            <a:r>
              <a:rPr lang="en-GB" sz="1200" b="1" dirty="0">
                <a:solidFill>
                  <a:srgbClr val="005A9E"/>
                </a:solidFill>
              </a:rPr>
              <a:t> </a:t>
            </a:r>
            <a:endParaRPr lang="en-GB" sz="1200" b="1" dirty="0" smtClean="0">
              <a:solidFill>
                <a:srgbClr val="005A9E"/>
              </a:solidFill>
            </a:endParaRPr>
          </a:p>
          <a:p>
            <a:pPr marL="12700" algn="ctr">
              <a:lnSpc>
                <a:spcPts val="1000"/>
              </a:lnSpc>
              <a:defRPr sz="2160" b="1" i="0" u="none" strike="noStrike" kern="1200" baseline="0">
                <a:solidFill>
                  <a:srgbClr val="005A9E"/>
                </a:solidFill>
                <a:latin typeface="+mn-lt"/>
                <a:ea typeface="+mn-ea"/>
                <a:cs typeface="+mn-cs"/>
              </a:defRPr>
            </a:pPr>
            <a:r>
              <a:rPr lang="en-US" sz="1000" b="1" dirty="0">
                <a:solidFill>
                  <a:srgbClr val="005A9E"/>
                </a:solidFill>
              </a:rPr>
              <a:t>at  </a:t>
            </a:r>
            <a:r>
              <a:rPr lang="en-US" sz="1000" b="1" dirty="0">
                <a:solidFill>
                  <a:srgbClr val="005A9E"/>
                </a:solidFill>
              </a:rPr>
              <a:t>clients</a:t>
            </a:r>
            <a:r>
              <a:rPr lang="ru-RU" sz="1000" b="1" dirty="0">
                <a:solidFill>
                  <a:srgbClr val="005A9E"/>
                </a:solidFill>
              </a:rPr>
              <a:t> </a:t>
            </a:r>
            <a:endParaRPr sz="1000" b="1" dirty="0">
              <a:solidFill>
                <a:srgbClr val="005A9E"/>
              </a:solidFill>
            </a:endParaRPr>
          </a:p>
        </p:txBody>
      </p:sp>
      <p:sp>
        <p:nvSpPr>
          <p:cNvPr id="36" name="object 36"/>
          <p:cNvSpPr txBox="1"/>
          <p:nvPr/>
        </p:nvSpPr>
        <p:spPr>
          <a:xfrm>
            <a:off x="575481" y="809626"/>
            <a:ext cx="724153" cy="228268"/>
          </a:xfrm>
          <a:prstGeom prst="rect">
            <a:avLst/>
          </a:prstGeom>
        </p:spPr>
        <p:txBody>
          <a:bodyPr vert="horz" wrap="square" lIns="0" tIns="12700" rIns="0" bIns="0" rtlCol="0">
            <a:spAutoFit/>
          </a:bodyPr>
          <a:lstStyle/>
          <a:p>
            <a:pPr marL="12700">
              <a:lnSpc>
                <a:spcPct val="100000"/>
              </a:lnSpc>
              <a:spcBef>
                <a:spcPts val="100"/>
              </a:spcBef>
              <a:defRPr sz="2160" b="1" i="0" u="none" strike="noStrike" kern="1200" baseline="0">
                <a:solidFill>
                  <a:srgbClr val="005A9E"/>
                </a:solidFill>
                <a:latin typeface="+mn-lt"/>
                <a:ea typeface="+mn-ea"/>
                <a:cs typeface="+mn-cs"/>
              </a:defRPr>
            </a:pPr>
            <a:r>
              <a:rPr lang="en-GB" sz="1400" b="1" dirty="0" smtClean="0">
                <a:solidFill>
                  <a:srgbClr val="005A9E"/>
                </a:solidFill>
              </a:rPr>
              <a:t>Design </a:t>
            </a:r>
            <a:endParaRPr sz="1400" b="1" dirty="0">
              <a:solidFill>
                <a:srgbClr val="005A9E"/>
              </a:solidFill>
            </a:endParaRPr>
          </a:p>
        </p:txBody>
      </p:sp>
      <p:sp>
        <p:nvSpPr>
          <p:cNvPr id="37" name="object 37"/>
          <p:cNvSpPr txBox="1"/>
          <p:nvPr/>
        </p:nvSpPr>
        <p:spPr>
          <a:xfrm>
            <a:off x="1719287" y="808096"/>
            <a:ext cx="1175495" cy="351378"/>
          </a:xfrm>
          <a:prstGeom prst="rect">
            <a:avLst/>
          </a:prstGeom>
        </p:spPr>
        <p:txBody>
          <a:bodyPr vert="horz" wrap="square" lIns="0" tIns="12700" rIns="0" bIns="0" rtlCol="0">
            <a:spAutoFit/>
          </a:bodyPr>
          <a:lstStyle/>
          <a:p>
            <a:pPr marL="12700" algn="ctr">
              <a:lnSpc>
                <a:spcPct val="100000"/>
              </a:lnSpc>
              <a:spcBef>
                <a:spcPts val="100"/>
              </a:spcBef>
              <a:defRPr sz="2160" b="1" i="0" u="none" strike="noStrike" kern="1200" baseline="0">
                <a:solidFill>
                  <a:srgbClr val="005A9E"/>
                </a:solidFill>
                <a:latin typeface="+mn-lt"/>
                <a:ea typeface="+mn-ea"/>
                <a:cs typeface="+mn-cs"/>
              </a:defRPr>
            </a:pPr>
            <a:r>
              <a:rPr lang="en-US" sz="1200" b="1" dirty="0">
                <a:solidFill>
                  <a:srgbClr val="005A9E"/>
                </a:solidFill>
              </a:rPr>
              <a:t>Approval &amp; </a:t>
            </a:r>
            <a:r>
              <a:rPr lang="en-GB" sz="1000" b="1" dirty="0">
                <a:solidFill>
                  <a:srgbClr val="005A9E"/>
                </a:solidFill>
              </a:rPr>
              <a:t>contract negotiation</a:t>
            </a:r>
            <a:endParaRPr sz="1000" b="1" dirty="0">
              <a:solidFill>
                <a:srgbClr val="005A9E"/>
              </a:solidFill>
            </a:endParaRPr>
          </a:p>
        </p:txBody>
      </p:sp>
      <p:sp>
        <p:nvSpPr>
          <p:cNvPr id="38" name="object 38"/>
          <p:cNvSpPr txBox="1"/>
          <p:nvPr/>
        </p:nvSpPr>
        <p:spPr>
          <a:xfrm>
            <a:off x="3267244" y="816796"/>
            <a:ext cx="899852" cy="228268"/>
          </a:xfrm>
          <a:prstGeom prst="rect">
            <a:avLst/>
          </a:prstGeom>
        </p:spPr>
        <p:txBody>
          <a:bodyPr vert="horz" wrap="square" lIns="0" tIns="12700" rIns="0" bIns="0" rtlCol="0">
            <a:spAutoFit/>
          </a:bodyPr>
          <a:lstStyle/>
          <a:p>
            <a:pPr marL="12700" algn="ctr">
              <a:lnSpc>
                <a:spcPct val="100000"/>
              </a:lnSpc>
              <a:spcBef>
                <a:spcPts val="100"/>
              </a:spcBef>
              <a:defRPr sz="2160" b="1" i="0" u="none" strike="noStrike" kern="1200" baseline="0">
                <a:solidFill>
                  <a:srgbClr val="005A9E"/>
                </a:solidFill>
                <a:latin typeface="+mn-lt"/>
                <a:ea typeface="+mn-ea"/>
                <a:cs typeface="+mn-cs"/>
              </a:defRPr>
            </a:pPr>
            <a:r>
              <a:rPr lang="en-US" sz="1400" b="1" dirty="0">
                <a:solidFill>
                  <a:srgbClr val="005A9E"/>
                </a:solidFill>
              </a:rPr>
              <a:t>P</a:t>
            </a:r>
            <a:r>
              <a:rPr lang="en-US" sz="1400" b="1" dirty="0" smtClean="0">
                <a:solidFill>
                  <a:srgbClr val="005A9E"/>
                </a:solidFill>
              </a:rPr>
              <a:t>roduction</a:t>
            </a:r>
            <a:endParaRPr sz="1400" b="1" dirty="0">
              <a:solidFill>
                <a:srgbClr val="005A9E"/>
              </a:solidFill>
            </a:endParaRPr>
          </a:p>
        </p:txBody>
      </p:sp>
      <p:pic>
        <p:nvPicPr>
          <p:cNvPr id="39" name="object 39"/>
          <p:cNvPicPr/>
          <p:nvPr/>
        </p:nvPicPr>
        <p:blipFill>
          <a:blip r:embed="rId3" cstate="print"/>
          <a:stretch>
            <a:fillRect/>
          </a:stretch>
        </p:blipFill>
        <p:spPr>
          <a:xfrm>
            <a:off x="1587654" y="1663557"/>
            <a:ext cx="216103" cy="224256"/>
          </a:xfrm>
          <a:prstGeom prst="rect">
            <a:avLst/>
          </a:prstGeom>
        </p:spPr>
      </p:pic>
      <p:pic>
        <p:nvPicPr>
          <p:cNvPr id="40" name="object 40"/>
          <p:cNvPicPr/>
          <p:nvPr/>
        </p:nvPicPr>
        <p:blipFill>
          <a:blip r:embed="rId6" cstate="print"/>
          <a:stretch>
            <a:fillRect/>
          </a:stretch>
        </p:blipFill>
        <p:spPr>
          <a:xfrm>
            <a:off x="2959100" y="1697425"/>
            <a:ext cx="216103" cy="224256"/>
          </a:xfrm>
          <a:prstGeom prst="rect">
            <a:avLst/>
          </a:prstGeom>
        </p:spPr>
      </p:pic>
      <p:sp>
        <p:nvSpPr>
          <p:cNvPr id="41" name="object 41"/>
          <p:cNvSpPr txBox="1"/>
          <p:nvPr/>
        </p:nvSpPr>
        <p:spPr>
          <a:xfrm>
            <a:off x="206557" y="756643"/>
            <a:ext cx="140177" cy="352661"/>
          </a:xfrm>
          <a:prstGeom prst="rect">
            <a:avLst/>
          </a:prstGeom>
        </p:spPr>
        <p:txBody>
          <a:bodyPr vert="horz" wrap="square" lIns="0" tIns="13970" rIns="0" bIns="0" rtlCol="0">
            <a:spAutoFit/>
          </a:bodyPr>
          <a:lstStyle/>
          <a:p>
            <a:pPr marL="12700">
              <a:spcBef>
                <a:spcPts val="110"/>
              </a:spcBef>
              <a:tabLst>
                <a:tab pos="1361440" algn="l"/>
              </a:tabLst>
              <a:defRPr sz="2160" b="1" i="0" u="none" strike="noStrike" kern="1200" baseline="0">
                <a:solidFill>
                  <a:srgbClr val="005A9E"/>
                </a:solidFill>
                <a:latin typeface="+mn-lt"/>
                <a:ea typeface="+mn-ea"/>
                <a:cs typeface="+mn-cs"/>
              </a:defRPr>
            </a:pPr>
            <a:r>
              <a:rPr sz="2200" b="1" spc="-240" dirty="0">
                <a:solidFill>
                  <a:srgbClr val="003399"/>
                </a:solidFill>
                <a:latin typeface="Arial"/>
                <a:cs typeface="Arial"/>
              </a:rPr>
              <a:t>1	</a:t>
            </a:r>
          </a:p>
        </p:txBody>
      </p:sp>
      <p:pic>
        <p:nvPicPr>
          <p:cNvPr id="47" name="object 47"/>
          <p:cNvPicPr/>
          <p:nvPr/>
        </p:nvPicPr>
        <p:blipFill>
          <a:blip r:embed="rId7" cstate="print"/>
          <a:stretch>
            <a:fillRect/>
          </a:stretch>
        </p:blipFill>
        <p:spPr>
          <a:xfrm>
            <a:off x="275299" y="1211539"/>
            <a:ext cx="1181246" cy="1605090"/>
          </a:xfrm>
          <a:prstGeom prst="rect">
            <a:avLst/>
          </a:prstGeom>
          <a:ln>
            <a:solidFill>
              <a:srgbClr val="003399"/>
            </a:solidFill>
          </a:ln>
        </p:spPr>
      </p:pic>
      <p:sp>
        <p:nvSpPr>
          <p:cNvPr id="48" name="object 48"/>
          <p:cNvSpPr txBox="1">
            <a:spLocks noGrp="1"/>
          </p:cNvSpPr>
          <p:nvPr>
            <p:ph type="sldNum" sz="quarter" idx="7"/>
          </p:nvPr>
        </p:nvSpPr>
        <p:spPr>
          <a:prstGeom prst="rect">
            <a:avLst/>
          </a:prstGeom>
        </p:spPr>
        <p:txBody>
          <a:bodyPr vert="horz" wrap="square" lIns="0" tIns="16510" rIns="0" bIns="0" rtlCol="0">
            <a:spAutoFit/>
          </a:bodyPr>
          <a:lstStyle/>
          <a:p>
            <a:pPr marL="55244">
              <a:lnSpc>
                <a:spcPct val="100000"/>
              </a:lnSpc>
              <a:spcBef>
                <a:spcPts val="130"/>
              </a:spcBef>
            </a:pPr>
            <a:fld id="{81D60167-4931-47E6-BA6A-407CBD079E47}" type="slidenum">
              <a:rPr spc="-160" dirty="0"/>
              <a:t>35</a:t>
            </a:fld>
            <a:endParaRPr spc="-160" dirty="0"/>
          </a:p>
        </p:txBody>
      </p:sp>
      <p:grpSp>
        <p:nvGrpSpPr>
          <p:cNvPr id="49" name="Группа 48"/>
          <p:cNvGrpSpPr/>
          <p:nvPr/>
        </p:nvGrpSpPr>
        <p:grpSpPr>
          <a:xfrm>
            <a:off x="5326031" y="98425"/>
            <a:ext cx="290019" cy="297432"/>
            <a:chOff x="-206276" y="365476"/>
            <a:chExt cx="748787" cy="785586"/>
          </a:xfrm>
        </p:grpSpPr>
        <p:sp>
          <p:nvSpPr>
            <p:cNvPr id="50" name="Овал 49"/>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1" name="Группа 50"/>
            <p:cNvGrpSpPr/>
            <p:nvPr/>
          </p:nvGrpSpPr>
          <p:grpSpPr>
            <a:xfrm>
              <a:off x="-133068" y="598587"/>
              <a:ext cx="602368" cy="360974"/>
              <a:chOff x="398776" y="622579"/>
              <a:chExt cx="1444625" cy="766331"/>
            </a:xfrm>
          </p:grpSpPr>
          <p:grpSp>
            <p:nvGrpSpPr>
              <p:cNvPr id="52" name="object 3"/>
              <p:cNvGrpSpPr/>
              <p:nvPr/>
            </p:nvGrpSpPr>
            <p:grpSpPr>
              <a:xfrm>
                <a:off x="398776" y="870751"/>
                <a:ext cx="1444625" cy="518159"/>
                <a:chOff x="398776" y="870751"/>
                <a:chExt cx="1444625" cy="518159"/>
              </a:xfrm>
            </p:grpSpPr>
            <p:sp>
              <p:nvSpPr>
                <p:cNvPr id="54"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5"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6"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7"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53"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grpSp>
        <p:nvGrpSpPr>
          <p:cNvPr id="63" name="Группа 62"/>
          <p:cNvGrpSpPr/>
          <p:nvPr/>
        </p:nvGrpSpPr>
        <p:grpSpPr>
          <a:xfrm>
            <a:off x="6007100" y="1720699"/>
            <a:ext cx="2205291" cy="493399"/>
            <a:chOff x="5554409" y="900426"/>
            <a:chExt cx="3221924" cy="810207"/>
          </a:xfrm>
        </p:grpSpPr>
        <p:sp>
          <p:nvSpPr>
            <p:cNvPr id="59" name="object 44"/>
            <p:cNvSpPr/>
            <p:nvPr/>
          </p:nvSpPr>
          <p:spPr>
            <a:xfrm>
              <a:off x="5595594" y="1285818"/>
              <a:ext cx="1804035" cy="424815"/>
            </a:xfrm>
            <a:custGeom>
              <a:avLst/>
              <a:gdLst/>
              <a:ahLst/>
              <a:cxnLst/>
              <a:rect l="l" t="t" r="r" b="b"/>
              <a:pathLst>
                <a:path w="1804034" h="424814">
                  <a:moveTo>
                    <a:pt x="648219" y="0"/>
                  </a:moveTo>
                  <a:lnTo>
                    <a:pt x="599706" y="1963"/>
                  </a:lnTo>
                  <a:lnTo>
                    <a:pt x="549961" y="6828"/>
                  </a:lnTo>
                  <a:lnTo>
                    <a:pt x="498848" y="14759"/>
                  </a:lnTo>
                  <a:lnTo>
                    <a:pt x="446230" y="25920"/>
                  </a:lnTo>
                  <a:lnTo>
                    <a:pt x="391972" y="40473"/>
                  </a:lnTo>
                  <a:lnTo>
                    <a:pt x="343740" y="56052"/>
                  </a:lnTo>
                  <a:lnTo>
                    <a:pt x="297461" y="73631"/>
                  </a:lnTo>
                  <a:lnTo>
                    <a:pt x="253223" y="93139"/>
                  </a:lnTo>
                  <a:lnTo>
                    <a:pt x="211114" y="114504"/>
                  </a:lnTo>
                  <a:lnTo>
                    <a:pt x="171221" y="137654"/>
                  </a:lnTo>
                  <a:lnTo>
                    <a:pt x="127231" y="166299"/>
                  </a:lnTo>
                  <a:lnTo>
                    <a:pt x="75909" y="203444"/>
                  </a:lnTo>
                  <a:lnTo>
                    <a:pt x="29437" y="243283"/>
                  </a:lnTo>
                  <a:lnTo>
                    <a:pt x="0" y="280008"/>
                  </a:lnTo>
                  <a:lnTo>
                    <a:pt x="46813" y="257305"/>
                  </a:lnTo>
                  <a:lnTo>
                    <a:pt x="89934" y="233860"/>
                  </a:lnTo>
                  <a:lnTo>
                    <a:pt x="171330" y="186906"/>
                  </a:lnTo>
                  <a:lnTo>
                    <a:pt x="212722" y="164475"/>
                  </a:lnTo>
                  <a:lnTo>
                    <a:pt x="256653" y="143460"/>
                  </a:lnTo>
                  <a:lnTo>
                    <a:pt x="304682" y="124402"/>
                  </a:lnTo>
                  <a:lnTo>
                    <a:pt x="358367" y="107838"/>
                  </a:lnTo>
                  <a:lnTo>
                    <a:pt x="419265" y="94309"/>
                  </a:lnTo>
                  <a:lnTo>
                    <a:pt x="461810" y="87967"/>
                  </a:lnTo>
                  <a:lnTo>
                    <a:pt x="503258" y="84519"/>
                  </a:lnTo>
                  <a:lnTo>
                    <a:pt x="543724" y="83781"/>
                  </a:lnTo>
                  <a:lnTo>
                    <a:pt x="583321" y="85572"/>
                  </a:lnTo>
                  <a:lnTo>
                    <a:pt x="622165" y="89710"/>
                  </a:lnTo>
                  <a:lnTo>
                    <a:pt x="660370" y="96012"/>
                  </a:lnTo>
                  <a:lnTo>
                    <a:pt x="698049" y="104297"/>
                  </a:lnTo>
                  <a:lnTo>
                    <a:pt x="735317" y="114382"/>
                  </a:lnTo>
                  <a:lnTo>
                    <a:pt x="772288" y="126085"/>
                  </a:lnTo>
                  <a:lnTo>
                    <a:pt x="809077" y="139224"/>
                  </a:lnTo>
                  <a:lnTo>
                    <a:pt x="845798" y="153617"/>
                  </a:lnTo>
                  <a:lnTo>
                    <a:pt x="882566" y="169081"/>
                  </a:lnTo>
                  <a:lnTo>
                    <a:pt x="919494" y="185436"/>
                  </a:lnTo>
                  <a:lnTo>
                    <a:pt x="956696" y="202498"/>
                  </a:lnTo>
                  <a:lnTo>
                    <a:pt x="1071098" y="256107"/>
                  </a:lnTo>
                  <a:lnTo>
                    <a:pt x="1110543" y="274178"/>
                  </a:lnTo>
                  <a:lnTo>
                    <a:pt x="1150835" y="292046"/>
                  </a:lnTo>
                  <a:lnTo>
                    <a:pt x="1192088" y="309528"/>
                  </a:lnTo>
                  <a:lnTo>
                    <a:pt x="1234416" y="326444"/>
                  </a:lnTo>
                  <a:lnTo>
                    <a:pt x="1277933" y="342610"/>
                  </a:lnTo>
                  <a:lnTo>
                    <a:pt x="1322753" y="357844"/>
                  </a:lnTo>
                  <a:lnTo>
                    <a:pt x="1368992" y="371965"/>
                  </a:lnTo>
                  <a:lnTo>
                    <a:pt x="1416763" y="384790"/>
                  </a:lnTo>
                  <a:lnTo>
                    <a:pt x="1466181" y="396137"/>
                  </a:lnTo>
                  <a:lnTo>
                    <a:pt x="1517359" y="405824"/>
                  </a:lnTo>
                  <a:lnTo>
                    <a:pt x="1570413" y="413669"/>
                  </a:lnTo>
                  <a:lnTo>
                    <a:pt x="1625456" y="419489"/>
                  </a:lnTo>
                  <a:lnTo>
                    <a:pt x="1682603" y="423104"/>
                  </a:lnTo>
                  <a:lnTo>
                    <a:pt x="1741969" y="424329"/>
                  </a:lnTo>
                  <a:lnTo>
                    <a:pt x="1803666" y="422985"/>
                  </a:lnTo>
                  <a:lnTo>
                    <a:pt x="1368056" y="229500"/>
                  </a:lnTo>
                  <a:lnTo>
                    <a:pt x="1228776" y="163970"/>
                  </a:lnTo>
                  <a:lnTo>
                    <a:pt x="1183881" y="143123"/>
                  </a:lnTo>
                  <a:lnTo>
                    <a:pt x="1139524" y="123048"/>
                  </a:lnTo>
                  <a:lnTo>
                    <a:pt x="1095571" y="103908"/>
                  </a:lnTo>
                  <a:lnTo>
                    <a:pt x="1051884" y="85867"/>
                  </a:lnTo>
                  <a:lnTo>
                    <a:pt x="1008327" y="69089"/>
                  </a:lnTo>
                  <a:lnTo>
                    <a:pt x="964765" y="53738"/>
                  </a:lnTo>
                  <a:lnTo>
                    <a:pt x="921060" y="39978"/>
                  </a:lnTo>
                  <a:lnTo>
                    <a:pt x="877077" y="27972"/>
                  </a:lnTo>
                  <a:lnTo>
                    <a:pt x="832679" y="17885"/>
                  </a:lnTo>
                  <a:lnTo>
                    <a:pt x="787731" y="9881"/>
                  </a:lnTo>
                  <a:lnTo>
                    <a:pt x="742096" y="4122"/>
                  </a:lnTo>
                  <a:lnTo>
                    <a:pt x="695637" y="774"/>
                  </a:lnTo>
                  <a:lnTo>
                    <a:pt x="648219" y="0"/>
                  </a:lnTo>
                  <a:close/>
                </a:path>
              </a:pathLst>
            </a:custGeom>
            <a:solidFill>
              <a:srgbClr val="4B2E91"/>
            </a:solidFill>
          </p:spPr>
          <p:txBody>
            <a:bodyPr wrap="square" lIns="0" tIns="0" rIns="0" bIns="0" rtlCol="0"/>
            <a:lstStyle/>
            <a:p>
              <a:endParaRPr/>
            </a:p>
          </p:txBody>
        </p:sp>
        <p:grpSp>
          <p:nvGrpSpPr>
            <p:cNvPr id="62" name="Группа 61"/>
            <p:cNvGrpSpPr/>
            <p:nvPr/>
          </p:nvGrpSpPr>
          <p:grpSpPr>
            <a:xfrm>
              <a:off x="5554409" y="900426"/>
              <a:ext cx="3221924" cy="782627"/>
              <a:chOff x="5554409" y="900426"/>
              <a:chExt cx="3221924" cy="782627"/>
            </a:xfrm>
          </p:grpSpPr>
          <p:sp>
            <p:nvSpPr>
              <p:cNvPr id="60" name="object 45"/>
              <p:cNvSpPr/>
              <p:nvPr/>
            </p:nvSpPr>
            <p:spPr>
              <a:xfrm>
                <a:off x="5554409" y="1025828"/>
                <a:ext cx="3081020" cy="657225"/>
              </a:xfrm>
              <a:custGeom>
                <a:avLst/>
                <a:gdLst/>
                <a:ahLst/>
                <a:cxnLst/>
                <a:rect l="l" t="t" r="r" b="b"/>
                <a:pathLst>
                  <a:path w="3081020" h="657225">
                    <a:moveTo>
                      <a:pt x="807796" y="0"/>
                    </a:moveTo>
                    <a:lnTo>
                      <a:pt x="762351" y="2509"/>
                    </a:lnTo>
                    <a:lnTo>
                      <a:pt x="714782" y="8701"/>
                    </a:lnTo>
                    <a:lnTo>
                      <a:pt x="665533" y="18324"/>
                    </a:lnTo>
                    <a:lnTo>
                      <a:pt x="615052" y="31122"/>
                    </a:lnTo>
                    <a:lnTo>
                      <a:pt x="563783" y="46841"/>
                    </a:lnTo>
                    <a:lnTo>
                      <a:pt x="512172" y="65227"/>
                    </a:lnTo>
                    <a:lnTo>
                      <a:pt x="460665" y="86026"/>
                    </a:lnTo>
                    <a:lnTo>
                      <a:pt x="409707" y="108984"/>
                    </a:lnTo>
                    <a:lnTo>
                      <a:pt x="359744" y="133845"/>
                    </a:lnTo>
                    <a:lnTo>
                      <a:pt x="311222" y="160358"/>
                    </a:lnTo>
                    <a:lnTo>
                      <a:pt x="264586" y="188266"/>
                    </a:lnTo>
                    <a:lnTo>
                      <a:pt x="220281" y="217316"/>
                    </a:lnTo>
                    <a:lnTo>
                      <a:pt x="178754" y="247253"/>
                    </a:lnTo>
                    <a:lnTo>
                      <a:pt x="140450" y="277824"/>
                    </a:lnTo>
                    <a:lnTo>
                      <a:pt x="105815" y="308774"/>
                    </a:lnTo>
                    <a:lnTo>
                      <a:pt x="75294" y="339849"/>
                    </a:lnTo>
                    <a:lnTo>
                      <a:pt x="49333" y="370794"/>
                    </a:lnTo>
                    <a:lnTo>
                      <a:pt x="12873" y="431281"/>
                    </a:lnTo>
                    <a:lnTo>
                      <a:pt x="0" y="488200"/>
                    </a:lnTo>
                    <a:lnTo>
                      <a:pt x="26569" y="452900"/>
                    </a:lnTo>
                    <a:lnTo>
                      <a:pt x="58083" y="419778"/>
                    </a:lnTo>
                    <a:lnTo>
                      <a:pt x="93996" y="388844"/>
                    </a:lnTo>
                    <a:lnTo>
                      <a:pt x="133762" y="360108"/>
                    </a:lnTo>
                    <a:lnTo>
                      <a:pt x="176836" y="333580"/>
                    </a:lnTo>
                    <a:lnTo>
                      <a:pt x="222671" y="309271"/>
                    </a:lnTo>
                    <a:lnTo>
                      <a:pt x="270722" y="287190"/>
                    </a:lnTo>
                    <a:lnTo>
                      <a:pt x="320443" y="267348"/>
                    </a:lnTo>
                    <a:lnTo>
                      <a:pt x="371290" y="249755"/>
                    </a:lnTo>
                    <a:lnTo>
                      <a:pt x="422715" y="234422"/>
                    </a:lnTo>
                    <a:lnTo>
                      <a:pt x="474174" y="221357"/>
                    </a:lnTo>
                    <a:lnTo>
                      <a:pt x="525121" y="210573"/>
                    </a:lnTo>
                    <a:lnTo>
                      <a:pt x="575009" y="202078"/>
                    </a:lnTo>
                    <a:lnTo>
                      <a:pt x="623294" y="195882"/>
                    </a:lnTo>
                    <a:lnTo>
                      <a:pt x="669430" y="191997"/>
                    </a:lnTo>
                    <a:lnTo>
                      <a:pt x="712871" y="190432"/>
                    </a:lnTo>
                    <a:lnTo>
                      <a:pt x="753071" y="191198"/>
                    </a:lnTo>
                    <a:lnTo>
                      <a:pt x="795529" y="194289"/>
                    </a:lnTo>
                    <a:lnTo>
                      <a:pt x="837934" y="199206"/>
                    </a:lnTo>
                    <a:lnTo>
                      <a:pt x="880314" y="205838"/>
                    </a:lnTo>
                    <a:lnTo>
                      <a:pt x="922696" y="214073"/>
                    </a:lnTo>
                    <a:lnTo>
                      <a:pt x="965110" y="223801"/>
                    </a:lnTo>
                    <a:lnTo>
                      <a:pt x="1007582" y="234910"/>
                    </a:lnTo>
                    <a:lnTo>
                      <a:pt x="1050140" y="247288"/>
                    </a:lnTo>
                    <a:lnTo>
                      <a:pt x="1092813" y="260825"/>
                    </a:lnTo>
                    <a:lnTo>
                      <a:pt x="1135629" y="275407"/>
                    </a:lnTo>
                    <a:lnTo>
                      <a:pt x="1178614" y="290925"/>
                    </a:lnTo>
                    <a:lnTo>
                      <a:pt x="1221798" y="307267"/>
                    </a:lnTo>
                    <a:lnTo>
                      <a:pt x="1265208" y="324321"/>
                    </a:lnTo>
                    <a:lnTo>
                      <a:pt x="1308871" y="341976"/>
                    </a:lnTo>
                    <a:lnTo>
                      <a:pt x="1397072" y="378643"/>
                    </a:lnTo>
                    <a:lnTo>
                      <a:pt x="1531973" y="435364"/>
                    </a:lnTo>
                    <a:lnTo>
                      <a:pt x="1577746" y="454285"/>
                    </a:lnTo>
                    <a:lnTo>
                      <a:pt x="1623968" y="473027"/>
                    </a:lnTo>
                    <a:lnTo>
                      <a:pt x="1670666" y="491478"/>
                    </a:lnTo>
                    <a:lnTo>
                      <a:pt x="1717870" y="509527"/>
                    </a:lnTo>
                    <a:lnTo>
                      <a:pt x="1765606" y="527063"/>
                    </a:lnTo>
                    <a:lnTo>
                      <a:pt x="1813903" y="543975"/>
                    </a:lnTo>
                    <a:lnTo>
                      <a:pt x="1862789" y="560150"/>
                    </a:lnTo>
                    <a:lnTo>
                      <a:pt x="1912291" y="575478"/>
                    </a:lnTo>
                    <a:lnTo>
                      <a:pt x="1962437" y="589847"/>
                    </a:lnTo>
                    <a:lnTo>
                      <a:pt x="2013256" y="603145"/>
                    </a:lnTo>
                    <a:lnTo>
                      <a:pt x="2064775" y="615262"/>
                    </a:lnTo>
                    <a:lnTo>
                      <a:pt x="2117022" y="626086"/>
                    </a:lnTo>
                    <a:lnTo>
                      <a:pt x="2170024" y="635505"/>
                    </a:lnTo>
                    <a:lnTo>
                      <a:pt x="2223811" y="643408"/>
                    </a:lnTo>
                    <a:lnTo>
                      <a:pt x="2278409" y="649684"/>
                    </a:lnTo>
                    <a:lnTo>
                      <a:pt x="2333847" y="654220"/>
                    </a:lnTo>
                    <a:lnTo>
                      <a:pt x="2390152" y="656907"/>
                    </a:lnTo>
                    <a:lnTo>
                      <a:pt x="2426180" y="657023"/>
                    </a:lnTo>
                    <a:lnTo>
                      <a:pt x="2465645" y="655239"/>
                    </a:lnTo>
                    <a:lnTo>
                      <a:pt x="2507953" y="651468"/>
                    </a:lnTo>
                    <a:lnTo>
                      <a:pt x="2552512" y="645621"/>
                    </a:lnTo>
                    <a:lnTo>
                      <a:pt x="2598728" y="637612"/>
                    </a:lnTo>
                    <a:lnTo>
                      <a:pt x="2646009" y="627353"/>
                    </a:lnTo>
                    <a:lnTo>
                      <a:pt x="2693760" y="614756"/>
                    </a:lnTo>
                    <a:lnTo>
                      <a:pt x="2741390" y="599735"/>
                    </a:lnTo>
                    <a:lnTo>
                      <a:pt x="2788305" y="582202"/>
                    </a:lnTo>
                    <a:lnTo>
                      <a:pt x="2833912" y="562070"/>
                    </a:lnTo>
                    <a:lnTo>
                      <a:pt x="2877618" y="539250"/>
                    </a:lnTo>
                    <a:lnTo>
                      <a:pt x="2918830" y="513657"/>
                    </a:lnTo>
                    <a:lnTo>
                      <a:pt x="2956954" y="485201"/>
                    </a:lnTo>
                    <a:lnTo>
                      <a:pt x="2991399" y="453796"/>
                    </a:lnTo>
                    <a:lnTo>
                      <a:pt x="3021569" y="419355"/>
                    </a:lnTo>
                    <a:lnTo>
                      <a:pt x="3046874" y="381790"/>
                    </a:lnTo>
                    <a:lnTo>
                      <a:pt x="3066719" y="341014"/>
                    </a:lnTo>
                    <a:lnTo>
                      <a:pt x="3080512" y="296938"/>
                    </a:lnTo>
                    <a:lnTo>
                      <a:pt x="3056678" y="307063"/>
                    </a:lnTo>
                    <a:lnTo>
                      <a:pt x="3032198" y="320540"/>
                    </a:lnTo>
                    <a:lnTo>
                      <a:pt x="3006931" y="335395"/>
                    </a:lnTo>
                    <a:lnTo>
                      <a:pt x="2980740" y="349656"/>
                    </a:lnTo>
                    <a:lnTo>
                      <a:pt x="2935228" y="371198"/>
                    </a:lnTo>
                    <a:lnTo>
                      <a:pt x="2890204" y="390269"/>
                    </a:lnTo>
                    <a:lnTo>
                      <a:pt x="2845647" y="406949"/>
                    </a:lnTo>
                    <a:lnTo>
                      <a:pt x="2801536" y="421320"/>
                    </a:lnTo>
                    <a:lnTo>
                      <a:pt x="2757852" y="433465"/>
                    </a:lnTo>
                    <a:lnTo>
                      <a:pt x="2714573" y="443465"/>
                    </a:lnTo>
                    <a:lnTo>
                      <a:pt x="2671680" y="451401"/>
                    </a:lnTo>
                    <a:lnTo>
                      <a:pt x="2629151" y="457357"/>
                    </a:lnTo>
                    <a:lnTo>
                      <a:pt x="2586966" y="461413"/>
                    </a:lnTo>
                    <a:lnTo>
                      <a:pt x="2545105" y="463652"/>
                    </a:lnTo>
                    <a:lnTo>
                      <a:pt x="2503547" y="464155"/>
                    </a:lnTo>
                    <a:lnTo>
                      <a:pt x="2462271" y="463004"/>
                    </a:lnTo>
                    <a:lnTo>
                      <a:pt x="2421258" y="460280"/>
                    </a:lnTo>
                    <a:lnTo>
                      <a:pt x="2380487" y="456067"/>
                    </a:lnTo>
                    <a:lnTo>
                      <a:pt x="2339936" y="450445"/>
                    </a:lnTo>
                    <a:lnTo>
                      <a:pt x="2299587" y="443496"/>
                    </a:lnTo>
                    <a:lnTo>
                      <a:pt x="2259417" y="435302"/>
                    </a:lnTo>
                    <a:lnTo>
                      <a:pt x="2219408" y="425945"/>
                    </a:lnTo>
                    <a:lnTo>
                      <a:pt x="2179537" y="415508"/>
                    </a:lnTo>
                    <a:lnTo>
                      <a:pt x="2139786" y="404070"/>
                    </a:lnTo>
                    <a:lnTo>
                      <a:pt x="2100132" y="391715"/>
                    </a:lnTo>
                    <a:lnTo>
                      <a:pt x="2060557" y="378525"/>
                    </a:lnTo>
                    <a:lnTo>
                      <a:pt x="2021038" y="364580"/>
                    </a:lnTo>
                    <a:lnTo>
                      <a:pt x="1981556" y="349963"/>
                    </a:lnTo>
                    <a:lnTo>
                      <a:pt x="1942091" y="334756"/>
                    </a:lnTo>
                    <a:lnTo>
                      <a:pt x="1902621" y="319041"/>
                    </a:lnTo>
                    <a:lnTo>
                      <a:pt x="1863127" y="302899"/>
                    </a:lnTo>
                    <a:lnTo>
                      <a:pt x="1783982" y="269662"/>
                    </a:lnTo>
                    <a:lnTo>
                      <a:pt x="1624495" y="201668"/>
                    </a:lnTo>
                    <a:lnTo>
                      <a:pt x="1584253" y="184830"/>
                    </a:lnTo>
                    <a:lnTo>
                      <a:pt x="1543824" y="168220"/>
                    </a:lnTo>
                    <a:lnTo>
                      <a:pt x="1503185" y="151920"/>
                    </a:lnTo>
                    <a:lnTo>
                      <a:pt x="1462316" y="136011"/>
                    </a:lnTo>
                    <a:lnTo>
                      <a:pt x="1421197" y="120575"/>
                    </a:lnTo>
                    <a:lnTo>
                      <a:pt x="1379808" y="105695"/>
                    </a:lnTo>
                    <a:lnTo>
                      <a:pt x="1338128" y="91452"/>
                    </a:lnTo>
                    <a:lnTo>
                      <a:pt x="1296136" y="77927"/>
                    </a:lnTo>
                    <a:lnTo>
                      <a:pt x="1253811" y="65203"/>
                    </a:lnTo>
                    <a:lnTo>
                      <a:pt x="1211135" y="53362"/>
                    </a:lnTo>
                    <a:lnTo>
                      <a:pt x="1168085" y="42485"/>
                    </a:lnTo>
                    <a:lnTo>
                      <a:pt x="1124641" y="32654"/>
                    </a:lnTo>
                    <a:lnTo>
                      <a:pt x="1080784" y="23951"/>
                    </a:lnTo>
                    <a:lnTo>
                      <a:pt x="1036492" y="16457"/>
                    </a:lnTo>
                    <a:lnTo>
                      <a:pt x="991745" y="10255"/>
                    </a:lnTo>
                    <a:lnTo>
                      <a:pt x="946522" y="5427"/>
                    </a:lnTo>
                    <a:lnTo>
                      <a:pt x="900803" y="2053"/>
                    </a:lnTo>
                    <a:lnTo>
                      <a:pt x="854568" y="217"/>
                    </a:lnTo>
                    <a:lnTo>
                      <a:pt x="807796" y="0"/>
                    </a:lnTo>
                    <a:close/>
                  </a:path>
                </a:pathLst>
              </a:custGeom>
              <a:solidFill>
                <a:srgbClr val="2E4EA1"/>
              </a:solidFill>
            </p:spPr>
            <p:txBody>
              <a:bodyPr wrap="square" lIns="0" tIns="0" rIns="0" bIns="0" rtlCol="0"/>
              <a:lstStyle/>
              <a:p>
                <a:endParaRPr/>
              </a:p>
            </p:txBody>
          </p:sp>
          <p:sp>
            <p:nvSpPr>
              <p:cNvPr id="61" name="object 46"/>
              <p:cNvSpPr/>
              <p:nvPr/>
            </p:nvSpPr>
            <p:spPr>
              <a:xfrm>
                <a:off x="7259953" y="900426"/>
                <a:ext cx="1516380" cy="504190"/>
              </a:xfrm>
              <a:custGeom>
                <a:avLst/>
                <a:gdLst/>
                <a:ahLst/>
                <a:cxnLst/>
                <a:rect l="l" t="t" r="r" b="b"/>
                <a:pathLst>
                  <a:path w="1516379" h="504189">
                    <a:moveTo>
                      <a:pt x="1516240" y="0"/>
                    </a:moveTo>
                    <a:lnTo>
                      <a:pt x="1496913" y="32872"/>
                    </a:lnTo>
                    <a:lnTo>
                      <a:pt x="1473897" y="64617"/>
                    </a:lnTo>
                    <a:lnTo>
                      <a:pt x="1447379" y="95170"/>
                    </a:lnTo>
                    <a:lnTo>
                      <a:pt x="1417542" y="124467"/>
                    </a:lnTo>
                    <a:lnTo>
                      <a:pt x="1384571" y="152444"/>
                    </a:lnTo>
                    <a:lnTo>
                      <a:pt x="1348650" y="179038"/>
                    </a:lnTo>
                    <a:lnTo>
                      <a:pt x="1309966" y="204184"/>
                    </a:lnTo>
                    <a:lnTo>
                      <a:pt x="1268701" y="227819"/>
                    </a:lnTo>
                    <a:lnTo>
                      <a:pt x="1225042" y="249879"/>
                    </a:lnTo>
                    <a:lnTo>
                      <a:pt x="1179172" y="270300"/>
                    </a:lnTo>
                    <a:lnTo>
                      <a:pt x="1131277" y="289018"/>
                    </a:lnTo>
                    <a:lnTo>
                      <a:pt x="1081541" y="305970"/>
                    </a:lnTo>
                    <a:lnTo>
                      <a:pt x="1030148" y="321091"/>
                    </a:lnTo>
                    <a:lnTo>
                      <a:pt x="977284" y="334317"/>
                    </a:lnTo>
                    <a:lnTo>
                      <a:pt x="923134" y="345585"/>
                    </a:lnTo>
                    <a:lnTo>
                      <a:pt x="867881" y="354831"/>
                    </a:lnTo>
                    <a:lnTo>
                      <a:pt x="811710" y="361991"/>
                    </a:lnTo>
                    <a:lnTo>
                      <a:pt x="754807" y="367002"/>
                    </a:lnTo>
                    <a:lnTo>
                      <a:pt x="697357" y="369798"/>
                    </a:lnTo>
                    <a:lnTo>
                      <a:pt x="434325" y="358987"/>
                    </a:lnTo>
                    <a:lnTo>
                      <a:pt x="211728" y="324889"/>
                    </a:lnTo>
                    <a:lnTo>
                      <a:pt x="57605" y="288808"/>
                    </a:lnTo>
                    <a:lnTo>
                      <a:pt x="0" y="272046"/>
                    </a:lnTo>
                    <a:lnTo>
                      <a:pt x="302943" y="422105"/>
                    </a:lnTo>
                    <a:lnTo>
                      <a:pt x="498357" y="493107"/>
                    </a:lnTo>
                    <a:lnTo>
                      <a:pt x="671230" y="503938"/>
                    </a:lnTo>
                    <a:lnTo>
                      <a:pt x="906551" y="473481"/>
                    </a:lnTo>
                    <a:lnTo>
                      <a:pt x="970299" y="462100"/>
                    </a:lnTo>
                    <a:lnTo>
                      <a:pt x="1030493" y="447995"/>
                    </a:lnTo>
                    <a:lnTo>
                      <a:pt x="1087141" y="431348"/>
                    </a:lnTo>
                    <a:lnTo>
                      <a:pt x="1140249" y="412341"/>
                    </a:lnTo>
                    <a:lnTo>
                      <a:pt x="1189825" y="391154"/>
                    </a:lnTo>
                    <a:lnTo>
                      <a:pt x="1235876" y="367970"/>
                    </a:lnTo>
                    <a:lnTo>
                      <a:pt x="1278411" y="342970"/>
                    </a:lnTo>
                    <a:lnTo>
                      <a:pt x="1317435" y="316335"/>
                    </a:lnTo>
                    <a:lnTo>
                      <a:pt x="1352956" y="288247"/>
                    </a:lnTo>
                    <a:lnTo>
                      <a:pt x="1384982" y="258887"/>
                    </a:lnTo>
                    <a:lnTo>
                      <a:pt x="1413520" y="228436"/>
                    </a:lnTo>
                    <a:lnTo>
                      <a:pt x="1438577" y="197077"/>
                    </a:lnTo>
                    <a:lnTo>
                      <a:pt x="1460162" y="164991"/>
                    </a:lnTo>
                    <a:lnTo>
                      <a:pt x="1492939" y="99362"/>
                    </a:lnTo>
                    <a:lnTo>
                      <a:pt x="1511912" y="33001"/>
                    </a:lnTo>
                    <a:lnTo>
                      <a:pt x="1516240" y="0"/>
                    </a:lnTo>
                    <a:close/>
                  </a:path>
                </a:pathLst>
              </a:custGeom>
              <a:solidFill>
                <a:srgbClr val="90D7F7"/>
              </a:solidFill>
            </p:spPr>
            <p:txBody>
              <a:bodyPr wrap="square" lIns="0" tIns="0" rIns="0" bIns="0" rtlCol="0"/>
              <a:lstStyle/>
              <a:p>
                <a:endParaRPr/>
              </a:p>
            </p:txBody>
          </p:sp>
        </p:grpSp>
      </p:grpSp>
      <p:sp>
        <p:nvSpPr>
          <p:cNvPr id="65" name="object 8"/>
          <p:cNvSpPr/>
          <p:nvPr/>
        </p:nvSpPr>
        <p:spPr>
          <a:xfrm>
            <a:off x="1462217" y="762631"/>
            <a:ext cx="181886" cy="389890"/>
          </a:xfrm>
          <a:custGeom>
            <a:avLst/>
            <a:gdLst/>
            <a:ahLst/>
            <a:cxnLst/>
            <a:rect l="l" t="t" r="r" b="b"/>
            <a:pathLst>
              <a:path w="389890" h="389890">
                <a:moveTo>
                  <a:pt x="194792" y="0"/>
                </a:moveTo>
                <a:lnTo>
                  <a:pt x="150128" y="5144"/>
                </a:lnTo>
                <a:lnTo>
                  <a:pt x="109127" y="19799"/>
                </a:lnTo>
                <a:lnTo>
                  <a:pt x="72959" y="42794"/>
                </a:lnTo>
                <a:lnTo>
                  <a:pt x="42793" y="72961"/>
                </a:lnTo>
                <a:lnTo>
                  <a:pt x="19798" y="109132"/>
                </a:lnTo>
                <a:lnTo>
                  <a:pt x="5144" y="150136"/>
                </a:lnTo>
                <a:lnTo>
                  <a:pt x="0" y="194805"/>
                </a:lnTo>
                <a:lnTo>
                  <a:pt x="5144" y="239469"/>
                </a:lnTo>
                <a:lnTo>
                  <a:pt x="19798" y="280470"/>
                </a:lnTo>
                <a:lnTo>
                  <a:pt x="42793" y="316638"/>
                </a:lnTo>
                <a:lnTo>
                  <a:pt x="72959" y="346804"/>
                </a:lnTo>
                <a:lnTo>
                  <a:pt x="109127" y="369799"/>
                </a:lnTo>
                <a:lnTo>
                  <a:pt x="150128" y="384453"/>
                </a:lnTo>
                <a:lnTo>
                  <a:pt x="194792" y="389597"/>
                </a:lnTo>
                <a:lnTo>
                  <a:pt x="239456" y="384453"/>
                </a:lnTo>
                <a:lnTo>
                  <a:pt x="280457" y="369799"/>
                </a:lnTo>
                <a:lnTo>
                  <a:pt x="316625" y="346804"/>
                </a:lnTo>
                <a:lnTo>
                  <a:pt x="346791" y="316638"/>
                </a:lnTo>
                <a:lnTo>
                  <a:pt x="369786" y="280470"/>
                </a:lnTo>
                <a:lnTo>
                  <a:pt x="384440" y="239469"/>
                </a:lnTo>
                <a:lnTo>
                  <a:pt x="389585" y="194805"/>
                </a:lnTo>
                <a:lnTo>
                  <a:pt x="384440" y="150136"/>
                </a:lnTo>
                <a:lnTo>
                  <a:pt x="369786" y="109132"/>
                </a:lnTo>
                <a:lnTo>
                  <a:pt x="346791" y="72961"/>
                </a:lnTo>
                <a:lnTo>
                  <a:pt x="316625" y="42794"/>
                </a:lnTo>
                <a:lnTo>
                  <a:pt x="280457" y="19799"/>
                </a:lnTo>
                <a:lnTo>
                  <a:pt x="239456" y="5144"/>
                </a:lnTo>
                <a:lnTo>
                  <a:pt x="194792" y="0"/>
                </a:lnTo>
                <a:close/>
              </a:path>
            </a:pathLst>
          </a:custGeom>
          <a:solidFill>
            <a:srgbClr val="FFFFFF"/>
          </a:solidFill>
        </p:spPr>
        <p:txBody>
          <a:bodyPr wrap="square" lIns="0" tIns="0" rIns="0" bIns="0" rtlCol="0"/>
          <a:lstStyle/>
          <a:p>
            <a:pPr marL="12700">
              <a:spcBef>
                <a:spcPts val="110"/>
              </a:spcBef>
            </a:pPr>
            <a:r>
              <a:rPr lang="ru-RU" sz="2200" b="1" spc="-275" dirty="0">
                <a:solidFill>
                  <a:srgbClr val="003399"/>
                </a:solidFill>
                <a:latin typeface="Arial"/>
                <a:cs typeface="Arial"/>
              </a:rPr>
              <a:t>2</a:t>
            </a:r>
            <a:endParaRPr sz="2200" b="1" spc="-275" dirty="0">
              <a:solidFill>
                <a:srgbClr val="003399"/>
              </a:solidFill>
              <a:latin typeface="Arial"/>
              <a:cs typeface="Arial"/>
            </a:endParaRPr>
          </a:p>
        </p:txBody>
      </p:sp>
    </p:spTree>
    <p:extLst>
      <p:ext uri="{BB962C8B-B14F-4D97-AF65-F5344CB8AC3E}">
        <p14:creationId xmlns:p14="http://schemas.microsoft.com/office/powerpoint/2010/main" val="37579189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0"/>
            <a:ext cx="3776408" cy="3239998"/>
          </a:xfrm>
          <a:prstGeom prst="rect">
            <a:avLst/>
          </a:prstGeom>
        </p:spPr>
      </p:pic>
      <p:grpSp>
        <p:nvGrpSpPr>
          <p:cNvPr id="3" name="object 3"/>
          <p:cNvGrpSpPr/>
          <p:nvPr/>
        </p:nvGrpSpPr>
        <p:grpSpPr>
          <a:xfrm>
            <a:off x="4081241" y="1776638"/>
            <a:ext cx="1395730" cy="1076325"/>
            <a:chOff x="4081241" y="1776638"/>
            <a:chExt cx="1395730" cy="1076325"/>
          </a:xfrm>
        </p:grpSpPr>
        <p:pic>
          <p:nvPicPr>
            <p:cNvPr id="4" name="object 4"/>
            <p:cNvPicPr/>
            <p:nvPr/>
          </p:nvPicPr>
          <p:blipFill>
            <a:blip r:embed="rId3" cstate="print"/>
            <a:stretch>
              <a:fillRect/>
            </a:stretch>
          </p:blipFill>
          <p:spPr>
            <a:xfrm>
              <a:off x="4085996" y="1781403"/>
              <a:ext cx="1386001" cy="989000"/>
            </a:xfrm>
            <a:prstGeom prst="rect">
              <a:avLst/>
            </a:prstGeom>
          </p:spPr>
        </p:pic>
        <p:sp>
          <p:nvSpPr>
            <p:cNvPr id="5" name="object 5"/>
            <p:cNvSpPr/>
            <p:nvPr/>
          </p:nvSpPr>
          <p:spPr>
            <a:xfrm>
              <a:off x="4086004" y="1781400"/>
              <a:ext cx="1386205" cy="1066800"/>
            </a:xfrm>
            <a:custGeom>
              <a:avLst/>
              <a:gdLst/>
              <a:ahLst/>
              <a:cxnLst/>
              <a:rect l="l" t="t" r="r" b="b"/>
              <a:pathLst>
                <a:path w="1386204" h="1066800">
                  <a:moveTo>
                    <a:pt x="71996" y="0"/>
                  </a:moveTo>
                  <a:lnTo>
                    <a:pt x="30373" y="1124"/>
                  </a:lnTo>
                  <a:lnTo>
                    <a:pt x="8999" y="8999"/>
                  </a:lnTo>
                  <a:lnTo>
                    <a:pt x="1124" y="30373"/>
                  </a:lnTo>
                  <a:lnTo>
                    <a:pt x="0" y="71996"/>
                  </a:lnTo>
                  <a:lnTo>
                    <a:pt x="0" y="994194"/>
                  </a:lnTo>
                  <a:lnTo>
                    <a:pt x="1124" y="1035824"/>
                  </a:lnTo>
                  <a:lnTo>
                    <a:pt x="8999" y="1057201"/>
                  </a:lnTo>
                  <a:lnTo>
                    <a:pt x="30373" y="1065077"/>
                  </a:lnTo>
                  <a:lnTo>
                    <a:pt x="71996" y="1066203"/>
                  </a:lnTo>
                  <a:lnTo>
                    <a:pt x="1313992" y="1066203"/>
                  </a:lnTo>
                  <a:lnTo>
                    <a:pt x="1355623" y="1065077"/>
                  </a:lnTo>
                  <a:lnTo>
                    <a:pt x="1377000" y="1057201"/>
                  </a:lnTo>
                  <a:lnTo>
                    <a:pt x="1384876" y="1035824"/>
                  </a:lnTo>
                  <a:lnTo>
                    <a:pt x="1386001" y="994194"/>
                  </a:lnTo>
                  <a:lnTo>
                    <a:pt x="1386001" y="71996"/>
                  </a:lnTo>
                  <a:lnTo>
                    <a:pt x="1384876" y="30373"/>
                  </a:lnTo>
                  <a:lnTo>
                    <a:pt x="1377000" y="8999"/>
                  </a:lnTo>
                  <a:lnTo>
                    <a:pt x="1355623" y="1124"/>
                  </a:lnTo>
                  <a:lnTo>
                    <a:pt x="1313992" y="0"/>
                  </a:lnTo>
                  <a:lnTo>
                    <a:pt x="71996" y="0"/>
                  </a:lnTo>
                  <a:close/>
                </a:path>
              </a:pathLst>
            </a:custGeom>
            <a:ln w="9524">
              <a:solidFill>
                <a:srgbClr val="8DD7F7"/>
              </a:solidFill>
            </a:ln>
          </p:spPr>
          <p:txBody>
            <a:bodyPr wrap="square" lIns="0" tIns="0" rIns="0" bIns="0" rtlCol="0"/>
            <a:lstStyle/>
            <a:p>
              <a:endParaRPr/>
            </a:p>
          </p:txBody>
        </p:sp>
      </p:grpSp>
      <p:grpSp>
        <p:nvGrpSpPr>
          <p:cNvPr id="6" name="object 6"/>
          <p:cNvGrpSpPr/>
          <p:nvPr/>
        </p:nvGrpSpPr>
        <p:grpSpPr>
          <a:xfrm>
            <a:off x="4081241" y="391236"/>
            <a:ext cx="1395730" cy="1076325"/>
            <a:chOff x="4081241" y="391236"/>
            <a:chExt cx="1395730" cy="1076325"/>
          </a:xfrm>
        </p:grpSpPr>
        <p:pic>
          <p:nvPicPr>
            <p:cNvPr id="7" name="object 7"/>
            <p:cNvPicPr/>
            <p:nvPr/>
          </p:nvPicPr>
          <p:blipFill>
            <a:blip r:embed="rId4" cstate="print"/>
            <a:stretch>
              <a:fillRect/>
            </a:stretch>
          </p:blipFill>
          <p:spPr>
            <a:xfrm>
              <a:off x="4085996" y="395998"/>
              <a:ext cx="1386001" cy="1066203"/>
            </a:xfrm>
            <a:prstGeom prst="rect">
              <a:avLst/>
            </a:prstGeom>
          </p:spPr>
        </p:pic>
        <p:sp>
          <p:nvSpPr>
            <p:cNvPr id="8" name="object 8"/>
            <p:cNvSpPr/>
            <p:nvPr/>
          </p:nvSpPr>
          <p:spPr>
            <a:xfrm>
              <a:off x="4086004" y="395998"/>
              <a:ext cx="1386205" cy="1066800"/>
            </a:xfrm>
            <a:custGeom>
              <a:avLst/>
              <a:gdLst/>
              <a:ahLst/>
              <a:cxnLst/>
              <a:rect l="l" t="t" r="r" b="b"/>
              <a:pathLst>
                <a:path w="1386204" h="1066800">
                  <a:moveTo>
                    <a:pt x="71996" y="0"/>
                  </a:moveTo>
                  <a:lnTo>
                    <a:pt x="30373" y="1124"/>
                  </a:lnTo>
                  <a:lnTo>
                    <a:pt x="8999" y="8999"/>
                  </a:lnTo>
                  <a:lnTo>
                    <a:pt x="1124" y="30373"/>
                  </a:lnTo>
                  <a:lnTo>
                    <a:pt x="0" y="71996"/>
                  </a:lnTo>
                  <a:lnTo>
                    <a:pt x="0" y="994194"/>
                  </a:lnTo>
                  <a:lnTo>
                    <a:pt x="1124" y="1035824"/>
                  </a:lnTo>
                  <a:lnTo>
                    <a:pt x="8999" y="1057201"/>
                  </a:lnTo>
                  <a:lnTo>
                    <a:pt x="30373" y="1065077"/>
                  </a:lnTo>
                  <a:lnTo>
                    <a:pt x="71996" y="1066203"/>
                  </a:lnTo>
                  <a:lnTo>
                    <a:pt x="1313992" y="1066203"/>
                  </a:lnTo>
                  <a:lnTo>
                    <a:pt x="1355623" y="1065077"/>
                  </a:lnTo>
                  <a:lnTo>
                    <a:pt x="1377000" y="1057201"/>
                  </a:lnTo>
                  <a:lnTo>
                    <a:pt x="1384876" y="1035824"/>
                  </a:lnTo>
                  <a:lnTo>
                    <a:pt x="1386001" y="994194"/>
                  </a:lnTo>
                  <a:lnTo>
                    <a:pt x="1386001" y="71996"/>
                  </a:lnTo>
                  <a:lnTo>
                    <a:pt x="1384876" y="30373"/>
                  </a:lnTo>
                  <a:lnTo>
                    <a:pt x="1377000" y="8999"/>
                  </a:lnTo>
                  <a:lnTo>
                    <a:pt x="1355623" y="1124"/>
                  </a:lnTo>
                  <a:lnTo>
                    <a:pt x="1313992" y="0"/>
                  </a:lnTo>
                  <a:lnTo>
                    <a:pt x="71996" y="0"/>
                  </a:lnTo>
                  <a:close/>
                </a:path>
              </a:pathLst>
            </a:custGeom>
            <a:ln w="9524">
              <a:solidFill>
                <a:srgbClr val="8DD7F7"/>
              </a:solidFill>
            </a:ln>
          </p:spPr>
          <p:txBody>
            <a:bodyPr wrap="square" lIns="0" tIns="0" rIns="0" bIns="0" rtlCol="0"/>
            <a:lstStyle/>
            <a:p>
              <a:endParaRPr/>
            </a:p>
          </p:txBody>
        </p:sp>
      </p:grpSp>
      <p:sp>
        <p:nvSpPr>
          <p:cNvPr id="9" name="object 9"/>
          <p:cNvSpPr txBox="1">
            <a:spLocks noGrp="1"/>
          </p:cNvSpPr>
          <p:nvPr>
            <p:ph type="title"/>
          </p:nvPr>
        </p:nvSpPr>
        <p:spPr>
          <a:xfrm>
            <a:off x="118804" y="41163"/>
            <a:ext cx="4745296" cy="228268"/>
          </a:xfrm>
          <a:prstGeom prst="rect">
            <a:avLst/>
          </a:prstGeom>
          <a:ln>
            <a:noFill/>
          </a:ln>
        </p:spPr>
        <p:txBody>
          <a:bodyPr vert="horz" wrap="square" lIns="0" tIns="12700" rIns="0" bIns="0" rtlCol="0">
            <a:spAutoFit/>
          </a:bodyPr>
          <a:lstStyle/>
          <a:p>
            <a:pPr marL="12700" marR="5080">
              <a:lnSpc>
                <a:spcPct val="100000"/>
              </a:lnSpc>
              <a:spcBef>
                <a:spcPts val="100"/>
              </a:spcBef>
            </a:pPr>
            <a:r>
              <a:rPr lang="en-US" sz="1400" spc="15" dirty="0" smtClean="0">
                <a:solidFill>
                  <a:srgbClr val="005A9E"/>
                </a:solidFill>
              </a:rPr>
              <a:t>Geography of our cli</a:t>
            </a:r>
            <a:r>
              <a:rPr lang="en-US" sz="1400" spc="15" dirty="0" smtClean="0">
                <a:solidFill>
                  <a:schemeClr val="bg1"/>
                </a:solidFill>
              </a:rPr>
              <a:t>ents</a:t>
            </a:r>
            <a:r>
              <a:rPr lang="en-US" sz="1400" spc="15" dirty="0" smtClean="0">
                <a:solidFill>
                  <a:srgbClr val="005A9E"/>
                </a:solidFill>
              </a:rPr>
              <a:t> in  Russia and CIS</a:t>
            </a:r>
            <a:endParaRPr sz="1400" dirty="0">
              <a:solidFill>
                <a:srgbClr val="005A9E"/>
              </a:solidFill>
            </a:endParaRPr>
          </a:p>
        </p:txBody>
      </p:sp>
      <p:grpSp>
        <p:nvGrpSpPr>
          <p:cNvPr id="10" name="object 10"/>
          <p:cNvGrpSpPr/>
          <p:nvPr/>
        </p:nvGrpSpPr>
        <p:grpSpPr>
          <a:xfrm>
            <a:off x="144627" y="305441"/>
            <a:ext cx="328930" cy="82550"/>
            <a:chOff x="291176" y="702711"/>
            <a:chExt cx="328930" cy="82550"/>
          </a:xfrm>
        </p:grpSpPr>
        <p:sp>
          <p:nvSpPr>
            <p:cNvPr id="11" name="object 11"/>
            <p:cNvSpPr/>
            <p:nvPr/>
          </p:nvSpPr>
          <p:spPr>
            <a:xfrm>
              <a:off x="295375" y="7419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12" name="object 12"/>
            <p:cNvSpPr/>
            <p:nvPr/>
          </p:nvSpPr>
          <p:spPr>
            <a:xfrm>
              <a:off x="291176" y="7154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13" name="object 13"/>
            <p:cNvSpPr/>
            <p:nvPr/>
          </p:nvSpPr>
          <p:spPr>
            <a:xfrm>
              <a:off x="465042" y="70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14" name="object 14"/>
          <p:cNvSpPr txBox="1"/>
          <p:nvPr/>
        </p:nvSpPr>
        <p:spPr>
          <a:xfrm>
            <a:off x="46897" y="2554475"/>
            <a:ext cx="2141157" cy="486030"/>
          </a:xfrm>
          <a:prstGeom prst="rect">
            <a:avLst/>
          </a:prstGeom>
          <a:solidFill>
            <a:schemeClr val="bg1"/>
          </a:solidFill>
          <a:ln>
            <a:solidFill>
              <a:srgbClr val="003399"/>
            </a:solidFill>
          </a:ln>
        </p:spPr>
        <p:txBody>
          <a:bodyPr vert="horz" wrap="square" lIns="0" tIns="11430" rIns="0" bIns="0" rtlCol="0">
            <a:spAutoFit/>
          </a:bodyPr>
          <a:lstStyle/>
          <a:p>
            <a:pPr>
              <a:spcBef>
                <a:spcPts val="90"/>
              </a:spcBef>
            </a:pPr>
            <a:r>
              <a:rPr lang="en-US" sz="1200" dirty="0">
                <a:solidFill>
                  <a:srgbClr val="005A9E"/>
                </a:solidFill>
                <a:latin typeface="Arial" panose="020B0604020202020204" pitchFamily="34" charset="0"/>
                <a:cs typeface="Arial" panose="020B0604020202020204" pitchFamily="34" charset="0"/>
              </a:rPr>
              <a:t>Delivered  and  work effectively  </a:t>
            </a:r>
            <a:endParaRPr lang="ru-RU" sz="1200" dirty="0">
              <a:solidFill>
                <a:srgbClr val="005A9E"/>
              </a:solidFill>
              <a:latin typeface="Arial" panose="020B0604020202020204" pitchFamily="34" charset="0"/>
              <a:cs typeface="Arial" panose="020B0604020202020204" pitchFamily="34" charset="0"/>
            </a:endParaRPr>
          </a:p>
          <a:p>
            <a:pPr marL="12700">
              <a:spcBef>
                <a:spcPts val="90"/>
              </a:spcBef>
            </a:pPr>
            <a:r>
              <a:rPr lang="en-US" sz="1200" b="1" spc="-120" dirty="0" smtClean="0">
                <a:solidFill>
                  <a:srgbClr val="005A9E"/>
                </a:solidFill>
                <a:latin typeface="Arial" panose="020B0604020202020204" pitchFamily="34" charset="0"/>
                <a:cs typeface="Arial" panose="020B0604020202020204" pitchFamily="34" charset="0"/>
              </a:rPr>
              <a:t>more </a:t>
            </a:r>
            <a:r>
              <a:rPr lang="en-US" sz="1200" b="1" spc="-120" dirty="0" smtClean="0">
                <a:solidFill>
                  <a:srgbClr val="005A9E"/>
                </a:solidFill>
                <a:latin typeface="Arial" panose="020B0604020202020204" pitchFamily="34" charset="0"/>
                <a:cs typeface="Arial" panose="020B0604020202020204" pitchFamily="34" charset="0"/>
              </a:rPr>
              <a:t>then</a:t>
            </a:r>
            <a:r>
              <a:rPr lang="ru-RU" sz="1200" b="1" spc="-120" dirty="0" smtClean="0">
                <a:solidFill>
                  <a:srgbClr val="005A9E"/>
                </a:solidFill>
                <a:latin typeface="Arial" panose="020B0604020202020204" pitchFamily="34" charset="0"/>
                <a:cs typeface="Arial" panose="020B0604020202020204" pitchFamily="34" charset="0"/>
              </a:rPr>
              <a:t> </a:t>
            </a:r>
            <a:r>
              <a:rPr b="1" spc="-90" dirty="0" smtClean="0">
                <a:solidFill>
                  <a:srgbClr val="005A9E"/>
                </a:solidFill>
                <a:latin typeface="Arial" panose="020B0604020202020204" pitchFamily="34" charset="0"/>
                <a:cs typeface="Arial" panose="020B0604020202020204" pitchFamily="34" charset="0"/>
              </a:rPr>
              <a:t> </a:t>
            </a:r>
            <a:r>
              <a:rPr b="1" spc="-135" dirty="0">
                <a:solidFill>
                  <a:srgbClr val="005A9E"/>
                </a:solidFill>
                <a:latin typeface="Arial" panose="020B0604020202020204" pitchFamily="34" charset="0"/>
                <a:cs typeface="Arial" panose="020B0604020202020204" pitchFamily="34" charset="0"/>
              </a:rPr>
              <a:t>500</a:t>
            </a:r>
            <a:r>
              <a:rPr b="1" spc="-90" dirty="0">
                <a:solidFill>
                  <a:srgbClr val="005A9E"/>
                </a:solidFill>
                <a:latin typeface="Arial" panose="020B0604020202020204" pitchFamily="34" charset="0"/>
                <a:cs typeface="Arial" panose="020B0604020202020204" pitchFamily="34" charset="0"/>
              </a:rPr>
              <a:t> </a:t>
            </a:r>
            <a:r>
              <a:rPr lang="en-US" sz="1200" b="1" spc="-90" dirty="0" smtClean="0">
                <a:solidFill>
                  <a:srgbClr val="005A9E"/>
                </a:solidFill>
                <a:latin typeface="Arial" panose="020B0604020202020204" pitchFamily="34" charset="0"/>
                <a:cs typeface="Arial" panose="020B0604020202020204" pitchFamily="34" charset="0"/>
              </a:rPr>
              <a:t>equipment s</a:t>
            </a:r>
            <a:endParaRPr sz="1200" dirty="0">
              <a:solidFill>
                <a:srgbClr val="005A9E"/>
              </a:solidFill>
              <a:latin typeface="Arial" panose="020B0604020202020204" pitchFamily="34" charset="0"/>
              <a:cs typeface="Arial" panose="020B0604020202020204" pitchFamily="34" charset="0"/>
            </a:endParaRPr>
          </a:p>
        </p:txBody>
      </p:sp>
      <p:sp>
        <p:nvSpPr>
          <p:cNvPr id="18" name="object 18"/>
          <p:cNvSpPr txBox="1"/>
          <p:nvPr/>
        </p:nvSpPr>
        <p:spPr>
          <a:xfrm>
            <a:off x="5059321" y="3008754"/>
            <a:ext cx="191770" cy="173990"/>
          </a:xfrm>
          <a:prstGeom prst="rect">
            <a:avLst/>
          </a:prstGeom>
        </p:spPr>
        <p:txBody>
          <a:bodyPr vert="horz" wrap="square" lIns="0" tIns="16510" rIns="0" bIns="0" rtlCol="0">
            <a:spAutoFit/>
          </a:bodyPr>
          <a:lstStyle/>
          <a:p>
            <a:pPr marL="41275">
              <a:lnSpc>
                <a:spcPct val="100000"/>
              </a:lnSpc>
              <a:spcBef>
                <a:spcPts val="130"/>
              </a:spcBef>
            </a:pPr>
            <a:fld id="{81D60167-4931-47E6-BA6A-407CBD079E47}" type="slidenum">
              <a:rPr sz="900" spc="-145" dirty="0">
                <a:latin typeface="Verdana"/>
                <a:cs typeface="Verdana"/>
              </a:rPr>
              <a:t>36</a:t>
            </a:fld>
            <a:endParaRPr sz="900">
              <a:latin typeface="Verdana"/>
              <a:cs typeface="Verdana"/>
            </a:endParaRPr>
          </a:p>
        </p:txBody>
      </p:sp>
      <p:sp>
        <p:nvSpPr>
          <p:cNvPr id="15" name="object 15"/>
          <p:cNvSpPr txBox="1"/>
          <p:nvPr/>
        </p:nvSpPr>
        <p:spPr>
          <a:xfrm>
            <a:off x="4068537" y="1589858"/>
            <a:ext cx="710569" cy="197490"/>
          </a:xfrm>
          <a:prstGeom prst="rect">
            <a:avLst/>
          </a:prstGeom>
        </p:spPr>
        <p:txBody>
          <a:bodyPr vert="horz" wrap="square" lIns="0" tIns="12700" rIns="0" bIns="0" rtlCol="0">
            <a:spAutoFit/>
          </a:bodyPr>
          <a:lstStyle/>
          <a:p>
            <a:pPr marL="12700">
              <a:lnSpc>
                <a:spcPct val="100000"/>
              </a:lnSpc>
              <a:spcBef>
                <a:spcPts val="100"/>
              </a:spcBef>
            </a:pPr>
            <a:r>
              <a:rPr lang="en-GB" sz="1200" spc="-105" dirty="0" smtClean="0">
                <a:solidFill>
                  <a:srgbClr val="005A9E"/>
                </a:solidFill>
                <a:latin typeface="Trebuchet MS"/>
                <a:cs typeface="Trebuchet MS"/>
              </a:rPr>
              <a:t>Siberia</a:t>
            </a:r>
            <a:endParaRPr sz="1200" dirty="0">
              <a:solidFill>
                <a:srgbClr val="005A9E"/>
              </a:solidFill>
              <a:latin typeface="Trebuchet MS"/>
              <a:cs typeface="Trebuchet MS"/>
            </a:endParaRPr>
          </a:p>
        </p:txBody>
      </p:sp>
      <p:sp>
        <p:nvSpPr>
          <p:cNvPr id="16" name="object 16"/>
          <p:cNvSpPr txBox="1"/>
          <p:nvPr/>
        </p:nvSpPr>
        <p:spPr>
          <a:xfrm>
            <a:off x="4068537" y="199589"/>
            <a:ext cx="871763" cy="197490"/>
          </a:xfrm>
          <a:prstGeom prst="rect">
            <a:avLst/>
          </a:prstGeom>
        </p:spPr>
        <p:txBody>
          <a:bodyPr vert="horz" wrap="square" lIns="0" tIns="12700" rIns="0" bIns="0" rtlCol="0">
            <a:spAutoFit/>
          </a:bodyPr>
          <a:lstStyle/>
          <a:p>
            <a:pPr marL="12700">
              <a:lnSpc>
                <a:spcPct val="100000"/>
              </a:lnSpc>
              <a:spcBef>
                <a:spcPts val="100"/>
              </a:spcBef>
            </a:pPr>
            <a:r>
              <a:rPr lang="en-GB" sz="1200" spc="-110" dirty="0" smtClean="0">
                <a:solidFill>
                  <a:srgbClr val="005A9E"/>
                </a:solidFill>
                <a:latin typeface="Trebuchet MS"/>
                <a:cs typeface="Trebuchet MS"/>
              </a:rPr>
              <a:t>Kamchatka</a:t>
            </a:r>
            <a:endParaRPr sz="1200" dirty="0">
              <a:solidFill>
                <a:srgbClr val="005A9E"/>
              </a:solidFill>
              <a:latin typeface="Trebuchet MS"/>
              <a:cs typeface="Trebuchet MS"/>
            </a:endParaRPr>
          </a:p>
        </p:txBody>
      </p:sp>
      <p:sp>
        <p:nvSpPr>
          <p:cNvPr id="17" name="object 17"/>
          <p:cNvSpPr txBox="1"/>
          <p:nvPr/>
        </p:nvSpPr>
        <p:spPr>
          <a:xfrm>
            <a:off x="2202916" y="2657238"/>
            <a:ext cx="756184" cy="185948"/>
          </a:xfrm>
          <a:prstGeom prst="rect">
            <a:avLst/>
          </a:prstGeom>
        </p:spPr>
        <p:txBody>
          <a:bodyPr vert="horz" wrap="square" lIns="0" tIns="16510" rIns="0" bIns="0" rtlCol="0">
            <a:spAutoFit/>
          </a:bodyPr>
          <a:lstStyle/>
          <a:p>
            <a:pPr marL="12700">
              <a:lnSpc>
                <a:spcPct val="100000"/>
              </a:lnSpc>
              <a:spcBef>
                <a:spcPts val="130"/>
              </a:spcBef>
            </a:pPr>
            <a:r>
              <a:rPr lang="en-GB" sz="1100" spc="-105" dirty="0" smtClean="0">
                <a:solidFill>
                  <a:srgbClr val="FFFFFF"/>
                </a:solidFill>
                <a:latin typeface="Trebuchet MS"/>
                <a:cs typeface="Trebuchet MS"/>
              </a:rPr>
              <a:t>KAZAKHSTAN</a:t>
            </a:r>
            <a:endParaRPr sz="1100" dirty="0">
              <a:latin typeface="Trebuchet MS"/>
              <a:cs typeface="Trebuchet MS"/>
            </a:endParaRPr>
          </a:p>
        </p:txBody>
      </p:sp>
      <p:grpSp>
        <p:nvGrpSpPr>
          <p:cNvPr id="19" name="Группа 18"/>
          <p:cNvGrpSpPr/>
          <p:nvPr/>
        </p:nvGrpSpPr>
        <p:grpSpPr>
          <a:xfrm>
            <a:off x="5403678" y="83966"/>
            <a:ext cx="290019" cy="297432"/>
            <a:chOff x="-206276" y="365476"/>
            <a:chExt cx="748787" cy="785586"/>
          </a:xfrm>
        </p:grpSpPr>
        <p:sp>
          <p:nvSpPr>
            <p:cNvPr id="20" name="Овал 19"/>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1" name="Группа 20"/>
            <p:cNvGrpSpPr/>
            <p:nvPr/>
          </p:nvGrpSpPr>
          <p:grpSpPr>
            <a:xfrm>
              <a:off x="-133068" y="598587"/>
              <a:ext cx="602368" cy="360974"/>
              <a:chOff x="398776" y="622579"/>
              <a:chExt cx="1444625" cy="766331"/>
            </a:xfrm>
          </p:grpSpPr>
          <p:grpSp>
            <p:nvGrpSpPr>
              <p:cNvPr id="22" name="object 3"/>
              <p:cNvGrpSpPr/>
              <p:nvPr/>
            </p:nvGrpSpPr>
            <p:grpSpPr>
              <a:xfrm>
                <a:off x="398776" y="870751"/>
                <a:ext cx="1444625" cy="518159"/>
                <a:chOff x="398776" y="870751"/>
                <a:chExt cx="1444625" cy="518159"/>
              </a:xfrm>
            </p:grpSpPr>
            <p:sp>
              <p:nvSpPr>
                <p:cNvPr id="24"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5"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6"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27"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23"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32"/>
          <p:cNvSpPr txBox="1">
            <a:spLocks noGrp="1"/>
          </p:cNvSpPr>
          <p:nvPr>
            <p:ph type="sldNum" sz="quarter" idx="7"/>
          </p:nvPr>
        </p:nvSpPr>
        <p:spPr>
          <a:prstGeom prst="rect">
            <a:avLst/>
          </a:prstGeom>
        </p:spPr>
        <p:txBody>
          <a:bodyPr vert="horz" wrap="square" lIns="0" tIns="16510" rIns="0" bIns="0" rtlCol="0">
            <a:spAutoFit/>
          </a:bodyPr>
          <a:lstStyle/>
          <a:p>
            <a:pPr marL="55244">
              <a:lnSpc>
                <a:spcPct val="100000"/>
              </a:lnSpc>
              <a:spcBef>
                <a:spcPts val="130"/>
              </a:spcBef>
            </a:pPr>
            <a:fld id="{81D60167-4931-47E6-BA6A-407CBD079E47}" type="slidenum">
              <a:rPr spc="-160" dirty="0"/>
              <a:t>37</a:t>
            </a:fld>
            <a:endParaRPr spc="-160" dirty="0"/>
          </a:p>
        </p:txBody>
      </p:sp>
      <p:grpSp>
        <p:nvGrpSpPr>
          <p:cNvPr id="33" name="Группа 32"/>
          <p:cNvGrpSpPr/>
          <p:nvPr/>
        </p:nvGrpSpPr>
        <p:grpSpPr>
          <a:xfrm>
            <a:off x="139592" y="139079"/>
            <a:ext cx="677554" cy="587996"/>
            <a:chOff x="-206276" y="365476"/>
            <a:chExt cx="748787" cy="785586"/>
          </a:xfrm>
        </p:grpSpPr>
        <p:sp>
          <p:nvSpPr>
            <p:cNvPr id="34" name="Овал 33"/>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5" name="Группа 34"/>
            <p:cNvGrpSpPr/>
            <p:nvPr/>
          </p:nvGrpSpPr>
          <p:grpSpPr>
            <a:xfrm>
              <a:off x="-133068" y="598587"/>
              <a:ext cx="602368" cy="360974"/>
              <a:chOff x="398776" y="622579"/>
              <a:chExt cx="1444625" cy="766331"/>
            </a:xfrm>
          </p:grpSpPr>
          <p:grpSp>
            <p:nvGrpSpPr>
              <p:cNvPr id="36" name="object 3"/>
              <p:cNvGrpSpPr/>
              <p:nvPr/>
            </p:nvGrpSpPr>
            <p:grpSpPr>
              <a:xfrm>
                <a:off x="398776" y="870751"/>
                <a:ext cx="1444625" cy="518159"/>
                <a:chOff x="398776" y="870751"/>
                <a:chExt cx="1444625" cy="518159"/>
              </a:xfrm>
            </p:grpSpPr>
            <p:sp>
              <p:nvSpPr>
                <p:cNvPr id="38"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9"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0"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1"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37"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grpSp>
        <p:nvGrpSpPr>
          <p:cNvPr id="48" name="Группа 47"/>
          <p:cNvGrpSpPr/>
          <p:nvPr/>
        </p:nvGrpSpPr>
        <p:grpSpPr>
          <a:xfrm>
            <a:off x="5272311" y="66054"/>
            <a:ext cx="401556" cy="358578"/>
            <a:chOff x="-206276" y="365476"/>
            <a:chExt cx="748787" cy="785586"/>
          </a:xfrm>
        </p:grpSpPr>
        <p:sp>
          <p:nvSpPr>
            <p:cNvPr id="49" name="Овал 48"/>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0" name="Группа 49"/>
            <p:cNvGrpSpPr/>
            <p:nvPr/>
          </p:nvGrpSpPr>
          <p:grpSpPr>
            <a:xfrm>
              <a:off x="-133068" y="598587"/>
              <a:ext cx="602368" cy="360974"/>
              <a:chOff x="398776" y="622579"/>
              <a:chExt cx="1444625" cy="766331"/>
            </a:xfrm>
          </p:grpSpPr>
          <p:grpSp>
            <p:nvGrpSpPr>
              <p:cNvPr id="51" name="object 3"/>
              <p:cNvGrpSpPr/>
              <p:nvPr/>
            </p:nvGrpSpPr>
            <p:grpSpPr>
              <a:xfrm>
                <a:off x="398776" y="870751"/>
                <a:ext cx="1444625" cy="518159"/>
                <a:chOff x="398776" y="870751"/>
                <a:chExt cx="1444625" cy="518159"/>
              </a:xfrm>
            </p:grpSpPr>
            <p:sp>
              <p:nvSpPr>
                <p:cNvPr id="53"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4"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5"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6"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52"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12" name="TextBox 11"/>
          <p:cNvSpPr txBox="1"/>
          <p:nvPr/>
        </p:nvSpPr>
        <p:spPr>
          <a:xfrm>
            <a:off x="0" y="749879"/>
            <a:ext cx="5634677" cy="3108543"/>
          </a:xfrm>
          <a:prstGeom prst="rect">
            <a:avLst/>
          </a:prstGeom>
          <a:noFill/>
        </p:spPr>
        <p:txBody>
          <a:bodyPr wrap="square" rtlCol="0">
            <a:spAutoFit/>
          </a:bodyPr>
          <a:lstStyle/>
          <a:p>
            <a:pPr marL="171450" indent="-171450">
              <a:buFont typeface="Arial" panose="020B0604020202020204" pitchFamily="34" charset="0"/>
              <a:buChar char="­"/>
            </a:pPr>
            <a:r>
              <a:rPr lang="en-US" sz="1200" b="1" dirty="0" smtClean="0">
                <a:solidFill>
                  <a:schemeClr val="tx2"/>
                </a:solidFill>
                <a:latin typeface="Arial"/>
                <a:cs typeface="Arial"/>
              </a:rPr>
              <a:t>Increase number of clients in all Russia </a:t>
            </a:r>
          </a:p>
          <a:p>
            <a:pPr marL="171450" indent="-171450">
              <a:buFont typeface="Arial" panose="020B0604020202020204" pitchFamily="34" charset="0"/>
              <a:buChar char="­"/>
            </a:pPr>
            <a:r>
              <a:rPr lang="en-US" sz="1200" b="1" dirty="0" smtClean="0">
                <a:solidFill>
                  <a:schemeClr val="tx2"/>
                </a:solidFill>
                <a:latin typeface="Arial"/>
                <a:cs typeface="Arial"/>
              </a:rPr>
              <a:t>Establish export of our equipment </a:t>
            </a:r>
          </a:p>
          <a:p>
            <a:pPr marL="171450" indent="-171450">
              <a:buFont typeface="Arial" panose="020B0604020202020204" pitchFamily="34" charset="0"/>
              <a:buChar char="­"/>
            </a:pPr>
            <a:endParaRPr lang="en-US" sz="1200" b="1" dirty="0" smtClean="0">
              <a:solidFill>
                <a:schemeClr val="tx2"/>
              </a:solidFill>
              <a:latin typeface="Arial"/>
              <a:cs typeface="Arial"/>
            </a:endParaRPr>
          </a:p>
          <a:p>
            <a:pPr marL="171450" indent="-171450">
              <a:buFont typeface="Arial" panose="020B0604020202020204" pitchFamily="34" charset="0"/>
              <a:buChar char="­"/>
            </a:pPr>
            <a:endParaRPr lang="en-US" sz="1200" b="1" u="sng" dirty="0" smtClean="0">
              <a:solidFill>
                <a:schemeClr val="tx2"/>
              </a:solidFill>
              <a:latin typeface="Arial"/>
              <a:cs typeface="Arial"/>
            </a:endParaRPr>
          </a:p>
          <a:p>
            <a:pPr marL="171450" indent="-171450">
              <a:buFont typeface="Arial" panose="020B0604020202020204" pitchFamily="34" charset="0"/>
              <a:buChar char="­"/>
            </a:pPr>
            <a:endParaRPr lang="en-US" sz="1200" b="1" u="sng" dirty="0" smtClean="0">
              <a:solidFill>
                <a:schemeClr val="tx2"/>
              </a:solidFill>
              <a:latin typeface="Arial"/>
              <a:cs typeface="Arial"/>
            </a:endParaRPr>
          </a:p>
          <a:p>
            <a:pPr marL="171450" indent="-171450">
              <a:buFont typeface="Arial" panose="020B0604020202020204" pitchFamily="34" charset="0"/>
              <a:buChar char="­"/>
            </a:pPr>
            <a:r>
              <a:rPr lang="en-US" sz="1200" b="1" dirty="0" smtClean="0">
                <a:solidFill>
                  <a:schemeClr val="tx2"/>
                </a:solidFill>
                <a:latin typeface="Arial"/>
                <a:cs typeface="Arial"/>
              </a:rPr>
              <a:t>Launch developing amalgam disinfection lamps in Vologda </a:t>
            </a:r>
            <a:r>
              <a:rPr lang="en-US" sz="1200" dirty="0" smtClean="0">
                <a:solidFill>
                  <a:schemeClr val="tx2"/>
                </a:solidFill>
                <a:latin typeface="Arial"/>
                <a:cs typeface="Arial"/>
              </a:rPr>
              <a:t>based on Swiss experience and standards by the end of 2022, becoming </a:t>
            </a:r>
          </a:p>
          <a:p>
            <a:r>
              <a:rPr lang="en-US" sz="1200" dirty="0">
                <a:solidFill>
                  <a:schemeClr val="tx2"/>
                </a:solidFill>
                <a:latin typeface="Arial"/>
                <a:cs typeface="Arial"/>
              </a:rPr>
              <a:t> </a:t>
            </a:r>
            <a:r>
              <a:rPr lang="en-US" sz="1200" dirty="0" smtClean="0">
                <a:solidFill>
                  <a:schemeClr val="tx2"/>
                </a:solidFill>
                <a:latin typeface="Arial"/>
                <a:cs typeface="Arial"/>
              </a:rPr>
              <a:t>   the </a:t>
            </a:r>
            <a:r>
              <a:rPr lang="en-US" sz="1200" b="1" dirty="0" smtClean="0">
                <a:solidFill>
                  <a:schemeClr val="tx2"/>
                </a:solidFill>
                <a:latin typeface="Arial"/>
                <a:cs typeface="Arial"/>
              </a:rPr>
              <a:t>forth factory</a:t>
            </a:r>
            <a:r>
              <a:rPr lang="en-US" sz="1200" dirty="0" smtClean="0">
                <a:solidFill>
                  <a:schemeClr val="tx2"/>
                </a:solidFill>
                <a:latin typeface="Arial"/>
                <a:cs typeface="Arial"/>
              </a:rPr>
              <a:t> in the world with own production</a:t>
            </a:r>
            <a:r>
              <a:rPr lang="ru-RU" sz="1200" dirty="0" smtClean="0">
                <a:solidFill>
                  <a:schemeClr val="tx2"/>
                </a:solidFill>
                <a:latin typeface="Arial"/>
                <a:cs typeface="Arial"/>
              </a:rPr>
              <a:t> </a:t>
            </a:r>
            <a:r>
              <a:rPr lang="en-US" sz="1200" dirty="0" smtClean="0">
                <a:solidFill>
                  <a:schemeClr val="tx2"/>
                </a:solidFill>
                <a:latin typeface="Arial"/>
                <a:cs typeface="Arial"/>
              </a:rPr>
              <a:t>and </a:t>
            </a:r>
          </a:p>
          <a:p>
            <a:r>
              <a:rPr lang="en-US" sz="1200" b="1" dirty="0">
                <a:solidFill>
                  <a:schemeClr val="tx2"/>
                </a:solidFill>
                <a:latin typeface="Arial"/>
                <a:cs typeface="Arial"/>
              </a:rPr>
              <a:t> </a:t>
            </a:r>
            <a:r>
              <a:rPr lang="en-US" sz="1200" b="1" dirty="0" smtClean="0">
                <a:solidFill>
                  <a:schemeClr val="tx2"/>
                </a:solidFill>
                <a:latin typeface="Arial"/>
                <a:cs typeface="Arial"/>
              </a:rPr>
              <a:t>   attain independence from importing the Chinese lamps </a:t>
            </a:r>
          </a:p>
          <a:p>
            <a:pPr marL="171450" indent="-171450">
              <a:buFont typeface="Arial" panose="020B0604020202020204" pitchFamily="34" charset="0"/>
              <a:buChar char="­"/>
            </a:pPr>
            <a:endParaRPr lang="en-US" sz="1200" b="1" dirty="0" smtClean="0">
              <a:solidFill>
                <a:schemeClr val="tx2"/>
              </a:solidFill>
              <a:latin typeface="Arial"/>
              <a:cs typeface="Arial"/>
            </a:endParaRPr>
          </a:p>
          <a:p>
            <a:pPr marL="171450" indent="-171450">
              <a:buFont typeface="Arial" panose="020B0604020202020204" pitchFamily="34" charset="0"/>
              <a:buChar char="­"/>
            </a:pPr>
            <a:r>
              <a:rPr lang="en-US" sz="1200" b="1" dirty="0" smtClean="0">
                <a:solidFill>
                  <a:schemeClr val="tx2"/>
                </a:solidFill>
                <a:latin typeface="Arial"/>
                <a:cs typeface="Arial"/>
              </a:rPr>
              <a:t>Increase production area by 5000 m</a:t>
            </a:r>
            <a:r>
              <a:rPr lang="en-US" sz="1200" b="1" baseline="30000" dirty="0" smtClean="0">
                <a:solidFill>
                  <a:schemeClr val="tx2"/>
                </a:solidFill>
                <a:latin typeface="Arial"/>
                <a:cs typeface="Arial"/>
              </a:rPr>
              <a:t>2 </a:t>
            </a:r>
            <a:r>
              <a:rPr lang="en-US" sz="1200" b="1" dirty="0" smtClean="0">
                <a:solidFill>
                  <a:schemeClr val="tx2"/>
                </a:solidFill>
                <a:latin typeface="Arial"/>
                <a:cs typeface="Arial"/>
              </a:rPr>
              <a:t>by 2026 (in total 8000 </a:t>
            </a:r>
            <a:r>
              <a:rPr lang="en-US" sz="1200" b="1" dirty="0">
                <a:solidFill>
                  <a:schemeClr val="tx2"/>
                </a:solidFill>
                <a:latin typeface="Arial"/>
                <a:cs typeface="Arial"/>
              </a:rPr>
              <a:t>m</a:t>
            </a:r>
            <a:r>
              <a:rPr lang="en-US" sz="1200" b="1" baseline="30000" dirty="0">
                <a:solidFill>
                  <a:schemeClr val="tx2"/>
                </a:solidFill>
                <a:latin typeface="Arial"/>
                <a:cs typeface="Arial"/>
              </a:rPr>
              <a:t>2 </a:t>
            </a:r>
            <a:r>
              <a:rPr lang="en-US" sz="1200" b="1" dirty="0" smtClean="0">
                <a:solidFill>
                  <a:schemeClr val="tx2"/>
                </a:solidFill>
                <a:latin typeface="Arial"/>
                <a:cs typeface="Arial"/>
              </a:rPr>
              <a:t>)</a:t>
            </a:r>
          </a:p>
          <a:p>
            <a:pPr marL="171450" indent="-171450">
              <a:buFont typeface="Arial" panose="020B0604020202020204" pitchFamily="34" charset="0"/>
              <a:buChar char="­"/>
            </a:pPr>
            <a:endParaRPr lang="en-US" sz="1200" b="1" baseline="30000" dirty="0" smtClean="0">
              <a:solidFill>
                <a:schemeClr val="tx2"/>
              </a:solidFill>
              <a:latin typeface="Arial"/>
              <a:cs typeface="Arial"/>
            </a:endParaRPr>
          </a:p>
          <a:p>
            <a:pPr marL="171450" indent="-171450">
              <a:buFont typeface="Arial" panose="020B0604020202020204" pitchFamily="34" charset="0"/>
              <a:buChar char="­"/>
            </a:pPr>
            <a:r>
              <a:rPr lang="en-US" sz="1200" b="1" dirty="0" smtClean="0">
                <a:solidFill>
                  <a:schemeClr val="tx2"/>
                </a:solidFill>
                <a:latin typeface="Arial"/>
                <a:cs typeface="Arial"/>
              </a:rPr>
              <a:t>Improve</a:t>
            </a:r>
            <a:r>
              <a:rPr lang="en-US" sz="1200" dirty="0" smtClean="0">
                <a:solidFill>
                  <a:schemeClr val="tx2"/>
                </a:solidFill>
                <a:latin typeface="Arial"/>
                <a:cs typeface="Arial"/>
              </a:rPr>
              <a:t> </a:t>
            </a:r>
            <a:r>
              <a:rPr lang="en-US" sz="1200" b="1" dirty="0" smtClean="0">
                <a:solidFill>
                  <a:schemeClr val="tx2"/>
                </a:solidFill>
                <a:latin typeface="Arial"/>
                <a:cs typeface="Arial"/>
              </a:rPr>
              <a:t>brand of the company </a:t>
            </a:r>
            <a:r>
              <a:rPr lang="en-US" sz="1200" dirty="0" smtClean="0">
                <a:solidFill>
                  <a:schemeClr val="tx2"/>
                </a:solidFill>
                <a:latin typeface="Arial"/>
                <a:cs typeface="Arial"/>
              </a:rPr>
              <a:t>(modern site in RU, EN, ES) </a:t>
            </a:r>
          </a:p>
          <a:p>
            <a:endParaRPr lang="en-US" sz="1200" b="1" dirty="0" smtClean="0">
              <a:solidFill>
                <a:schemeClr val="tx2"/>
              </a:solidFill>
              <a:latin typeface="Arial"/>
              <a:cs typeface="Arial"/>
            </a:endParaRPr>
          </a:p>
          <a:p>
            <a:pPr marL="171450" indent="-171450">
              <a:buFont typeface="Arial" panose="020B0604020202020204" pitchFamily="34" charset="0"/>
              <a:buChar char="­"/>
            </a:pPr>
            <a:endParaRPr lang="en-US" sz="1200" b="1" dirty="0" smtClean="0">
              <a:solidFill>
                <a:schemeClr val="tx2"/>
              </a:solidFill>
              <a:latin typeface="Arial"/>
              <a:cs typeface="Arial"/>
            </a:endParaRPr>
          </a:p>
          <a:p>
            <a:pPr marL="171450" indent="-171450">
              <a:buFont typeface="Arial" panose="020B0604020202020204" pitchFamily="34" charset="0"/>
              <a:buChar char="­"/>
            </a:pPr>
            <a:endParaRPr lang="en-US" sz="1200" b="1" dirty="0">
              <a:solidFill>
                <a:schemeClr val="tx2"/>
              </a:solidFill>
              <a:latin typeface="Arial"/>
              <a:cs typeface="Arial"/>
            </a:endParaRPr>
          </a:p>
          <a:p>
            <a:endParaRPr lang="ru-RU" sz="1200" b="1" baseline="30000" dirty="0">
              <a:solidFill>
                <a:schemeClr val="tx2"/>
              </a:solidFill>
              <a:latin typeface="Arial"/>
              <a:cs typeface="Arial"/>
            </a:endParaRPr>
          </a:p>
        </p:txBody>
      </p:sp>
      <p:sp>
        <p:nvSpPr>
          <p:cNvPr id="3" name="Прямоугольник 2"/>
          <p:cNvSpPr/>
          <p:nvPr/>
        </p:nvSpPr>
        <p:spPr>
          <a:xfrm>
            <a:off x="6083300" y="1465822"/>
            <a:ext cx="2882900" cy="1277273"/>
          </a:xfrm>
          <a:prstGeom prst="rect">
            <a:avLst/>
          </a:prstGeom>
        </p:spPr>
        <p:txBody>
          <a:bodyPr>
            <a:spAutoFit/>
          </a:bodyPr>
          <a:lstStyle/>
          <a:p>
            <a:endParaRPr lang="en-US" sz="1100" b="1" dirty="0">
              <a:solidFill>
                <a:schemeClr val="tx2"/>
              </a:solidFill>
              <a:latin typeface="Arial"/>
              <a:ea typeface="+mj-ea"/>
              <a:cs typeface="Arial"/>
            </a:endParaRPr>
          </a:p>
          <a:p>
            <a:r>
              <a:rPr lang="en-US" sz="1100" b="1" dirty="0" smtClean="0">
                <a:solidFill>
                  <a:schemeClr val="tx2"/>
                </a:solidFill>
                <a:latin typeface="Arial"/>
                <a:ea typeface="+mj-ea"/>
                <a:cs typeface="Arial"/>
              </a:rPr>
              <a:t>We </a:t>
            </a:r>
            <a:r>
              <a:rPr lang="en-US" sz="1100" b="1" dirty="0">
                <a:solidFill>
                  <a:schemeClr val="tx2"/>
                </a:solidFill>
                <a:latin typeface="Arial"/>
                <a:ea typeface="+mj-ea"/>
                <a:cs typeface="Arial"/>
              </a:rPr>
              <a:t>have been working since 2000. </a:t>
            </a:r>
            <a:r>
              <a:rPr lang="en-US" sz="1100" b="1" dirty="0">
                <a:solidFill>
                  <a:schemeClr val="tx2"/>
                </a:solidFill>
                <a:latin typeface="Arial"/>
                <a:ea typeface="+mj-ea"/>
                <a:cs typeface="Arial"/>
              </a:rPr>
              <a:t>The total revenue is about 500 million rubles. 110 </a:t>
            </a:r>
            <a:r>
              <a:rPr lang="en-US" sz="1100" b="1" dirty="0" err="1">
                <a:solidFill>
                  <a:schemeClr val="tx2"/>
                </a:solidFill>
                <a:latin typeface="Arial"/>
                <a:ea typeface="+mj-ea"/>
                <a:cs typeface="Arial"/>
              </a:rPr>
              <a:t>people.Production</a:t>
            </a:r>
            <a:r>
              <a:rPr lang="en-US" sz="1100" b="1" dirty="0">
                <a:solidFill>
                  <a:schemeClr val="tx2"/>
                </a:solidFill>
                <a:latin typeface="Arial"/>
                <a:ea typeface="+mj-ea"/>
                <a:cs typeface="Arial"/>
              </a:rPr>
              <a:t> area 3000 m2.We recently bought another 1.5 hectares of land. Within 5 years the plan is to build another 5000 m2.</a:t>
            </a:r>
            <a:endParaRPr lang="ru-RU" sz="1100" b="1" dirty="0">
              <a:solidFill>
                <a:schemeClr val="tx2"/>
              </a:solidFill>
              <a:latin typeface="Arial"/>
              <a:ea typeface="+mj-ea"/>
              <a:cs typeface="Arial"/>
            </a:endParaRPr>
          </a:p>
        </p:txBody>
      </p:sp>
      <p:sp>
        <p:nvSpPr>
          <p:cNvPr id="5" name="TextBox 4"/>
          <p:cNvSpPr txBox="1"/>
          <p:nvPr/>
        </p:nvSpPr>
        <p:spPr>
          <a:xfrm>
            <a:off x="722229" y="100440"/>
            <a:ext cx="4820699" cy="369332"/>
          </a:xfrm>
          <a:prstGeom prst="rect">
            <a:avLst/>
          </a:prstGeom>
          <a:noFill/>
        </p:spPr>
        <p:txBody>
          <a:bodyPr wrap="square" rtlCol="0">
            <a:spAutoFit/>
          </a:bodyPr>
          <a:lstStyle/>
          <a:p>
            <a:r>
              <a:rPr lang="en-US" dirty="0" smtClean="0">
                <a:solidFill>
                  <a:srgbClr val="005A9E"/>
                </a:solidFill>
              </a:rPr>
              <a:t>OUR PLANS for </a:t>
            </a:r>
            <a:r>
              <a:rPr lang="en-US" b="1" dirty="0" smtClean="0">
                <a:solidFill>
                  <a:srgbClr val="005A9E"/>
                </a:solidFill>
              </a:rPr>
              <a:t>air and water </a:t>
            </a:r>
            <a:r>
              <a:rPr lang="en-US" dirty="0" smtClean="0">
                <a:solidFill>
                  <a:srgbClr val="005A9E"/>
                </a:solidFill>
              </a:rPr>
              <a:t>disinfection are to</a:t>
            </a:r>
            <a:endParaRPr lang="ru-RU" dirty="0">
              <a:solidFill>
                <a:srgbClr val="005A9E"/>
              </a:solidFill>
            </a:endParaRPr>
          </a:p>
        </p:txBody>
      </p:sp>
      <p:sp>
        <p:nvSpPr>
          <p:cNvPr id="2" name="Прямоугольник 1"/>
          <p:cNvSpPr/>
          <p:nvPr/>
        </p:nvSpPr>
        <p:spPr>
          <a:xfrm>
            <a:off x="3450568" y="792551"/>
            <a:ext cx="2196634" cy="861774"/>
          </a:xfrm>
          <a:prstGeom prst="rect">
            <a:avLst/>
          </a:prstGeom>
          <a:ln>
            <a:solidFill>
              <a:srgbClr val="005A9E"/>
            </a:solidFill>
          </a:ln>
        </p:spPr>
        <p:txBody>
          <a:bodyPr wrap="square">
            <a:spAutoFit/>
          </a:bodyPr>
          <a:lstStyle/>
          <a:p>
            <a:r>
              <a:rPr lang="en-US" sz="1000" dirty="0" smtClean="0">
                <a:solidFill>
                  <a:schemeClr val="tx2"/>
                </a:solidFill>
                <a:latin typeface="Arial"/>
                <a:cs typeface="Arial"/>
              </a:rPr>
              <a:t>By 2022 equipment was exported to </a:t>
            </a:r>
          </a:p>
          <a:p>
            <a:pPr marL="171450" indent="-171450">
              <a:buFont typeface="Arial" panose="020B0604020202020204" pitchFamily="34" charset="0"/>
              <a:buChar char="­"/>
            </a:pPr>
            <a:r>
              <a:rPr lang="en-US" sz="1000" dirty="0" smtClean="0">
                <a:solidFill>
                  <a:schemeClr val="tx2"/>
                </a:solidFill>
                <a:latin typeface="Arial"/>
                <a:cs typeface="Arial"/>
              </a:rPr>
              <a:t>Chili</a:t>
            </a:r>
            <a:endParaRPr lang="en-US" sz="1000" dirty="0">
              <a:solidFill>
                <a:schemeClr val="tx2"/>
              </a:solidFill>
              <a:latin typeface="Arial"/>
              <a:cs typeface="Arial"/>
            </a:endParaRPr>
          </a:p>
          <a:p>
            <a:pPr marL="171450" indent="-171450">
              <a:buFont typeface="Arial" panose="020B0604020202020204" pitchFamily="34" charset="0"/>
              <a:buChar char="­"/>
            </a:pPr>
            <a:r>
              <a:rPr lang="en-US" sz="1000" dirty="0" smtClean="0">
                <a:solidFill>
                  <a:schemeClr val="tx2"/>
                </a:solidFill>
                <a:latin typeface="Arial"/>
                <a:cs typeface="Arial"/>
              </a:rPr>
              <a:t>Belorussia</a:t>
            </a:r>
          </a:p>
          <a:p>
            <a:pPr marL="171450" indent="-171450">
              <a:buFont typeface="Arial" panose="020B0604020202020204" pitchFamily="34" charset="0"/>
              <a:buChar char="­"/>
            </a:pPr>
            <a:r>
              <a:rPr lang="en-US" sz="1000" dirty="0" smtClean="0">
                <a:solidFill>
                  <a:schemeClr val="tx2"/>
                </a:solidFill>
                <a:latin typeface="Arial"/>
                <a:cs typeface="Arial"/>
              </a:rPr>
              <a:t>Kazakhstan</a:t>
            </a:r>
          </a:p>
          <a:p>
            <a:pPr marL="171450" indent="-171450">
              <a:buFont typeface="Arial" panose="020B0604020202020204" pitchFamily="34" charset="0"/>
              <a:buChar char="­"/>
            </a:pPr>
            <a:r>
              <a:rPr lang="en-US" sz="1000" dirty="0" smtClean="0">
                <a:solidFill>
                  <a:schemeClr val="tx2"/>
                </a:solidFill>
                <a:latin typeface="Arial"/>
                <a:cs typeface="Arial"/>
              </a:rPr>
              <a:t>Uzbekistan</a:t>
            </a:r>
            <a:endParaRPr lang="en-US" sz="1000" dirty="0">
              <a:solidFill>
                <a:schemeClr val="tx2"/>
              </a:solidFill>
              <a:latin typeface="Arial"/>
              <a:cs typeface="Arial"/>
            </a:endParaRPr>
          </a:p>
        </p:txBody>
      </p:sp>
      <p:sp>
        <p:nvSpPr>
          <p:cNvPr id="6" name="Прямоугольник 5"/>
          <p:cNvSpPr/>
          <p:nvPr/>
        </p:nvSpPr>
        <p:spPr>
          <a:xfrm>
            <a:off x="2741463" y="429330"/>
            <a:ext cx="3092451" cy="276999"/>
          </a:xfrm>
          <a:prstGeom prst="rect">
            <a:avLst/>
          </a:prstGeom>
        </p:spPr>
        <p:txBody>
          <a:bodyPr wrap="square">
            <a:spAutoFit/>
          </a:bodyPr>
          <a:lstStyle/>
          <a:p>
            <a:r>
              <a:rPr lang="en-US" sz="1200" b="1" u="sng" dirty="0" smtClean="0">
                <a:solidFill>
                  <a:schemeClr val="tx2"/>
                </a:solidFill>
                <a:latin typeface="Arial"/>
                <a:cs typeface="Arial"/>
              </a:rPr>
              <a:t>INCREASE capital </a:t>
            </a:r>
            <a:r>
              <a:rPr lang="en-US" sz="1200" b="1" u="sng" dirty="0">
                <a:solidFill>
                  <a:schemeClr val="tx2"/>
                </a:solidFill>
                <a:latin typeface="Arial"/>
                <a:cs typeface="Arial"/>
              </a:rPr>
              <a:t>by 42% by </a:t>
            </a:r>
            <a:r>
              <a:rPr lang="en-US" sz="1200" b="1" u="sng" dirty="0" smtClean="0">
                <a:solidFill>
                  <a:schemeClr val="tx2"/>
                </a:solidFill>
                <a:latin typeface="Arial"/>
                <a:cs typeface="Arial"/>
              </a:rPr>
              <a:t>2026</a:t>
            </a:r>
            <a:endParaRPr lang="en-US" sz="1200" b="1" u="sng" dirty="0">
              <a:solidFill>
                <a:schemeClr val="tx2"/>
              </a:solidFill>
              <a:latin typeface="Arial"/>
              <a:cs typeface="Arial"/>
            </a:endParaRPr>
          </a:p>
        </p:txBody>
      </p:sp>
      <p:sp>
        <p:nvSpPr>
          <p:cNvPr id="7" name="Прямоугольник 6"/>
          <p:cNvSpPr/>
          <p:nvPr/>
        </p:nvSpPr>
        <p:spPr>
          <a:xfrm>
            <a:off x="974069" y="1217363"/>
            <a:ext cx="2382562" cy="400110"/>
          </a:xfrm>
          <a:prstGeom prst="rect">
            <a:avLst/>
          </a:prstGeom>
        </p:spPr>
        <p:txBody>
          <a:bodyPr>
            <a:spAutoFit/>
          </a:bodyPr>
          <a:lstStyle/>
          <a:p>
            <a:r>
              <a:rPr lang="en-US" sz="1000" dirty="0">
                <a:solidFill>
                  <a:schemeClr val="tx2"/>
                </a:solidFill>
                <a:latin typeface="Arial"/>
                <a:cs typeface="Arial"/>
              </a:rPr>
              <a:t>Find new partners to distribute </a:t>
            </a:r>
            <a:endParaRPr lang="en-US" sz="1000" dirty="0" smtClean="0">
              <a:solidFill>
                <a:schemeClr val="tx2"/>
              </a:solidFill>
              <a:latin typeface="Arial"/>
              <a:cs typeface="Arial"/>
            </a:endParaRPr>
          </a:p>
          <a:p>
            <a:r>
              <a:rPr lang="en-US" sz="1000" dirty="0" smtClean="0">
                <a:solidFill>
                  <a:schemeClr val="tx2"/>
                </a:solidFill>
                <a:latin typeface="Arial"/>
                <a:cs typeface="Arial"/>
              </a:rPr>
              <a:t>the </a:t>
            </a:r>
            <a:r>
              <a:rPr lang="en-US" sz="1000" dirty="0">
                <a:solidFill>
                  <a:schemeClr val="tx2"/>
                </a:solidFill>
                <a:latin typeface="Arial"/>
                <a:cs typeface="Arial"/>
              </a:rPr>
              <a:t>equipment in Russia and abroad</a:t>
            </a:r>
            <a:endParaRPr lang="ru-RU" sz="1000" dirty="0">
              <a:solidFill>
                <a:schemeClr val="tx2"/>
              </a:solidFill>
              <a:latin typeface="Arial"/>
              <a:cs typeface="Arial"/>
            </a:endParaRPr>
          </a:p>
        </p:txBody>
      </p:sp>
    </p:spTree>
    <p:extLst>
      <p:ext uri="{BB962C8B-B14F-4D97-AF65-F5344CB8AC3E}">
        <p14:creationId xmlns:p14="http://schemas.microsoft.com/office/powerpoint/2010/main" val="21697186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32"/>
          <p:cNvSpPr txBox="1">
            <a:spLocks noGrp="1"/>
          </p:cNvSpPr>
          <p:nvPr>
            <p:ph type="sldNum" sz="quarter" idx="7"/>
          </p:nvPr>
        </p:nvSpPr>
        <p:spPr>
          <a:prstGeom prst="rect">
            <a:avLst/>
          </a:prstGeom>
        </p:spPr>
        <p:txBody>
          <a:bodyPr vert="horz" wrap="square" lIns="0" tIns="16510" rIns="0" bIns="0" rtlCol="0">
            <a:spAutoFit/>
          </a:bodyPr>
          <a:lstStyle/>
          <a:p>
            <a:pPr marL="55244">
              <a:lnSpc>
                <a:spcPct val="100000"/>
              </a:lnSpc>
              <a:spcBef>
                <a:spcPts val="130"/>
              </a:spcBef>
            </a:pPr>
            <a:fld id="{81D60167-4931-47E6-BA6A-407CBD079E47}" type="slidenum">
              <a:rPr spc="-160" dirty="0"/>
              <a:t>38</a:t>
            </a:fld>
            <a:endParaRPr spc="-160" dirty="0"/>
          </a:p>
        </p:txBody>
      </p:sp>
      <p:grpSp>
        <p:nvGrpSpPr>
          <p:cNvPr id="33" name="Группа 32"/>
          <p:cNvGrpSpPr/>
          <p:nvPr/>
        </p:nvGrpSpPr>
        <p:grpSpPr>
          <a:xfrm>
            <a:off x="4590782" y="2240236"/>
            <a:ext cx="434945" cy="444813"/>
            <a:chOff x="-206276" y="365476"/>
            <a:chExt cx="748787" cy="785586"/>
          </a:xfrm>
        </p:grpSpPr>
        <p:sp>
          <p:nvSpPr>
            <p:cNvPr id="34" name="Овал 33"/>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5" name="Группа 34"/>
            <p:cNvGrpSpPr/>
            <p:nvPr/>
          </p:nvGrpSpPr>
          <p:grpSpPr>
            <a:xfrm>
              <a:off x="-133068" y="598587"/>
              <a:ext cx="602368" cy="360974"/>
              <a:chOff x="398776" y="622579"/>
              <a:chExt cx="1444625" cy="766331"/>
            </a:xfrm>
          </p:grpSpPr>
          <p:grpSp>
            <p:nvGrpSpPr>
              <p:cNvPr id="36" name="object 3"/>
              <p:cNvGrpSpPr/>
              <p:nvPr/>
            </p:nvGrpSpPr>
            <p:grpSpPr>
              <a:xfrm>
                <a:off x="398776" y="870751"/>
                <a:ext cx="1444625" cy="518159"/>
                <a:chOff x="398776" y="870751"/>
                <a:chExt cx="1444625" cy="518159"/>
              </a:xfrm>
            </p:grpSpPr>
            <p:sp>
              <p:nvSpPr>
                <p:cNvPr id="38"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9"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0"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1"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37"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grpSp>
        <p:nvGrpSpPr>
          <p:cNvPr id="48" name="Группа 47"/>
          <p:cNvGrpSpPr/>
          <p:nvPr/>
        </p:nvGrpSpPr>
        <p:grpSpPr>
          <a:xfrm>
            <a:off x="5272311" y="66054"/>
            <a:ext cx="401556" cy="358578"/>
            <a:chOff x="-206276" y="365476"/>
            <a:chExt cx="748787" cy="785586"/>
          </a:xfrm>
        </p:grpSpPr>
        <p:sp>
          <p:nvSpPr>
            <p:cNvPr id="49" name="Овал 48"/>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0" name="Группа 49"/>
            <p:cNvGrpSpPr/>
            <p:nvPr/>
          </p:nvGrpSpPr>
          <p:grpSpPr>
            <a:xfrm>
              <a:off x="-133068" y="598587"/>
              <a:ext cx="602368" cy="360974"/>
              <a:chOff x="398776" y="622579"/>
              <a:chExt cx="1444625" cy="766331"/>
            </a:xfrm>
          </p:grpSpPr>
          <p:grpSp>
            <p:nvGrpSpPr>
              <p:cNvPr id="51" name="object 3"/>
              <p:cNvGrpSpPr/>
              <p:nvPr/>
            </p:nvGrpSpPr>
            <p:grpSpPr>
              <a:xfrm>
                <a:off x="398776" y="870751"/>
                <a:ext cx="1444625" cy="518159"/>
                <a:chOff x="398776" y="870751"/>
                <a:chExt cx="1444625" cy="518159"/>
              </a:xfrm>
            </p:grpSpPr>
            <p:sp>
              <p:nvSpPr>
                <p:cNvPr id="53"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4"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5"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6"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52"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12" name="TextBox 11"/>
          <p:cNvSpPr txBox="1"/>
          <p:nvPr/>
        </p:nvSpPr>
        <p:spPr>
          <a:xfrm>
            <a:off x="6235700" y="1698625"/>
            <a:ext cx="5634677" cy="3293209"/>
          </a:xfrm>
          <a:prstGeom prst="rect">
            <a:avLst/>
          </a:prstGeom>
          <a:noFill/>
        </p:spPr>
        <p:txBody>
          <a:bodyPr wrap="square" rtlCol="0">
            <a:spAutoFit/>
          </a:bodyPr>
          <a:lstStyle/>
          <a:p>
            <a:pPr marL="171450" indent="-171450">
              <a:buFont typeface="Arial" panose="020B0604020202020204" pitchFamily="34" charset="0"/>
              <a:buChar char="­"/>
            </a:pPr>
            <a:r>
              <a:rPr lang="en-US" sz="1200" b="1" dirty="0">
                <a:solidFill>
                  <a:schemeClr val="tx2"/>
                </a:solidFill>
                <a:latin typeface="Arial"/>
                <a:cs typeface="Arial"/>
              </a:rPr>
              <a:t>No dependency on importing amalgam disinfection lamp from China</a:t>
            </a:r>
          </a:p>
          <a:p>
            <a:pPr marL="171450" indent="-171450">
              <a:buFont typeface="Arial" panose="020B0604020202020204" pitchFamily="34" charset="0"/>
              <a:buChar char="­"/>
            </a:pPr>
            <a:r>
              <a:rPr lang="en-US" sz="1200" b="1" dirty="0" smtClean="0">
                <a:solidFill>
                  <a:schemeClr val="tx2"/>
                </a:solidFill>
                <a:latin typeface="Arial"/>
                <a:cs typeface="Arial"/>
              </a:rPr>
              <a:t> </a:t>
            </a:r>
          </a:p>
          <a:p>
            <a:pPr marL="171450" indent="-171450">
              <a:buFont typeface="Arial" panose="020B0604020202020204" pitchFamily="34" charset="0"/>
              <a:buChar char="­"/>
            </a:pPr>
            <a:r>
              <a:rPr lang="en-US" sz="1200" b="1" dirty="0" smtClean="0">
                <a:solidFill>
                  <a:schemeClr val="tx2"/>
                </a:solidFill>
                <a:latin typeface="Arial"/>
                <a:cs typeface="Arial"/>
              </a:rPr>
              <a:t>Establish export of our equipment </a:t>
            </a:r>
          </a:p>
          <a:p>
            <a:pPr marL="171450" indent="-171450">
              <a:buFont typeface="Arial" panose="020B0604020202020204" pitchFamily="34" charset="0"/>
              <a:buChar char="­"/>
            </a:pPr>
            <a:endParaRPr lang="en-US" sz="1200" b="1" dirty="0" smtClean="0">
              <a:solidFill>
                <a:schemeClr val="tx2"/>
              </a:solidFill>
              <a:latin typeface="Arial"/>
              <a:cs typeface="Arial"/>
            </a:endParaRPr>
          </a:p>
          <a:p>
            <a:pPr marL="171450" indent="-171450">
              <a:buFont typeface="Arial" panose="020B0604020202020204" pitchFamily="34" charset="0"/>
              <a:buChar char="­"/>
            </a:pPr>
            <a:endParaRPr lang="en-US" sz="1200" b="1" u="sng" dirty="0" smtClean="0">
              <a:solidFill>
                <a:schemeClr val="tx2"/>
              </a:solidFill>
              <a:latin typeface="Arial"/>
              <a:cs typeface="Arial"/>
            </a:endParaRPr>
          </a:p>
          <a:p>
            <a:pPr marL="171450" indent="-171450">
              <a:buFont typeface="Arial" panose="020B0604020202020204" pitchFamily="34" charset="0"/>
              <a:buChar char="­"/>
            </a:pPr>
            <a:endParaRPr lang="en-US" sz="1200" b="1" u="sng" dirty="0" smtClean="0">
              <a:solidFill>
                <a:schemeClr val="tx2"/>
              </a:solidFill>
              <a:latin typeface="Arial"/>
              <a:cs typeface="Arial"/>
            </a:endParaRPr>
          </a:p>
          <a:p>
            <a:pPr marL="171450" indent="-171450">
              <a:buFont typeface="Arial" panose="020B0604020202020204" pitchFamily="34" charset="0"/>
              <a:buChar char="­"/>
            </a:pPr>
            <a:r>
              <a:rPr lang="en-US" sz="1200" b="1" dirty="0" smtClean="0">
                <a:solidFill>
                  <a:schemeClr val="tx2"/>
                </a:solidFill>
                <a:latin typeface="Arial"/>
                <a:cs typeface="Arial"/>
              </a:rPr>
              <a:t>Launch developing amalgam disinfection lamps in Vologda </a:t>
            </a:r>
            <a:r>
              <a:rPr lang="en-US" sz="1200" dirty="0" smtClean="0">
                <a:solidFill>
                  <a:schemeClr val="tx2"/>
                </a:solidFill>
                <a:latin typeface="Arial"/>
                <a:cs typeface="Arial"/>
              </a:rPr>
              <a:t>based on Swiss experience and standards by the end of 2022, becoming </a:t>
            </a:r>
          </a:p>
          <a:p>
            <a:r>
              <a:rPr lang="en-US" sz="1200" dirty="0">
                <a:solidFill>
                  <a:schemeClr val="tx2"/>
                </a:solidFill>
                <a:latin typeface="Arial"/>
                <a:cs typeface="Arial"/>
              </a:rPr>
              <a:t> </a:t>
            </a:r>
            <a:r>
              <a:rPr lang="en-US" sz="1200" dirty="0" smtClean="0">
                <a:solidFill>
                  <a:schemeClr val="tx2"/>
                </a:solidFill>
                <a:latin typeface="Arial"/>
                <a:cs typeface="Arial"/>
              </a:rPr>
              <a:t>   the </a:t>
            </a:r>
            <a:r>
              <a:rPr lang="en-US" sz="1200" b="1" dirty="0" smtClean="0">
                <a:solidFill>
                  <a:schemeClr val="tx2"/>
                </a:solidFill>
                <a:latin typeface="Arial"/>
                <a:cs typeface="Arial"/>
              </a:rPr>
              <a:t>forth factory</a:t>
            </a:r>
            <a:r>
              <a:rPr lang="en-US" sz="1200" dirty="0" smtClean="0">
                <a:solidFill>
                  <a:schemeClr val="tx2"/>
                </a:solidFill>
                <a:latin typeface="Arial"/>
                <a:cs typeface="Arial"/>
              </a:rPr>
              <a:t> in the world with own production</a:t>
            </a:r>
            <a:r>
              <a:rPr lang="ru-RU" sz="1200" dirty="0" smtClean="0">
                <a:solidFill>
                  <a:schemeClr val="tx2"/>
                </a:solidFill>
                <a:latin typeface="Arial"/>
                <a:cs typeface="Arial"/>
              </a:rPr>
              <a:t> </a:t>
            </a:r>
            <a:r>
              <a:rPr lang="en-US" sz="1200" dirty="0" smtClean="0">
                <a:solidFill>
                  <a:schemeClr val="tx2"/>
                </a:solidFill>
                <a:latin typeface="Arial"/>
                <a:cs typeface="Arial"/>
              </a:rPr>
              <a:t>and </a:t>
            </a:r>
          </a:p>
          <a:p>
            <a:r>
              <a:rPr lang="en-US" sz="1200" b="1" dirty="0">
                <a:solidFill>
                  <a:schemeClr val="tx2"/>
                </a:solidFill>
                <a:latin typeface="Arial"/>
                <a:cs typeface="Arial"/>
              </a:rPr>
              <a:t> </a:t>
            </a:r>
            <a:r>
              <a:rPr lang="en-US" sz="1200" b="1" dirty="0" smtClean="0">
                <a:solidFill>
                  <a:schemeClr val="tx2"/>
                </a:solidFill>
                <a:latin typeface="Arial"/>
                <a:cs typeface="Arial"/>
              </a:rPr>
              <a:t>   attain independence from importing the Chinese lamps </a:t>
            </a:r>
          </a:p>
          <a:p>
            <a:pPr marL="171450" indent="-171450">
              <a:buFont typeface="Arial" panose="020B0604020202020204" pitchFamily="34" charset="0"/>
              <a:buChar char="­"/>
            </a:pPr>
            <a:endParaRPr lang="en-US" sz="1200" b="1" dirty="0" smtClean="0">
              <a:solidFill>
                <a:schemeClr val="tx2"/>
              </a:solidFill>
              <a:latin typeface="Arial"/>
              <a:cs typeface="Arial"/>
            </a:endParaRPr>
          </a:p>
          <a:p>
            <a:pPr marL="171450" indent="-171450">
              <a:buFont typeface="Arial" panose="020B0604020202020204" pitchFamily="34" charset="0"/>
              <a:buChar char="­"/>
            </a:pPr>
            <a:r>
              <a:rPr lang="en-US" sz="1200" b="1" dirty="0" smtClean="0">
                <a:solidFill>
                  <a:schemeClr val="tx2"/>
                </a:solidFill>
                <a:latin typeface="Arial"/>
                <a:cs typeface="Arial"/>
              </a:rPr>
              <a:t>Increase production area by 5000 m</a:t>
            </a:r>
            <a:r>
              <a:rPr lang="en-US" sz="1200" b="1" baseline="30000" dirty="0" smtClean="0">
                <a:solidFill>
                  <a:schemeClr val="tx2"/>
                </a:solidFill>
                <a:latin typeface="Arial"/>
                <a:cs typeface="Arial"/>
              </a:rPr>
              <a:t>2 </a:t>
            </a:r>
            <a:r>
              <a:rPr lang="en-US" sz="1200" b="1" dirty="0" smtClean="0">
                <a:solidFill>
                  <a:schemeClr val="tx2"/>
                </a:solidFill>
                <a:latin typeface="Arial"/>
                <a:cs typeface="Arial"/>
              </a:rPr>
              <a:t>by 2026 (in total 8000 </a:t>
            </a:r>
            <a:r>
              <a:rPr lang="en-US" sz="1200" b="1" dirty="0">
                <a:solidFill>
                  <a:schemeClr val="tx2"/>
                </a:solidFill>
                <a:latin typeface="Arial"/>
                <a:cs typeface="Arial"/>
              </a:rPr>
              <a:t>m</a:t>
            </a:r>
            <a:r>
              <a:rPr lang="en-US" sz="1200" b="1" baseline="30000" dirty="0">
                <a:solidFill>
                  <a:schemeClr val="tx2"/>
                </a:solidFill>
                <a:latin typeface="Arial"/>
                <a:cs typeface="Arial"/>
              </a:rPr>
              <a:t>2 </a:t>
            </a:r>
            <a:r>
              <a:rPr lang="en-US" sz="1200" b="1" dirty="0" smtClean="0">
                <a:solidFill>
                  <a:schemeClr val="tx2"/>
                </a:solidFill>
                <a:latin typeface="Arial"/>
                <a:cs typeface="Arial"/>
              </a:rPr>
              <a:t>)</a:t>
            </a:r>
          </a:p>
          <a:p>
            <a:pPr marL="171450" indent="-171450">
              <a:buFont typeface="Arial" panose="020B0604020202020204" pitchFamily="34" charset="0"/>
              <a:buChar char="­"/>
            </a:pPr>
            <a:endParaRPr lang="en-US" sz="1200" b="1" baseline="30000" dirty="0" smtClean="0">
              <a:solidFill>
                <a:schemeClr val="tx2"/>
              </a:solidFill>
              <a:latin typeface="Arial"/>
              <a:cs typeface="Arial"/>
            </a:endParaRPr>
          </a:p>
          <a:p>
            <a:pPr marL="171450" indent="-171450">
              <a:buFont typeface="Arial" panose="020B0604020202020204" pitchFamily="34" charset="0"/>
              <a:buChar char="­"/>
            </a:pPr>
            <a:r>
              <a:rPr lang="en-US" sz="1200" b="1" dirty="0" smtClean="0">
                <a:solidFill>
                  <a:schemeClr val="tx2"/>
                </a:solidFill>
                <a:latin typeface="Arial"/>
                <a:cs typeface="Arial"/>
              </a:rPr>
              <a:t>Improve</a:t>
            </a:r>
            <a:r>
              <a:rPr lang="en-US" sz="1200" dirty="0" smtClean="0">
                <a:solidFill>
                  <a:schemeClr val="tx2"/>
                </a:solidFill>
                <a:latin typeface="Arial"/>
                <a:cs typeface="Arial"/>
              </a:rPr>
              <a:t> </a:t>
            </a:r>
            <a:r>
              <a:rPr lang="en-US" sz="1200" b="1" dirty="0" smtClean="0">
                <a:solidFill>
                  <a:schemeClr val="tx2"/>
                </a:solidFill>
                <a:latin typeface="Arial"/>
                <a:cs typeface="Arial"/>
              </a:rPr>
              <a:t>brand of the company </a:t>
            </a:r>
            <a:r>
              <a:rPr lang="en-US" sz="1200" dirty="0" smtClean="0">
                <a:solidFill>
                  <a:schemeClr val="tx2"/>
                </a:solidFill>
                <a:latin typeface="Arial"/>
                <a:cs typeface="Arial"/>
              </a:rPr>
              <a:t>(modern site in RU, EN, ES) </a:t>
            </a:r>
          </a:p>
          <a:p>
            <a:endParaRPr lang="en-US" sz="1200" b="1" dirty="0" smtClean="0">
              <a:solidFill>
                <a:schemeClr val="tx2"/>
              </a:solidFill>
              <a:latin typeface="Arial"/>
              <a:cs typeface="Arial"/>
            </a:endParaRPr>
          </a:p>
          <a:p>
            <a:pPr marL="171450" indent="-171450">
              <a:buFont typeface="Arial" panose="020B0604020202020204" pitchFamily="34" charset="0"/>
              <a:buChar char="­"/>
            </a:pPr>
            <a:endParaRPr lang="en-US" sz="1200" b="1" dirty="0" smtClean="0">
              <a:solidFill>
                <a:schemeClr val="tx2"/>
              </a:solidFill>
              <a:latin typeface="Arial"/>
              <a:cs typeface="Arial"/>
            </a:endParaRPr>
          </a:p>
          <a:p>
            <a:pPr marL="171450" indent="-171450">
              <a:buFont typeface="Arial" panose="020B0604020202020204" pitchFamily="34" charset="0"/>
              <a:buChar char="­"/>
            </a:pPr>
            <a:endParaRPr lang="en-US" sz="1200" b="1" dirty="0">
              <a:solidFill>
                <a:schemeClr val="tx2"/>
              </a:solidFill>
              <a:latin typeface="Arial"/>
              <a:cs typeface="Arial"/>
            </a:endParaRPr>
          </a:p>
          <a:p>
            <a:endParaRPr lang="ru-RU" sz="1200" b="1" baseline="30000" dirty="0">
              <a:solidFill>
                <a:schemeClr val="tx2"/>
              </a:solidFill>
              <a:latin typeface="Arial"/>
              <a:cs typeface="Arial"/>
            </a:endParaRPr>
          </a:p>
        </p:txBody>
      </p:sp>
      <p:sp>
        <p:nvSpPr>
          <p:cNvPr id="5" name="TextBox 4"/>
          <p:cNvSpPr txBox="1"/>
          <p:nvPr/>
        </p:nvSpPr>
        <p:spPr>
          <a:xfrm>
            <a:off x="647700" y="60334"/>
            <a:ext cx="5048250" cy="369332"/>
          </a:xfrm>
          <a:prstGeom prst="rect">
            <a:avLst/>
          </a:prstGeom>
          <a:noFill/>
        </p:spPr>
        <p:txBody>
          <a:bodyPr wrap="square" rtlCol="0">
            <a:spAutoFit/>
          </a:bodyPr>
          <a:lstStyle/>
          <a:p>
            <a:r>
              <a:rPr lang="en-US" b="1" dirty="0" smtClean="0">
                <a:solidFill>
                  <a:srgbClr val="005A9E"/>
                </a:solidFill>
              </a:rPr>
              <a:t>Why it is important to produce own lamps</a:t>
            </a:r>
            <a:endParaRPr lang="ru-RU" b="1" dirty="0">
              <a:solidFill>
                <a:srgbClr val="005A9E"/>
              </a:solidFill>
            </a:endParaRPr>
          </a:p>
        </p:txBody>
      </p:sp>
      <p:sp>
        <p:nvSpPr>
          <p:cNvPr id="2" name="Прямоугольник 1"/>
          <p:cNvSpPr/>
          <p:nvPr/>
        </p:nvSpPr>
        <p:spPr>
          <a:xfrm>
            <a:off x="3445965" y="1119405"/>
            <a:ext cx="2227902" cy="400110"/>
          </a:xfrm>
          <a:prstGeom prst="rect">
            <a:avLst/>
          </a:prstGeom>
          <a:ln>
            <a:noFill/>
          </a:ln>
        </p:spPr>
        <p:txBody>
          <a:bodyPr wrap="square">
            <a:spAutoFit/>
          </a:bodyPr>
          <a:lstStyle/>
          <a:p>
            <a:pPr algn="ctr"/>
            <a:r>
              <a:rPr lang="en-US" sz="1000" dirty="0" smtClean="0">
                <a:solidFill>
                  <a:srgbClr val="005A9E"/>
                </a:solidFill>
                <a:latin typeface="Arial"/>
                <a:cs typeface="Arial"/>
              </a:rPr>
              <a:t>The lamps are the core element of water and air disinfection equipment</a:t>
            </a:r>
            <a:endParaRPr lang="en-US" sz="1000" dirty="0">
              <a:solidFill>
                <a:srgbClr val="005A9E"/>
              </a:solidFill>
              <a:latin typeface="Arial"/>
              <a:cs typeface="Arial"/>
            </a:endParaRPr>
          </a:p>
        </p:txBody>
      </p:sp>
      <p:sp>
        <p:nvSpPr>
          <p:cNvPr id="4" name="Прямоугольник 3"/>
          <p:cNvSpPr/>
          <p:nvPr/>
        </p:nvSpPr>
        <p:spPr>
          <a:xfrm>
            <a:off x="67736" y="443292"/>
            <a:ext cx="5620123" cy="461665"/>
          </a:xfrm>
          <a:prstGeom prst="rect">
            <a:avLst/>
          </a:prstGeom>
        </p:spPr>
        <p:txBody>
          <a:bodyPr wrap="square">
            <a:spAutoFit/>
          </a:bodyPr>
          <a:lstStyle/>
          <a:p>
            <a:pPr algn="ctr"/>
            <a:r>
              <a:rPr lang="en-US" sz="1200" b="1" dirty="0">
                <a:solidFill>
                  <a:schemeClr val="tx2"/>
                </a:solidFill>
                <a:latin typeface="Arial"/>
                <a:cs typeface="Arial"/>
              </a:rPr>
              <a:t>No dependency on importing </a:t>
            </a:r>
            <a:r>
              <a:rPr lang="en-US" sz="1200" b="1" dirty="0" smtClean="0">
                <a:solidFill>
                  <a:schemeClr val="tx2"/>
                </a:solidFill>
                <a:latin typeface="Arial"/>
                <a:cs typeface="Arial"/>
              </a:rPr>
              <a:t>of low pressure amalgam disinfection lamps </a:t>
            </a:r>
            <a:r>
              <a:rPr lang="en-US" sz="1200" b="1" u="sng" dirty="0" smtClean="0">
                <a:solidFill>
                  <a:schemeClr val="tx2"/>
                </a:solidFill>
                <a:latin typeface="Arial"/>
                <a:cs typeface="Arial"/>
              </a:rPr>
              <a:t>from China</a:t>
            </a:r>
            <a:endParaRPr lang="en-US" sz="1200" b="1" u="sng" dirty="0">
              <a:solidFill>
                <a:schemeClr val="tx2"/>
              </a:solidFill>
              <a:latin typeface="Arial"/>
              <a:cs typeface="Arial"/>
            </a:endParaRPr>
          </a:p>
        </p:txBody>
      </p:sp>
      <p:graphicFrame>
        <p:nvGraphicFramePr>
          <p:cNvPr id="3" name="Диаграмма 2"/>
          <p:cNvGraphicFramePr/>
          <p:nvPr>
            <p:extLst>
              <p:ext uri="{D42A27DB-BD31-4B8C-83A1-F6EECF244321}">
                <p14:modId xmlns:p14="http://schemas.microsoft.com/office/powerpoint/2010/main" val="650658769"/>
              </p:ext>
            </p:extLst>
          </p:nvPr>
        </p:nvGraphicFramePr>
        <p:xfrm>
          <a:off x="128145" y="1119426"/>
          <a:ext cx="3355920" cy="191978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556786" y="1700068"/>
            <a:ext cx="1090363" cy="646331"/>
          </a:xfrm>
          <a:prstGeom prst="rect">
            <a:avLst/>
          </a:prstGeom>
          <a:noFill/>
          <a:ln>
            <a:solidFill>
              <a:srgbClr val="005A9E"/>
            </a:solidFill>
          </a:ln>
        </p:spPr>
        <p:txBody>
          <a:bodyPr wrap="none" rtlCol="0">
            <a:spAutoFit/>
          </a:bodyPr>
          <a:lstStyle/>
          <a:p>
            <a:r>
              <a:rPr lang="en-US" sz="1200" b="1" dirty="0" smtClean="0">
                <a:solidFill>
                  <a:schemeClr val="tx2"/>
                </a:solidFill>
                <a:latin typeface="Arial"/>
                <a:cs typeface="Arial"/>
              </a:rPr>
              <a:t>Russia</a:t>
            </a:r>
            <a:endParaRPr lang="ru-RU" sz="1200" b="1" dirty="0">
              <a:solidFill>
                <a:schemeClr val="tx2"/>
              </a:solidFill>
              <a:latin typeface="Arial"/>
              <a:cs typeface="Arial"/>
            </a:endParaRPr>
          </a:p>
          <a:p>
            <a:r>
              <a:rPr lang="en-US" sz="1200" b="1" dirty="0" smtClean="0">
                <a:solidFill>
                  <a:schemeClr val="tx2"/>
                </a:solidFill>
                <a:latin typeface="Arial"/>
                <a:cs typeface="Arial"/>
              </a:rPr>
              <a:t>Canada</a:t>
            </a:r>
            <a:endParaRPr lang="ru-RU" sz="1200" b="1" dirty="0">
              <a:solidFill>
                <a:schemeClr val="tx2"/>
              </a:solidFill>
              <a:latin typeface="Arial"/>
              <a:cs typeface="Arial"/>
            </a:endParaRPr>
          </a:p>
          <a:p>
            <a:r>
              <a:rPr lang="en-US" sz="1200" b="1" dirty="0" smtClean="0">
                <a:solidFill>
                  <a:schemeClr val="tx2"/>
                </a:solidFill>
                <a:latin typeface="Arial"/>
                <a:cs typeface="Arial"/>
              </a:rPr>
              <a:t>USA-Europe</a:t>
            </a:r>
            <a:endParaRPr lang="ru-RU" sz="1200" b="1" dirty="0">
              <a:solidFill>
                <a:schemeClr val="tx2"/>
              </a:solidFill>
              <a:latin typeface="Arial"/>
              <a:cs typeface="Arial"/>
            </a:endParaRPr>
          </a:p>
        </p:txBody>
      </p:sp>
      <p:grpSp>
        <p:nvGrpSpPr>
          <p:cNvPr id="17" name="Группа 16"/>
          <p:cNvGrpSpPr/>
          <p:nvPr/>
        </p:nvGrpSpPr>
        <p:grpSpPr>
          <a:xfrm>
            <a:off x="3340100" y="2346399"/>
            <a:ext cx="804347" cy="647626"/>
            <a:chOff x="3340100" y="2346399"/>
            <a:chExt cx="804347" cy="647626"/>
          </a:xfrm>
        </p:grpSpPr>
        <p:cxnSp>
          <p:nvCxnSpPr>
            <p:cNvPr id="14" name="Прямая соединительная линия 13"/>
            <p:cNvCxnSpPr/>
            <p:nvPr/>
          </p:nvCxnSpPr>
          <p:spPr>
            <a:xfrm>
              <a:off x="3340100" y="2994025"/>
              <a:ext cx="8043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a:endCxn id="6" idx="2"/>
            </p:cNvCxnSpPr>
            <p:nvPr/>
          </p:nvCxnSpPr>
          <p:spPr>
            <a:xfrm flipH="1" flipV="1">
              <a:off x="4101968" y="2346399"/>
              <a:ext cx="42479" cy="6476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4710938" y="1927990"/>
            <a:ext cx="1169160" cy="369332"/>
          </a:xfrm>
          <a:prstGeom prst="rect">
            <a:avLst/>
          </a:prstGeom>
          <a:noFill/>
        </p:spPr>
        <p:txBody>
          <a:bodyPr wrap="square" rtlCol="0">
            <a:spAutoFit/>
          </a:bodyPr>
          <a:lstStyle/>
          <a:p>
            <a:r>
              <a:rPr lang="ru-RU" b="1" dirty="0" smtClean="0">
                <a:solidFill>
                  <a:srgbClr val="005A9E"/>
                </a:solidFill>
              </a:rPr>
              <a:t>+ </a:t>
            </a:r>
            <a:r>
              <a:rPr lang="ru-RU" sz="1200" b="1" dirty="0" smtClean="0">
                <a:solidFill>
                  <a:srgbClr val="005A9E"/>
                </a:solidFill>
              </a:rPr>
              <a:t>(</a:t>
            </a:r>
            <a:r>
              <a:rPr lang="en-US" sz="1200" b="1" dirty="0" smtClean="0">
                <a:solidFill>
                  <a:srgbClr val="005A9E"/>
                </a:solidFill>
              </a:rPr>
              <a:t>since </a:t>
            </a:r>
            <a:r>
              <a:rPr lang="ru-RU" sz="1200" b="1" dirty="0" smtClean="0">
                <a:solidFill>
                  <a:srgbClr val="005A9E"/>
                </a:solidFill>
              </a:rPr>
              <a:t>2022)</a:t>
            </a:r>
            <a:r>
              <a:rPr lang="ru-RU" sz="1200" b="1" dirty="0" smtClean="0"/>
              <a:t> </a:t>
            </a:r>
            <a:endParaRPr lang="ru-RU" sz="1200" b="1" dirty="0"/>
          </a:p>
        </p:txBody>
      </p:sp>
      <p:sp>
        <p:nvSpPr>
          <p:cNvPr id="20" name="TextBox 19"/>
          <p:cNvSpPr txBox="1"/>
          <p:nvPr/>
        </p:nvSpPr>
        <p:spPr>
          <a:xfrm>
            <a:off x="1917700" y="1980192"/>
            <a:ext cx="1401265" cy="246221"/>
          </a:xfrm>
          <a:prstGeom prst="rect">
            <a:avLst/>
          </a:prstGeom>
          <a:noFill/>
        </p:spPr>
        <p:txBody>
          <a:bodyPr wrap="square" rtlCol="0">
            <a:spAutoFit/>
          </a:bodyPr>
          <a:lstStyle/>
          <a:p>
            <a:endParaRPr lang="ru-RU" sz="1000" dirty="0">
              <a:solidFill>
                <a:srgbClr val="003399"/>
              </a:solidFill>
            </a:endParaRPr>
          </a:p>
        </p:txBody>
      </p:sp>
      <p:sp>
        <p:nvSpPr>
          <p:cNvPr id="21" name="TextBox 20"/>
          <p:cNvSpPr txBox="1"/>
          <p:nvPr/>
        </p:nvSpPr>
        <p:spPr>
          <a:xfrm>
            <a:off x="-38547" y="3052715"/>
            <a:ext cx="5918645" cy="246221"/>
          </a:xfrm>
          <a:prstGeom prst="rect">
            <a:avLst/>
          </a:prstGeom>
          <a:noFill/>
        </p:spPr>
        <p:txBody>
          <a:bodyPr wrap="square" rtlCol="0">
            <a:spAutoFit/>
          </a:bodyPr>
          <a:lstStyle/>
          <a:p>
            <a:r>
              <a:rPr lang="en-US" sz="1000" dirty="0" smtClean="0">
                <a:solidFill>
                  <a:srgbClr val="003399"/>
                </a:solidFill>
              </a:rPr>
              <a:t>* Among them</a:t>
            </a:r>
            <a:r>
              <a:rPr lang="en-US" sz="1000" b="1" dirty="0" smtClean="0">
                <a:solidFill>
                  <a:srgbClr val="003399"/>
                </a:solidFill>
              </a:rPr>
              <a:t> six </a:t>
            </a:r>
            <a:r>
              <a:rPr lang="en-US" sz="1000" dirty="0" smtClean="0">
                <a:solidFill>
                  <a:srgbClr val="003399"/>
                </a:solidFill>
              </a:rPr>
              <a:t>big are in Russia; ** We consider</a:t>
            </a:r>
            <a:r>
              <a:rPr lang="en-US" sz="1000" b="1" dirty="0" smtClean="0">
                <a:solidFill>
                  <a:srgbClr val="003399"/>
                </a:solidFill>
              </a:rPr>
              <a:t> four </a:t>
            </a:r>
            <a:r>
              <a:rPr lang="en-US" sz="1000" dirty="0" smtClean="0">
                <a:solidFill>
                  <a:srgbClr val="003399"/>
                </a:solidFill>
              </a:rPr>
              <a:t>competitors in Russia  and </a:t>
            </a:r>
            <a:r>
              <a:rPr lang="en-US" sz="1000" b="1" dirty="0" smtClean="0">
                <a:solidFill>
                  <a:srgbClr val="003399"/>
                </a:solidFill>
              </a:rPr>
              <a:t>three</a:t>
            </a:r>
            <a:r>
              <a:rPr lang="en-US" sz="1000" dirty="0" smtClean="0">
                <a:solidFill>
                  <a:srgbClr val="003399"/>
                </a:solidFill>
              </a:rPr>
              <a:t> abroad</a:t>
            </a:r>
            <a:endParaRPr lang="ru-RU" sz="1000" dirty="0">
              <a:solidFill>
                <a:srgbClr val="003399"/>
              </a:solidFill>
            </a:endParaRPr>
          </a:p>
        </p:txBody>
      </p:sp>
      <p:grpSp>
        <p:nvGrpSpPr>
          <p:cNvPr id="42" name="object 10"/>
          <p:cNvGrpSpPr/>
          <p:nvPr/>
        </p:nvGrpSpPr>
        <p:grpSpPr>
          <a:xfrm>
            <a:off x="596900" y="348386"/>
            <a:ext cx="328930" cy="82550"/>
            <a:chOff x="291176" y="702711"/>
            <a:chExt cx="328930" cy="82550"/>
          </a:xfrm>
        </p:grpSpPr>
        <p:sp>
          <p:nvSpPr>
            <p:cNvPr id="43" name="object 11"/>
            <p:cNvSpPr/>
            <p:nvPr/>
          </p:nvSpPr>
          <p:spPr>
            <a:xfrm>
              <a:off x="295375" y="7419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44" name="object 12"/>
            <p:cNvSpPr/>
            <p:nvPr/>
          </p:nvSpPr>
          <p:spPr>
            <a:xfrm>
              <a:off x="291176" y="7154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45" name="object 13"/>
            <p:cNvSpPr/>
            <p:nvPr/>
          </p:nvSpPr>
          <p:spPr>
            <a:xfrm>
              <a:off x="465042" y="70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Tree>
    <p:extLst>
      <p:ext uri="{BB962C8B-B14F-4D97-AF65-F5344CB8AC3E}">
        <p14:creationId xmlns:p14="http://schemas.microsoft.com/office/powerpoint/2010/main" val="23898291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rotWithShape="1">
          <a:blip r:embed="rId2" cstate="print"/>
          <a:srcRect l="12148" t="23049" r="13150" b="5437"/>
          <a:stretch/>
        </p:blipFill>
        <p:spPr>
          <a:xfrm>
            <a:off x="691935" y="784225"/>
            <a:ext cx="4172165" cy="2209800"/>
          </a:xfrm>
          <a:prstGeom prst="rect">
            <a:avLst/>
          </a:prstGeom>
        </p:spPr>
      </p:pic>
      <p:sp>
        <p:nvSpPr>
          <p:cNvPr id="3" name="Прямоугольник 2"/>
          <p:cNvSpPr/>
          <p:nvPr/>
        </p:nvSpPr>
        <p:spPr>
          <a:xfrm>
            <a:off x="-28422" y="40133"/>
            <a:ext cx="5575782" cy="523220"/>
          </a:xfrm>
          <a:prstGeom prst="rect">
            <a:avLst/>
          </a:prstGeom>
          <a:solidFill>
            <a:schemeClr val="bg1"/>
          </a:solidFill>
        </p:spPr>
        <p:txBody>
          <a:bodyPr wrap="square">
            <a:spAutoFit/>
          </a:bodyPr>
          <a:lstStyle/>
          <a:p>
            <a:pPr algn="ctr"/>
            <a:r>
              <a:rPr lang="en-US" sz="1400" b="1" dirty="0" smtClean="0">
                <a:solidFill>
                  <a:srgbClr val="005A9E"/>
                </a:solidFill>
                <a:latin typeface="Arial" panose="020B0604020202020204" pitchFamily="34" charset="0"/>
                <a:cs typeface="Arial" panose="020B0604020202020204" pitchFamily="34" charset="0"/>
              </a:rPr>
              <a:t>Building of a plant for the production of </a:t>
            </a:r>
          </a:p>
          <a:p>
            <a:pPr algn="ctr"/>
            <a:r>
              <a:rPr lang="en-US" sz="1400" b="1" dirty="0" smtClean="0">
                <a:solidFill>
                  <a:srgbClr val="005A9E"/>
                </a:solidFill>
                <a:latin typeface="Arial" panose="020B0604020202020204" pitchFamily="34" charset="0"/>
                <a:cs typeface="Arial" panose="020B0604020202020204" pitchFamily="34" charset="0"/>
              </a:rPr>
              <a:t>low-pressure UV amalgam lamps in Vologda Region</a:t>
            </a:r>
            <a:endParaRPr lang="ru-RU" sz="1400" b="1" dirty="0">
              <a:solidFill>
                <a:srgbClr val="005A9E"/>
              </a:solidFill>
              <a:latin typeface="Arial" panose="020B0604020202020204" pitchFamily="34" charset="0"/>
              <a:cs typeface="Arial" panose="020B0604020202020204" pitchFamily="34" charset="0"/>
            </a:endParaRPr>
          </a:p>
        </p:txBody>
      </p:sp>
      <p:sp>
        <p:nvSpPr>
          <p:cNvPr id="4" name="Прямоугольник 3"/>
          <p:cNvSpPr/>
          <p:nvPr/>
        </p:nvSpPr>
        <p:spPr>
          <a:xfrm>
            <a:off x="1054100" y="1886011"/>
            <a:ext cx="1422184" cy="215444"/>
          </a:xfrm>
          <a:prstGeom prst="rect">
            <a:avLst/>
          </a:prstGeom>
          <a:solidFill>
            <a:schemeClr val="bg1"/>
          </a:solidFill>
          <a:ln>
            <a:solidFill>
              <a:srgbClr val="003399"/>
            </a:solidFill>
          </a:ln>
        </p:spPr>
        <p:txBody>
          <a:bodyPr wrap="none">
            <a:spAutoFit/>
          </a:bodyPr>
          <a:lstStyle/>
          <a:p>
            <a:pPr algn="just">
              <a:defRPr sz="1200" b="0" i="0" u="none" strike="noStrike" kern="1200" baseline="0">
                <a:solidFill>
                  <a:srgbClr val="005A9E"/>
                </a:solidFill>
                <a:latin typeface="+mn-lt"/>
                <a:ea typeface="+mn-ea"/>
                <a:cs typeface="+mn-cs"/>
              </a:defRPr>
            </a:pPr>
            <a:r>
              <a:rPr lang="en-US" sz="800" dirty="0" smtClean="0">
                <a:solidFill>
                  <a:srgbClr val="005A9E"/>
                </a:solidFill>
              </a:rPr>
              <a:t>UV </a:t>
            </a:r>
            <a:r>
              <a:rPr lang="en-GB" sz="800" dirty="0" smtClean="0">
                <a:solidFill>
                  <a:srgbClr val="005A9E"/>
                </a:solidFill>
              </a:rPr>
              <a:t>lamp </a:t>
            </a:r>
            <a:r>
              <a:rPr lang="en-GB" sz="800" dirty="0">
                <a:solidFill>
                  <a:srgbClr val="005A9E"/>
                </a:solidFill>
              </a:rPr>
              <a:t>production, 1st floor</a:t>
            </a:r>
            <a:endParaRPr lang="ru-RU" sz="800" dirty="0">
              <a:solidFill>
                <a:srgbClr val="005A9E"/>
              </a:solidFill>
            </a:endParaRPr>
          </a:p>
        </p:txBody>
      </p:sp>
      <p:sp>
        <p:nvSpPr>
          <p:cNvPr id="5" name="Прямоугольник 4"/>
          <p:cNvSpPr/>
          <p:nvPr/>
        </p:nvSpPr>
        <p:spPr>
          <a:xfrm>
            <a:off x="3132657" y="1886011"/>
            <a:ext cx="1457450" cy="215444"/>
          </a:xfrm>
          <a:prstGeom prst="rect">
            <a:avLst/>
          </a:prstGeom>
          <a:solidFill>
            <a:schemeClr val="bg1"/>
          </a:solidFill>
          <a:ln>
            <a:solidFill>
              <a:srgbClr val="003399"/>
            </a:solidFill>
          </a:ln>
        </p:spPr>
        <p:txBody>
          <a:bodyPr wrap="none">
            <a:spAutoFit/>
          </a:bodyPr>
          <a:lstStyle/>
          <a:p>
            <a:pPr algn="just">
              <a:defRPr sz="1200" b="0" i="0" u="none" strike="noStrike" kern="1200" baseline="0">
                <a:solidFill>
                  <a:srgbClr val="005A9E"/>
                </a:solidFill>
                <a:latin typeface="+mn-lt"/>
                <a:ea typeface="+mn-ea"/>
                <a:cs typeface="+mn-cs"/>
              </a:defRPr>
            </a:pPr>
            <a:r>
              <a:rPr lang="en-US" sz="800" dirty="0" smtClean="0">
                <a:solidFill>
                  <a:srgbClr val="005A9E"/>
                </a:solidFill>
              </a:rPr>
              <a:t>UV </a:t>
            </a:r>
            <a:r>
              <a:rPr lang="en-GB" sz="800" dirty="0" smtClean="0">
                <a:solidFill>
                  <a:srgbClr val="005A9E"/>
                </a:solidFill>
              </a:rPr>
              <a:t>lamp </a:t>
            </a:r>
            <a:r>
              <a:rPr lang="en-GB" sz="800" dirty="0">
                <a:solidFill>
                  <a:srgbClr val="005A9E"/>
                </a:solidFill>
              </a:rPr>
              <a:t>production, </a:t>
            </a:r>
            <a:r>
              <a:rPr lang="en-GB" sz="800" dirty="0" smtClean="0">
                <a:solidFill>
                  <a:srgbClr val="005A9E"/>
                </a:solidFill>
              </a:rPr>
              <a:t>2nd </a:t>
            </a:r>
            <a:r>
              <a:rPr lang="en-GB" sz="800" dirty="0">
                <a:solidFill>
                  <a:srgbClr val="005A9E"/>
                </a:solidFill>
              </a:rPr>
              <a:t>floor</a:t>
            </a:r>
            <a:endParaRPr lang="ru-RU" sz="800" dirty="0">
              <a:solidFill>
                <a:srgbClr val="005A9E"/>
              </a:solidFill>
            </a:endParaRPr>
          </a:p>
        </p:txBody>
      </p:sp>
      <p:sp>
        <p:nvSpPr>
          <p:cNvPr id="6" name="TextBox 5"/>
          <p:cNvSpPr txBox="1"/>
          <p:nvPr/>
        </p:nvSpPr>
        <p:spPr>
          <a:xfrm>
            <a:off x="6388100" y="1178152"/>
            <a:ext cx="4774592" cy="369332"/>
          </a:xfrm>
          <a:prstGeom prst="rect">
            <a:avLst/>
          </a:prstGeom>
          <a:solidFill>
            <a:schemeClr val="bg1"/>
          </a:solidFill>
        </p:spPr>
        <p:txBody>
          <a:bodyPr wrap="square" rtlCol="0">
            <a:spAutoFit/>
          </a:bodyPr>
          <a:lstStyle/>
          <a:p>
            <a:endParaRPr lang="ru-RU" dirty="0"/>
          </a:p>
        </p:txBody>
      </p:sp>
      <p:grpSp>
        <p:nvGrpSpPr>
          <p:cNvPr id="17" name="Группа 16"/>
          <p:cNvGrpSpPr/>
          <p:nvPr/>
        </p:nvGrpSpPr>
        <p:grpSpPr>
          <a:xfrm>
            <a:off x="5188123" y="63253"/>
            <a:ext cx="412644" cy="422019"/>
            <a:chOff x="5245100" y="239304"/>
            <a:chExt cx="457641" cy="454585"/>
          </a:xfrm>
        </p:grpSpPr>
        <p:sp>
          <p:nvSpPr>
            <p:cNvPr id="8" name="Овал 7"/>
            <p:cNvSpPr/>
            <p:nvPr/>
          </p:nvSpPr>
          <p:spPr>
            <a:xfrm>
              <a:off x="5245100" y="239304"/>
              <a:ext cx="457641" cy="454585"/>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9" name="Группа 8"/>
            <p:cNvGrpSpPr/>
            <p:nvPr/>
          </p:nvGrpSpPr>
          <p:grpSpPr>
            <a:xfrm>
              <a:off x="5289843" y="351644"/>
              <a:ext cx="368234" cy="208997"/>
              <a:chOff x="398776" y="622579"/>
              <a:chExt cx="1444943" cy="766762"/>
            </a:xfrm>
          </p:grpSpPr>
          <p:grpSp>
            <p:nvGrpSpPr>
              <p:cNvPr id="10" name="object 3"/>
              <p:cNvGrpSpPr/>
              <p:nvPr/>
            </p:nvGrpSpPr>
            <p:grpSpPr>
              <a:xfrm>
                <a:off x="398776" y="870753"/>
                <a:ext cx="1444943" cy="518588"/>
                <a:chOff x="398776" y="870753"/>
                <a:chExt cx="1444943" cy="518588"/>
              </a:xfrm>
            </p:grpSpPr>
            <p:sp>
              <p:nvSpPr>
                <p:cNvPr id="12"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3"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4"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5" name="object 7"/>
                <p:cNvSpPr/>
                <p:nvPr/>
              </p:nvSpPr>
              <p:spPr>
                <a:xfrm>
                  <a:off x="409253" y="870753"/>
                  <a:ext cx="1434466" cy="267336"/>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11"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grpSp>
        <p:nvGrpSpPr>
          <p:cNvPr id="18" name="object 10"/>
          <p:cNvGrpSpPr/>
          <p:nvPr/>
        </p:nvGrpSpPr>
        <p:grpSpPr>
          <a:xfrm>
            <a:off x="461273" y="522078"/>
            <a:ext cx="328930" cy="82550"/>
            <a:chOff x="291176" y="702711"/>
            <a:chExt cx="328930" cy="82550"/>
          </a:xfrm>
        </p:grpSpPr>
        <p:sp>
          <p:nvSpPr>
            <p:cNvPr id="19" name="object 11"/>
            <p:cNvSpPr/>
            <p:nvPr/>
          </p:nvSpPr>
          <p:spPr>
            <a:xfrm>
              <a:off x="295375" y="7419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20" name="object 12"/>
            <p:cNvSpPr/>
            <p:nvPr/>
          </p:nvSpPr>
          <p:spPr>
            <a:xfrm>
              <a:off x="291176" y="7154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21" name="object 13"/>
            <p:cNvSpPr/>
            <p:nvPr/>
          </p:nvSpPr>
          <p:spPr>
            <a:xfrm>
              <a:off x="465042" y="70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Tree>
    <p:extLst>
      <p:ext uri="{BB962C8B-B14F-4D97-AF65-F5344CB8AC3E}">
        <p14:creationId xmlns:p14="http://schemas.microsoft.com/office/powerpoint/2010/main" val="1140583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300" y="147426"/>
            <a:ext cx="5427000" cy="182101"/>
          </a:xfrm>
          <a:prstGeom prst="rect">
            <a:avLst/>
          </a:prstGeom>
        </p:spPr>
        <p:txBody>
          <a:bodyPr vert="horz" wrap="square" lIns="0" tIns="12700" rIns="0" bIns="0" rtlCol="0">
            <a:spAutoFit/>
          </a:bodyPr>
          <a:lstStyle/>
          <a:p>
            <a:pPr marL="12700">
              <a:lnSpc>
                <a:spcPct val="100000"/>
              </a:lnSpc>
              <a:spcBef>
                <a:spcPts val="100"/>
              </a:spcBef>
            </a:pPr>
            <a:r>
              <a:rPr lang="en-GB" sz="1100" dirty="0" smtClean="0">
                <a:solidFill>
                  <a:schemeClr val="tx2"/>
                </a:solidFill>
              </a:rPr>
              <a:t>COMPARISON of </a:t>
            </a:r>
            <a:r>
              <a:rPr lang="en-GB" sz="1100" dirty="0">
                <a:solidFill>
                  <a:schemeClr val="tx2"/>
                </a:solidFill>
              </a:rPr>
              <a:t>WATER DISINFECTION METHODS</a:t>
            </a:r>
            <a:r>
              <a:rPr lang="en-US" sz="1100" dirty="0">
                <a:solidFill>
                  <a:schemeClr val="tx2"/>
                </a:solidFill>
              </a:rPr>
              <a:t>:</a:t>
            </a:r>
            <a:r>
              <a:rPr lang="en-GB" sz="1100" dirty="0">
                <a:solidFill>
                  <a:schemeClr val="tx2"/>
                </a:solidFill>
              </a:rPr>
              <a:t> </a:t>
            </a:r>
            <a:r>
              <a:rPr lang="en-GB" sz="1100" u="sng" dirty="0" smtClean="0">
                <a:solidFill>
                  <a:schemeClr val="tx2"/>
                </a:solidFill>
              </a:rPr>
              <a:t>THEIR PROFITABILITY </a:t>
            </a:r>
            <a:endParaRPr sz="1100" u="sng" dirty="0">
              <a:solidFill>
                <a:schemeClr val="tx2"/>
              </a:solidFill>
            </a:endParaRPr>
          </a:p>
        </p:txBody>
      </p:sp>
      <p:grpSp>
        <p:nvGrpSpPr>
          <p:cNvPr id="3" name="object 3"/>
          <p:cNvGrpSpPr/>
          <p:nvPr/>
        </p:nvGrpSpPr>
        <p:grpSpPr>
          <a:xfrm>
            <a:off x="291176" y="522711"/>
            <a:ext cx="328930" cy="82550"/>
            <a:chOff x="291176" y="522711"/>
            <a:chExt cx="328930" cy="82550"/>
          </a:xfrm>
        </p:grpSpPr>
        <p:sp>
          <p:nvSpPr>
            <p:cNvPr id="4" name="object 4"/>
            <p:cNvSpPr/>
            <p:nvPr/>
          </p:nvSpPr>
          <p:spPr>
            <a:xfrm>
              <a:off x="295375" y="561995"/>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5" name="object 5"/>
            <p:cNvSpPr/>
            <p:nvPr/>
          </p:nvSpPr>
          <p:spPr>
            <a:xfrm>
              <a:off x="291176" y="535495"/>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6" name="object 6"/>
            <p:cNvSpPr/>
            <p:nvPr/>
          </p:nvSpPr>
          <p:spPr>
            <a:xfrm>
              <a:off x="465042" y="52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13" name="object 13"/>
          <p:cNvSpPr txBox="1"/>
          <p:nvPr/>
        </p:nvSpPr>
        <p:spPr>
          <a:xfrm>
            <a:off x="5079724" y="3008754"/>
            <a:ext cx="151130" cy="173990"/>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900" spc="15" dirty="0">
                <a:latin typeface="Verdana"/>
                <a:cs typeface="Verdana"/>
              </a:rPr>
              <a:t>4</a:t>
            </a:fld>
            <a:endParaRPr sz="900">
              <a:latin typeface="Verdana"/>
              <a:cs typeface="Verdana"/>
            </a:endParaRPr>
          </a:p>
        </p:txBody>
      </p:sp>
      <p:grpSp>
        <p:nvGrpSpPr>
          <p:cNvPr id="24" name="Группа 23"/>
          <p:cNvGrpSpPr/>
          <p:nvPr/>
        </p:nvGrpSpPr>
        <p:grpSpPr>
          <a:xfrm>
            <a:off x="5412656" y="79175"/>
            <a:ext cx="290019" cy="297432"/>
            <a:chOff x="-206276" y="365476"/>
            <a:chExt cx="748787" cy="785586"/>
          </a:xfrm>
        </p:grpSpPr>
        <p:sp>
          <p:nvSpPr>
            <p:cNvPr id="25" name="Овал 24"/>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6" name="Группа 25"/>
            <p:cNvGrpSpPr/>
            <p:nvPr/>
          </p:nvGrpSpPr>
          <p:grpSpPr>
            <a:xfrm>
              <a:off x="-133068" y="598587"/>
              <a:ext cx="602368" cy="360974"/>
              <a:chOff x="398776" y="622579"/>
              <a:chExt cx="1444625" cy="766331"/>
            </a:xfrm>
          </p:grpSpPr>
          <p:grpSp>
            <p:nvGrpSpPr>
              <p:cNvPr id="27" name="object 3"/>
              <p:cNvGrpSpPr/>
              <p:nvPr/>
            </p:nvGrpSpPr>
            <p:grpSpPr>
              <a:xfrm>
                <a:off x="398776" y="870751"/>
                <a:ext cx="1444625" cy="518159"/>
                <a:chOff x="398776" y="870751"/>
                <a:chExt cx="1444625" cy="518159"/>
              </a:xfrm>
            </p:grpSpPr>
            <p:sp>
              <p:nvSpPr>
                <p:cNvPr id="29"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0"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1"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2"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28"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graphicFrame>
        <p:nvGraphicFramePr>
          <p:cNvPr id="10" name="Таблица 9"/>
          <p:cNvGraphicFramePr>
            <a:graphicFrameLocks noGrp="1"/>
          </p:cNvGraphicFramePr>
          <p:nvPr>
            <p:extLst>
              <p:ext uri="{D42A27DB-BD31-4B8C-83A1-F6EECF244321}">
                <p14:modId xmlns:p14="http://schemas.microsoft.com/office/powerpoint/2010/main" val="67487757"/>
              </p:ext>
            </p:extLst>
          </p:nvPr>
        </p:nvGraphicFramePr>
        <p:xfrm>
          <a:off x="169839" y="522711"/>
          <a:ext cx="5486400" cy="2474292"/>
        </p:xfrm>
        <a:graphic>
          <a:graphicData uri="http://schemas.openxmlformats.org/drawingml/2006/table">
            <a:tbl>
              <a:tblPr/>
              <a:tblGrid>
                <a:gridCol w="1524000"/>
                <a:gridCol w="609600"/>
                <a:gridCol w="990600"/>
                <a:gridCol w="609600"/>
                <a:gridCol w="1066800"/>
                <a:gridCol w="685800"/>
              </a:tblGrid>
              <a:tr h="331449">
                <a:tc>
                  <a:txBody>
                    <a:bodyPr/>
                    <a:lstStyle/>
                    <a:p>
                      <a:pPr algn="l"/>
                      <a:r>
                        <a:rPr lang="en-US" sz="1000" b="1" dirty="0" smtClean="0">
                          <a:solidFill>
                            <a:srgbClr val="005A9E"/>
                          </a:solidFill>
                          <a:effectLst/>
                          <a:latin typeface="Arial" panose="020B0604020202020204" pitchFamily="34" charset="0"/>
                          <a:cs typeface="Arial" panose="020B0604020202020204" pitchFamily="34" charset="0"/>
                        </a:rPr>
                        <a:t>Parameter</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GB" sz="1000" b="1" dirty="0" smtClean="0">
                          <a:solidFill>
                            <a:srgbClr val="005A9E"/>
                          </a:solidFill>
                          <a:effectLst/>
                          <a:latin typeface="Arial" panose="020B0604020202020204" pitchFamily="34" charset="0"/>
                          <a:cs typeface="Arial" panose="020B0604020202020204" pitchFamily="34" charset="0"/>
                        </a:rPr>
                        <a:t>Liquid chlorine</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GB" sz="1000" b="1" dirty="0" smtClean="0">
                          <a:solidFill>
                            <a:srgbClr val="005A9E"/>
                          </a:solidFill>
                          <a:effectLst/>
                          <a:latin typeface="Arial" panose="020B0604020202020204" pitchFamily="34" charset="0"/>
                          <a:cs typeface="Arial" panose="020B0604020202020204" pitchFamily="34" charset="0"/>
                        </a:rPr>
                        <a:t>Hypochlorite</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US" sz="1000" b="1" dirty="0" err="1" smtClean="0">
                          <a:solidFill>
                            <a:srgbClr val="005A9E"/>
                          </a:solidFill>
                          <a:effectLst/>
                          <a:latin typeface="Arial" panose="020B0604020202020204" pitchFamily="34" charset="0"/>
                          <a:cs typeface="Arial" panose="020B0604020202020204" pitchFamily="34" charset="0"/>
                        </a:rPr>
                        <a:t>Ozon</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US" sz="1000" b="1" dirty="0" smtClean="0">
                          <a:solidFill>
                            <a:srgbClr val="005A9E"/>
                          </a:solidFill>
                          <a:effectLst/>
                          <a:latin typeface="Arial" panose="020B0604020202020204" pitchFamily="34" charset="0"/>
                          <a:cs typeface="Arial" panose="020B0604020202020204" pitchFamily="34" charset="0"/>
                        </a:rPr>
                        <a:t>UV</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US" sz="1000" b="1" dirty="0" smtClean="0">
                          <a:solidFill>
                            <a:srgbClr val="005A9E"/>
                          </a:solidFill>
                          <a:effectLst/>
                          <a:latin typeface="Arial" panose="020B0604020202020204" pitchFamily="34" charset="0"/>
                          <a:cs typeface="Arial" panose="020B0604020202020204" pitchFamily="34" charset="0"/>
                        </a:rPr>
                        <a:t>USLF</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r>
              <a:tr h="304800">
                <a:tc>
                  <a:txBody>
                    <a:bodyPr/>
                    <a:lstStyle/>
                    <a:p>
                      <a:pPr algn="l"/>
                      <a:r>
                        <a:rPr lang="en-GB" sz="1000" b="1" dirty="0" smtClean="0">
                          <a:solidFill>
                            <a:srgbClr val="005A9E"/>
                          </a:solidFill>
                          <a:effectLst/>
                          <a:latin typeface="Arial" panose="020B0604020202020204" pitchFamily="34" charset="0"/>
                          <a:cs typeface="Arial" panose="020B0604020202020204" pitchFamily="34" charset="0"/>
                        </a:rPr>
                        <a:t>Personnel qualification</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high</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medium</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high</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low</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c>
                  <a:txBody>
                    <a:bodyPr/>
                    <a:lstStyle/>
                    <a:p>
                      <a:pPr algn="l"/>
                      <a:r>
                        <a:rPr lang="en-US" sz="1000" b="1" dirty="0" smtClean="0">
                          <a:solidFill>
                            <a:srgbClr val="005A9E"/>
                          </a:solidFill>
                          <a:effectLst/>
                          <a:latin typeface="Arial" panose="020B0604020202020204" pitchFamily="34" charset="0"/>
                          <a:cs typeface="Arial" panose="020B0604020202020204" pitchFamily="34" charset="0"/>
                        </a:rPr>
                        <a:t>low</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r>
              <a:tr h="304800">
                <a:tc>
                  <a:txBody>
                    <a:bodyPr/>
                    <a:lstStyle/>
                    <a:p>
                      <a:pPr algn="l"/>
                      <a:r>
                        <a:rPr lang="en-GB" sz="1000" b="1" dirty="0" smtClean="0">
                          <a:solidFill>
                            <a:srgbClr val="005A9E"/>
                          </a:solidFill>
                          <a:effectLst/>
                          <a:latin typeface="Arial" panose="020B0604020202020204" pitchFamily="34" charset="0"/>
                          <a:cs typeface="Arial" panose="020B0604020202020204" pitchFamily="34" charset="0"/>
                        </a:rPr>
                        <a:t>D</a:t>
                      </a:r>
                      <a:r>
                        <a:rPr lang="en-US" sz="1000" b="1" dirty="0" err="1" smtClean="0">
                          <a:solidFill>
                            <a:srgbClr val="005A9E"/>
                          </a:solidFill>
                          <a:effectLst/>
                          <a:latin typeface="Arial" panose="020B0604020202020204" pitchFamily="34" charset="0"/>
                          <a:cs typeface="Arial" panose="020B0604020202020204" pitchFamily="34" charset="0"/>
                        </a:rPr>
                        <a:t>i</a:t>
                      </a:r>
                      <a:r>
                        <a:rPr lang="en-GB" sz="1000" b="1" dirty="0" err="1" smtClean="0">
                          <a:solidFill>
                            <a:srgbClr val="005A9E"/>
                          </a:solidFill>
                          <a:effectLst/>
                          <a:latin typeface="Arial" panose="020B0604020202020204" pitchFamily="34" charset="0"/>
                          <a:cs typeface="Arial" panose="020B0604020202020204" pitchFamily="34" charset="0"/>
                        </a:rPr>
                        <a:t>sinfection</a:t>
                      </a:r>
                      <a:r>
                        <a:rPr lang="en-GB" sz="1000" b="1" dirty="0" smtClean="0">
                          <a:solidFill>
                            <a:srgbClr val="005A9E"/>
                          </a:solidFill>
                          <a:effectLst/>
                          <a:latin typeface="Arial" panose="020B0604020202020204" pitchFamily="34" charset="0"/>
                          <a:cs typeface="Arial" panose="020B0604020202020204" pitchFamily="34" charset="0"/>
                        </a:rPr>
                        <a:t> steps: </a:t>
                      </a:r>
                      <a:r>
                        <a:rPr lang="en-GB" sz="1000" b="0" dirty="0" smtClean="0">
                          <a:solidFill>
                            <a:srgbClr val="005A9E"/>
                          </a:solidFill>
                          <a:effectLst/>
                          <a:latin typeface="Arial" panose="020B0604020202020204" pitchFamily="34" charset="0"/>
                          <a:cs typeface="Arial" panose="020B0604020202020204" pitchFamily="34" charset="0"/>
                        </a:rPr>
                        <a:t>preparation/dosing/mixing</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ru-RU" sz="1000" b="0">
                          <a:solidFill>
                            <a:srgbClr val="005A9E"/>
                          </a:solidFill>
                          <a:effectLst/>
                          <a:latin typeface="Arial" panose="020B0604020202020204" pitchFamily="34" charset="0"/>
                          <a:cs typeface="Arial" panose="020B0604020202020204" pitchFamily="34" charset="0"/>
                        </a:rPr>
                        <a:t>+/+/+</a:t>
                      </a:r>
                    </a:p>
                  </a:txBody>
                  <a:tcPr marL="7545" marR="7545" marT="7545" marB="7545" anchor="ctr">
                    <a:lnL>
                      <a:noFill/>
                    </a:lnL>
                    <a:lnR>
                      <a:noFill/>
                    </a:lnR>
                    <a:lnT>
                      <a:noFill/>
                    </a:lnT>
                    <a:lnB>
                      <a:noFill/>
                    </a:lnB>
                  </a:tcPr>
                </a:tc>
                <a:tc>
                  <a:txBody>
                    <a:bodyPr/>
                    <a:lstStyle/>
                    <a:p>
                      <a:pPr algn="l"/>
                      <a:r>
                        <a:rPr lang="ru-RU" sz="1000" b="0" dirty="0">
                          <a:solidFill>
                            <a:srgbClr val="005A9E"/>
                          </a:solidFill>
                          <a:effectLst/>
                          <a:latin typeface="Arial" panose="020B0604020202020204" pitchFamily="34" charset="0"/>
                          <a:cs typeface="Arial" panose="020B0604020202020204" pitchFamily="34" charset="0"/>
                        </a:rPr>
                        <a:t>+/+/+</a:t>
                      </a:r>
                    </a:p>
                  </a:txBody>
                  <a:tcPr marL="7545" marR="7545" marT="7545" marB="7545" anchor="ctr">
                    <a:lnL>
                      <a:noFill/>
                    </a:lnL>
                    <a:lnR>
                      <a:noFill/>
                    </a:lnR>
                    <a:lnT>
                      <a:noFill/>
                    </a:lnT>
                    <a:lnB>
                      <a:noFill/>
                    </a:lnB>
                  </a:tcPr>
                </a:tc>
                <a:tc>
                  <a:txBody>
                    <a:bodyPr/>
                    <a:lstStyle/>
                    <a:p>
                      <a:pPr algn="l"/>
                      <a:r>
                        <a:rPr lang="ru-RU" sz="1000" b="0">
                          <a:solidFill>
                            <a:srgbClr val="005A9E"/>
                          </a:solidFill>
                          <a:effectLst/>
                          <a:latin typeface="Arial" panose="020B0604020202020204" pitchFamily="34" charset="0"/>
                          <a:cs typeface="Arial" panose="020B0604020202020204" pitchFamily="34" charset="0"/>
                        </a:rPr>
                        <a:t>+/+/+</a:t>
                      </a:r>
                    </a:p>
                  </a:txBody>
                  <a:tcPr marL="7545" marR="7545" marT="7545" marB="7545" anchor="ctr">
                    <a:lnL>
                      <a:noFill/>
                    </a:lnL>
                    <a:lnR>
                      <a:noFill/>
                    </a:lnR>
                    <a:lnT>
                      <a:noFill/>
                    </a:lnT>
                    <a:lnB>
                      <a:noFill/>
                    </a:lnB>
                  </a:tcPr>
                </a:tc>
                <a:tc>
                  <a:txBody>
                    <a:bodyPr/>
                    <a:lstStyle/>
                    <a:p>
                      <a:pPr algn="l"/>
                      <a:r>
                        <a:rPr lang="ru-RU" sz="1000" b="0" dirty="0">
                          <a:solidFill>
                            <a:srgbClr val="005A9E"/>
                          </a:solidFill>
                          <a:effectLst/>
                          <a:latin typeface="Arial" panose="020B0604020202020204" pitchFamily="34" charset="0"/>
                          <a:cs typeface="Arial" panose="020B0604020202020204" pitchFamily="34" charset="0"/>
                        </a:rPr>
                        <a:t>+/-/-1</a:t>
                      </a:r>
                    </a:p>
                  </a:txBody>
                  <a:tcPr marL="7545" marR="7545" marT="7545" marB="7545" anchor="ctr">
                    <a:lnL>
                      <a:noFill/>
                    </a:lnL>
                    <a:lnR>
                      <a:noFill/>
                    </a:lnR>
                    <a:lnT>
                      <a:noFill/>
                    </a:lnT>
                    <a:lnB>
                      <a:noFill/>
                    </a:lnB>
                  </a:tcPr>
                </a:tc>
                <a:tc>
                  <a:txBody>
                    <a:bodyPr/>
                    <a:lstStyle/>
                    <a:p>
                      <a:pPr algn="l"/>
                      <a:r>
                        <a:rPr lang="ru-RU" sz="1000" b="1" dirty="0">
                          <a:solidFill>
                            <a:srgbClr val="005A9E"/>
                          </a:solidFill>
                          <a:effectLst/>
                          <a:latin typeface="Arial" panose="020B0604020202020204" pitchFamily="34" charset="0"/>
                          <a:cs typeface="Arial" panose="020B0604020202020204" pitchFamily="34" charset="0"/>
                        </a:rPr>
                        <a:t>+/-/-1</a:t>
                      </a:r>
                    </a:p>
                  </a:txBody>
                  <a:tcPr marL="7545" marR="7545" marT="7545" marB="7545" anchor="ctr">
                    <a:lnL>
                      <a:noFill/>
                    </a:lnL>
                    <a:lnR>
                      <a:noFill/>
                    </a:lnR>
                    <a:lnT>
                      <a:noFill/>
                    </a:lnT>
                    <a:lnB>
                      <a:noFill/>
                    </a:lnB>
                  </a:tcPr>
                </a:tc>
              </a:tr>
              <a:tr h="246640">
                <a:tc>
                  <a:txBody>
                    <a:bodyPr/>
                    <a:lstStyle/>
                    <a:p>
                      <a:pPr algn="l"/>
                      <a:r>
                        <a:rPr lang="en-US" sz="1000" b="1" dirty="0" smtClean="0">
                          <a:solidFill>
                            <a:srgbClr val="005A9E"/>
                          </a:solidFill>
                          <a:effectLst/>
                          <a:latin typeface="Arial" panose="020B0604020202020204" pitchFamily="34" charset="0"/>
                          <a:cs typeface="Arial" panose="020B0604020202020204" pitchFamily="34" charset="0"/>
                        </a:rPr>
                        <a:t>Limitations</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toxic</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GB" sz="1000" b="0" dirty="0" smtClean="0">
                          <a:solidFill>
                            <a:srgbClr val="005A9E"/>
                          </a:solidFill>
                          <a:effectLst/>
                          <a:latin typeface="Arial" panose="020B0604020202020204" pitchFamily="34" charset="0"/>
                          <a:cs typeface="Arial" panose="020B0604020202020204" pitchFamily="34" charset="0"/>
                        </a:rPr>
                        <a:t>toxic</a:t>
                      </a:r>
                    </a:p>
                    <a:p>
                      <a:pPr algn="l"/>
                      <a:r>
                        <a:rPr lang="en-GB" sz="1000" b="0" dirty="0" smtClean="0">
                          <a:solidFill>
                            <a:srgbClr val="005A9E"/>
                          </a:solidFill>
                          <a:effectLst/>
                          <a:latin typeface="Arial" panose="020B0604020202020204" pitchFamily="34" charset="0"/>
                          <a:cs typeface="Arial" panose="020B0604020202020204" pitchFamily="34" charset="0"/>
                        </a:rPr>
                        <a:t>electrode fouling</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toxic</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fouling of quartz of UV lamps covers</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US" sz="1000" b="1" dirty="0" smtClean="0">
                          <a:solidFill>
                            <a:srgbClr val="005A9E"/>
                          </a:solidFill>
                          <a:effectLst/>
                          <a:latin typeface="Arial" panose="020B0604020202020204" pitchFamily="34" charset="0"/>
                          <a:cs typeface="Arial" panose="020B0604020202020204" pitchFamily="34" charset="0"/>
                        </a:rPr>
                        <a:t>NO</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r>
              <a:tr h="198420">
                <a:tc>
                  <a:txBody>
                    <a:bodyPr/>
                    <a:lstStyle/>
                    <a:p>
                      <a:pPr algn="l"/>
                      <a:r>
                        <a:rPr lang="en-GB" sz="1000" b="1" dirty="0" smtClean="0">
                          <a:solidFill>
                            <a:srgbClr val="005A9E"/>
                          </a:solidFill>
                          <a:effectLst/>
                          <a:latin typeface="Arial" panose="020B0604020202020204" pitchFamily="34" charset="0"/>
                          <a:cs typeface="Arial" panose="020B0604020202020204" pitchFamily="34" charset="0"/>
                        </a:rPr>
                        <a:t>Direct operating costs</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high</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high</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high</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low</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c>
                  <a:txBody>
                    <a:bodyPr/>
                    <a:lstStyle/>
                    <a:p>
                      <a:pPr algn="l"/>
                      <a:r>
                        <a:rPr lang="en-US" sz="1000" b="1" dirty="0" smtClean="0">
                          <a:solidFill>
                            <a:srgbClr val="005A9E"/>
                          </a:solidFill>
                          <a:effectLst/>
                          <a:latin typeface="Arial" panose="020B0604020202020204" pitchFamily="34" charset="0"/>
                          <a:cs typeface="Arial" panose="020B0604020202020204" pitchFamily="34" charset="0"/>
                        </a:rPr>
                        <a:t>low</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r>
              <a:tr h="333281">
                <a:tc>
                  <a:txBody>
                    <a:bodyPr/>
                    <a:lstStyle/>
                    <a:p>
                      <a:pPr algn="l"/>
                      <a:r>
                        <a:rPr lang="en-GB" sz="1000" b="1" dirty="0" smtClean="0">
                          <a:solidFill>
                            <a:srgbClr val="005A9E"/>
                          </a:solidFill>
                          <a:effectLst/>
                          <a:latin typeface="Arial" panose="020B0604020202020204" pitchFamily="34" charset="0"/>
                          <a:cs typeface="Arial" panose="020B0604020202020204" pitchFamily="34" charset="0"/>
                        </a:rPr>
                        <a:t>Capital expenditures</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high</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high</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high</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low</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c>
                  <a:txBody>
                    <a:bodyPr/>
                    <a:lstStyle/>
                    <a:p>
                      <a:pPr algn="l"/>
                      <a:r>
                        <a:rPr lang="en-US" sz="1000" b="1" dirty="0" smtClean="0">
                          <a:solidFill>
                            <a:srgbClr val="005A9E"/>
                          </a:solidFill>
                          <a:effectLst/>
                          <a:latin typeface="Arial" panose="020B0604020202020204" pitchFamily="34" charset="0"/>
                          <a:cs typeface="Arial" panose="020B0604020202020204" pitchFamily="34" charset="0"/>
                        </a:rPr>
                        <a:t>low</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r>
              <a:tr h="333281">
                <a:tc>
                  <a:txBody>
                    <a:bodyPr/>
                    <a:lstStyle/>
                    <a:p>
                      <a:pPr algn="l"/>
                      <a:r>
                        <a:rPr lang="en-US" sz="1000" b="1" dirty="0" smtClean="0">
                          <a:solidFill>
                            <a:srgbClr val="005A9E"/>
                          </a:solidFill>
                          <a:effectLst/>
                          <a:latin typeface="Arial" panose="020B0604020202020204" pitchFamily="34" charset="0"/>
                          <a:cs typeface="Arial" panose="020B0604020202020204" pitchFamily="34" charset="0"/>
                        </a:rPr>
                        <a:t>Payment</a:t>
                      </a:r>
                      <a:r>
                        <a:rPr lang="en-US" sz="1000" b="1" baseline="0" dirty="0" smtClean="0">
                          <a:solidFill>
                            <a:srgbClr val="005A9E"/>
                          </a:solidFill>
                          <a:effectLst/>
                          <a:latin typeface="Arial" panose="020B0604020202020204" pitchFamily="34" charset="0"/>
                          <a:cs typeface="Arial" panose="020B0604020202020204" pitchFamily="34" charset="0"/>
                        </a:rPr>
                        <a:t> back</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long term</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long term</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long term</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short</a:t>
                      </a:r>
                      <a:r>
                        <a:rPr lang="en-US" sz="1000" b="0" baseline="0" dirty="0" smtClean="0">
                          <a:solidFill>
                            <a:srgbClr val="005A9E"/>
                          </a:solidFill>
                          <a:effectLst/>
                          <a:latin typeface="Arial" panose="020B0604020202020204" pitchFamily="34" charset="0"/>
                          <a:cs typeface="Arial" panose="020B0604020202020204" pitchFamily="34" charset="0"/>
                        </a:rPr>
                        <a:t> term</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US" sz="1000" b="1" dirty="0" smtClean="0">
                          <a:solidFill>
                            <a:srgbClr val="005A9E"/>
                          </a:solidFill>
                          <a:effectLst/>
                          <a:latin typeface="Arial" panose="020B0604020202020204" pitchFamily="34" charset="0"/>
                          <a:cs typeface="Arial" panose="020B0604020202020204" pitchFamily="34" charset="0"/>
                        </a:rPr>
                        <a:t>short term</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r>
              <a:tr h="333281">
                <a:tc>
                  <a:txBody>
                    <a:bodyPr/>
                    <a:lstStyle/>
                    <a:p>
                      <a:pPr algn="l"/>
                      <a:r>
                        <a:rPr lang="en-US" sz="1000" b="1" dirty="0" smtClean="0">
                          <a:solidFill>
                            <a:srgbClr val="005A9E"/>
                          </a:solidFill>
                          <a:effectLst/>
                          <a:latin typeface="Arial" panose="020B0604020202020204" pitchFamily="34" charset="0"/>
                          <a:cs typeface="Arial" panose="020B0604020202020204" pitchFamily="34" charset="0"/>
                        </a:rPr>
                        <a:t>Cost of 1 m</a:t>
                      </a:r>
                      <a:r>
                        <a:rPr lang="en-US" sz="1000" b="1" baseline="30000" dirty="0" smtClean="0">
                          <a:solidFill>
                            <a:srgbClr val="005A9E"/>
                          </a:solidFill>
                          <a:effectLst/>
                          <a:latin typeface="Arial" panose="020B0604020202020204" pitchFamily="34" charset="0"/>
                          <a:cs typeface="Arial" panose="020B0604020202020204" pitchFamily="34" charset="0"/>
                        </a:rPr>
                        <a:t>3</a:t>
                      </a:r>
                      <a:r>
                        <a:rPr lang="en-US" sz="1000" b="1" dirty="0" smtClean="0">
                          <a:solidFill>
                            <a:srgbClr val="005A9E"/>
                          </a:solidFill>
                          <a:effectLst/>
                          <a:latin typeface="Arial" panose="020B0604020202020204" pitchFamily="34" charset="0"/>
                          <a:cs typeface="Arial" panose="020B0604020202020204" pitchFamily="34" charset="0"/>
                        </a:rPr>
                        <a:t> of water</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solidFill>
                      <a:schemeClr val="bg1">
                        <a:lumMod val="95000"/>
                      </a:schemeClr>
                    </a:solidFill>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from</a:t>
                      </a:r>
                      <a:r>
                        <a:rPr lang="ru-RU" sz="1000" b="0" dirty="0" smtClean="0">
                          <a:solidFill>
                            <a:srgbClr val="005A9E"/>
                          </a:solidFill>
                          <a:effectLst/>
                          <a:latin typeface="Arial" panose="020B0604020202020204" pitchFamily="34" charset="0"/>
                          <a:cs typeface="Arial" panose="020B0604020202020204" pitchFamily="34" charset="0"/>
                        </a:rPr>
                        <a:t> </a:t>
                      </a:r>
                      <a:r>
                        <a:rPr lang="ru-RU" sz="1000" b="0" dirty="0">
                          <a:solidFill>
                            <a:srgbClr val="005A9E"/>
                          </a:solidFill>
                          <a:effectLst/>
                          <a:latin typeface="Arial" panose="020B0604020202020204" pitchFamily="34" charset="0"/>
                          <a:cs typeface="Arial" panose="020B0604020202020204" pitchFamily="34" charset="0"/>
                        </a:rPr>
                        <a:t>7 </a:t>
                      </a:r>
                      <a:r>
                        <a:rPr lang="en-US" sz="1000" b="0" dirty="0" smtClean="0">
                          <a:solidFill>
                            <a:srgbClr val="005A9E"/>
                          </a:solidFill>
                          <a:effectLst/>
                          <a:latin typeface="Arial" panose="020B0604020202020204" pitchFamily="34" charset="0"/>
                          <a:cs typeface="Arial" panose="020B0604020202020204" pitchFamily="34" charset="0"/>
                        </a:rPr>
                        <a:t>rub</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from</a:t>
                      </a:r>
                      <a:r>
                        <a:rPr lang="en-US" sz="1000" b="0" baseline="0" dirty="0" smtClean="0">
                          <a:solidFill>
                            <a:srgbClr val="005A9E"/>
                          </a:solidFill>
                          <a:effectLst/>
                          <a:latin typeface="Arial" panose="020B0604020202020204" pitchFamily="34" charset="0"/>
                          <a:cs typeface="Arial" panose="020B0604020202020204" pitchFamily="34" charset="0"/>
                        </a:rPr>
                        <a:t> </a:t>
                      </a:r>
                      <a:r>
                        <a:rPr lang="ru-RU" sz="1000" b="0" dirty="0" smtClean="0">
                          <a:solidFill>
                            <a:srgbClr val="005A9E"/>
                          </a:solidFill>
                          <a:effectLst/>
                          <a:latin typeface="Arial" panose="020B0604020202020204" pitchFamily="34" charset="0"/>
                          <a:cs typeface="Arial" panose="020B0604020202020204" pitchFamily="34" charset="0"/>
                        </a:rPr>
                        <a:t>5 </a:t>
                      </a:r>
                      <a:r>
                        <a:rPr lang="en-US" sz="1000" b="0" dirty="0" smtClean="0">
                          <a:solidFill>
                            <a:srgbClr val="005A9E"/>
                          </a:solidFill>
                          <a:effectLst/>
                          <a:latin typeface="Arial" panose="020B0604020202020204" pitchFamily="34" charset="0"/>
                          <a:cs typeface="Arial" panose="020B0604020202020204" pitchFamily="34" charset="0"/>
                        </a:rPr>
                        <a:t>rub</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from </a:t>
                      </a:r>
                      <a:r>
                        <a:rPr lang="ru-RU" sz="1000" b="0" dirty="0" smtClean="0">
                          <a:solidFill>
                            <a:srgbClr val="005A9E"/>
                          </a:solidFill>
                          <a:effectLst/>
                          <a:latin typeface="Arial" panose="020B0604020202020204" pitchFamily="34" charset="0"/>
                          <a:cs typeface="Arial" panose="020B0604020202020204" pitchFamily="34" charset="0"/>
                        </a:rPr>
                        <a:t>6 </a:t>
                      </a:r>
                      <a:r>
                        <a:rPr lang="en-US" sz="1000" b="0" dirty="0" smtClean="0">
                          <a:solidFill>
                            <a:srgbClr val="005A9E"/>
                          </a:solidFill>
                          <a:effectLst/>
                          <a:latin typeface="Arial" panose="020B0604020202020204" pitchFamily="34" charset="0"/>
                          <a:cs typeface="Arial" panose="020B0604020202020204" pitchFamily="34" charset="0"/>
                        </a:rPr>
                        <a:t>rub</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c>
                  <a:txBody>
                    <a:bodyPr/>
                    <a:lstStyle/>
                    <a:p>
                      <a:pPr algn="l"/>
                      <a:r>
                        <a:rPr lang="en-US" sz="1000" b="0" dirty="0" smtClean="0">
                          <a:solidFill>
                            <a:srgbClr val="005A9E"/>
                          </a:solidFill>
                          <a:effectLst/>
                          <a:latin typeface="Arial" panose="020B0604020202020204" pitchFamily="34" charset="0"/>
                          <a:cs typeface="Arial" panose="020B0604020202020204" pitchFamily="34" charset="0"/>
                        </a:rPr>
                        <a:t>from</a:t>
                      </a:r>
                      <a:r>
                        <a:rPr lang="en-US" sz="1000" b="0" baseline="0" dirty="0" smtClean="0">
                          <a:solidFill>
                            <a:srgbClr val="005A9E"/>
                          </a:solidFill>
                          <a:effectLst/>
                          <a:latin typeface="Arial" panose="020B0604020202020204" pitchFamily="34" charset="0"/>
                          <a:cs typeface="Arial" panose="020B0604020202020204" pitchFamily="34" charset="0"/>
                        </a:rPr>
                        <a:t> </a:t>
                      </a:r>
                      <a:r>
                        <a:rPr lang="ru-RU" sz="1000" b="0" dirty="0" smtClean="0">
                          <a:solidFill>
                            <a:srgbClr val="005A9E"/>
                          </a:solidFill>
                          <a:effectLst/>
                          <a:latin typeface="Arial" panose="020B0604020202020204" pitchFamily="34" charset="0"/>
                          <a:cs typeface="Arial" panose="020B0604020202020204" pitchFamily="34" charset="0"/>
                        </a:rPr>
                        <a:t>2</a:t>
                      </a:r>
                      <a:r>
                        <a:rPr lang="en-US" sz="1000" b="0" dirty="0" smtClean="0">
                          <a:solidFill>
                            <a:srgbClr val="005A9E"/>
                          </a:solidFill>
                          <a:effectLst/>
                          <a:latin typeface="Arial" panose="020B0604020202020204" pitchFamily="34" charset="0"/>
                          <a:cs typeface="Arial" panose="020B0604020202020204" pitchFamily="34" charset="0"/>
                        </a:rPr>
                        <a:t>.</a:t>
                      </a:r>
                      <a:r>
                        <a:rPr lang="ru-RU" sz="1000" b="0" dirty="0" smtClean="0">
                          <a:solidFill>
                            <a:srgbClr val="005A9E"/>
                          </a:solidFill>
                          <a:effectLst/>
                          <a:latin typeface="Arial" panose="020B0604020202020204" pitchFamily="34" charset="0"/>
                          <a:cs typeface="Arial" panose="020B0604020202020204" pitchFamily="34" charset="0"/>
                        </a:rPr>
                        <a:t>5 </a:t>
                      </a:r>
                      <a:r>
                        <a:rPr lang="en-US" sz="1000" b="0" dirty="0" smtClean="0">
                          <a:solidFill>
                            <a:srgbClr val="005A9E"/>
                          </a:solidFill>
                          <a:effectLst/>
                          <a:latin typeface="Arial" panose="020B0604020202020204" pitchFamily="34" charset="0"/>
                          <a:cs typeface="Arial" panose="020B0604020202020204" pitchFamily="34" charset="0"/>
                        </a:rPr>
                        <a:t>rub</a:t>
                      </a:r>
                      <a:endParaRPr lang="ru-RU" sz="1000" b="0"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c>
                  <a:txBody>
                    <a:bodyPr/>
                    <a:lstStyle/>
                    <a:p>
                      <a:pPr algn="l"/>
                      <a:r>
                        <a:rPr lang="en-US" sz="1000" b="1" dirty="0" smtClean="0">
                          <a:solidFill>
                            <a:srgbClr val="005A9E"/>
                          </a:solidFill>
                          <a:effectLst/>
                          <a:latin typeface="Arial" panose="020B0604020202020204" pitchFamily="34" charset="0"/>
                          <a:cs typeface="Arial" panose="020B0604020202020204" pitchFamily="34" charset="0"/>
                        </a:rPr>
                        <a:t>from</a:t>
                      </a:r>
                      <a:r>
                        <a:rPr lang="en-US" sz="1000" b="1" baseline="0" dirty="0" smtClean="0">
                          <a:solidFill>
                            <a:srgbClr val="005A9E"/>
                          </a:solidFill>
                          <a:effectLst/>
                          <a:latin typeface="Arial" panose="020B0604020202020204" pitchFamily="34" charset="0"/>
                          <a:cs typeface="Arial" panose="020B0604020202020204" pitchFamily="34" charset="0"/>
                        </a:rPr>
                        <a:t> </a:t>
                      </a:r>
                      <a:r>
                        <a:rPr lang="ru-RU" sz="1000" b="1" dirty="0" smtClean="0">
                          <a:solidFill>
                            <a:srgbClr val="005A9E"/>
                          </a:solidFill>
                          <a:effectLst/>
                          <a:latin typeface="Arial" panose="020B0604020202020204" pitchFamily="34" charset="0"/>
                          <a:cs typeface="Arial" panose="020B0604020202020204" pitchFamily="34" charset="0"/>
                        </a:rPr>
                        <a:t>3</a:t>
                      </a:r>
                      <a:r>
                        <a:rPr lang="en-US" sz="1000" b="1" baseline="0" dirty="0" smtClean="0">
                          <a:solidFill>
                            <a:srgbClr val="005A9E"/>
                          </a:solidFill>
                          <a:effectLst/>
                          <a:latin typeface="Arial" panose="020B0604020202020204" pitchFamily="34" charset="0"/>
                          <a:cs typeface="Arial" panose="020B0604020202020204" pitchFamily="34" charset="0"/>
                        </a:rPr>
                        <a:t> rub</a:t>
                      </a:r>
                      <a:endParaRPr lang="ru-RU" sz="1000" b="1" dirty="0">
                        <a:solidFill>
                          <a:srgbClr val="005A9E"/>
                        </a:solidFill>
                        <a:effectLst/>
                        <a:latin typeface="Arial" panose="020B0604020202020204" pitchFamily="34" charset="0"/>
                        <a:cs typeface="Arial" panose="020B0604020202020204" pitchFamily="34" charset="0"/>
                      </a:endParaRPr>
                    </a:p>
                  </a:txBody>
                  <a:tcPr marL="7545" marR="7545" marT="7545" marB="7545" anchor="ctr">
                    <a:lnL>
                      <a:noFill/>
                    </a:lnL>
                    <a:lnR>
                      <a:noFill/>
                    </a:lnR>
                    <a:lnT>
                      <a:noFill/>
                    </a:lnT>
                    <a:lnB>
                      <a:noFill/>
                    </a:lnB>
                  </a:tcPr>
                </a:tc>
              </a:tr>
            </a:tbl>
          </a:graphicData>
        </a:graphic>
      </p:graphicFrame>
    </p:spTree>
    <p:extLst>
      <p:ext uri="{BB962C8B-B14F-4D97-AF65-F5344CB8AC3E}">
        <p14:creationId xmlns:p14="http://schemas.microsoft.com/office/powerpoint/2010/main" val="22681884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rotWithShape="1">
          <a:blip r:embed="rId2" cstate="print"/>
          <a:srcRect l="14556" t="16593" r="14172" b="5300"/>
          <a:stretch/>
        </p:blipFill>
        <p:spPr>
          <a:xfrm>
            <a:off x="596900" y="479425"/>
            <a:ext cx="4572000" cy="2533283"/>
          </a:xfrm>
          <a:prstGeom prst="rect">
            <a:avLst/>
          </a:prstGeom>
        </p:spPr>
      </p:pic>
      <p:sp>
        <p:nvSpPr>
          <p:cNvPr id="3" name="TextBox 2"/>
          <p:cNvSpPr txBox="1"/>
          <p:nvPr/>
        </p:nvSpPr>
        <p:spPr>
          <a:xfrm>
            <a:off x="214523" y="98426"/>
            <a:ext cx="5562600" cy="307777"/>
          </a:xfrm>
          <a:prstGeom prst="rect">
            <a:avLst/>
          </a:prstGeom>
          <a:noFill/>
        </p:spPr>
        <p:txBody>
          <a:bodyPr wrap="square" rtlCol="0">
            <a:spAutoFit/>
          </a:bodyPr>
          <a:lstStyle/>
          <a:p>
            <a:r>
              <a:rPr lang="en-US" sz="1400" b="1" dirty="0" smtClean="0">
                <a:solidFill>
                  <a:schemeClr val="tx2"/>
                </a:solidFill>
                <a:latin typeface="Arial"/>
                <a:cs typeface="Arial"/>
              </a:rPr>
              <a:t>Our plan is to increase </a:t>
            </a:r>
            <a:r>
              <a:rPr lang="en-US" sz="1400" b="1" dirty="0">
                <a:solidFill>
                  <a:schemeClr val="tx2"/>
                </a:solidFill>
                <a:latin typeface="Arial"/>
                <a:cs typeface="Arial"/>
              </a:rPr>
              <a:t>production area by 5000 m</a:t>
            </a:r>
            <a:r>
              <a:rPr lang="en-US" sz="1400" b="1" baseline="30000" dirty="0">
                <a:solidFill>
                  <a:schemeClr val="tx2"/>
                </a:solidFill>
                <a:latin typeface="Arial"/>
                <a:cs typeface="Arial"/>
              </a:rPr>
              <a:t>2 </a:t>
            </a:r>
            <a:r>
              <a:rPr lang="en-US" sz="1400" b="1" dirty="0">
                <a:solidFill>
                  <a:schemeClr val="tx2"/>
                </a:solidFill>
                <a:latin typeface="Arial"/>
                <a:cs typeface="Arial"/>
              </a:rPr>
              <a:t>by </a:t>
            </a:r>
            <a:r>
              <a:rPr lang="en-US" sz="1400" b="1" dirty="0" smtClean="0">
                <a:solidFill>
                  <a:schemeClr val="tx2"/>
                </a:solidFill>
                <a:latin typeface="Arial"/>
                <a:cs typeface="Arial"/>
              </a:rPr>
              <a:t>2026</a:t>
            </a:r>
            <a:endParaRPr lang="ru-RU" sz="1400" b="1" dirty="0">
              <a:solidFill>
                <a:srgbClr val="005A9E"/>
              </a:solidFill>
              <a:latin typeface="Arial" panose="020B0604020202020204" pitchFamily="34" charset="0"/>
              <a:cs typeface="Arial" panose="020B0604020202020204" pitchFamily="34" charset="0"/>
            </a:endParaRPr>
          </a:p>
        </p:txBody>
      </p:sp>
      <p:grpSp>
        <p:nvGrpSpPr>
          <p:cNvPr id="4" name="Группа 3"/>
          <p:cNvGrpSpPr/>
          <p:nvPr/>
        </p:nvGrpSpPr>
        <p:grpSpPr>
          <a:xfrm>
            <a:off x="5018046" y="394067"/>
            <a:ext cx="358173" cy="358578"/>
            <a:chOff x="-206276" y="365476"/>
            <a:chExt cx="748787" cy="785586"/>
          </a:xfrm>
        </p:grpSpPr>
        <p:sp>
          <p:nvSpPr>
            <p:cNvPr id="5" name="Овал 4"/>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p:cNvGrpSpPr/>
            <p:nvPr/>
          </p:nvGrpSpPr>
          <p:grpSpPr>
            <a:xfrm>
              <a:off x="-133068" y="598587"/>
              <a:ext cx="602368" cy="360974"/>
              <a:chOff x="398776" y="622579"/>
              <a:chExt cx="1444625" cy="766331"/>
            </a:xfrm>
          </p:grpSpPr>
          <p:grpSp>
            <p:nvGrpSpPr>
              <p:cNvPr id="7" name="object 3"/>
              <p:cNvGrpSpPr/>
              <p:nvPr/>
            </p:nvGrpSpPr>
            <p:grpSpPr>
              <a:xfrm>
                <a:off x="398776" y="870751"/>
                <a:ext cx="1444625" cy="518159"/>
                <a:chOff x="398776" y="870751"/>
                <a:chExt cx="1444625" cy="518159"/>
              </a:xfrm>
            </p:grpSpPr>
            <p:sp>
              <p:nvSpPr>
                <p:cNvPr id="9"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0"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1"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2"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8"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grpSp>
        <p:nvGrpSpPr>
          <p:cNvPr id="13" name="object 10"/>
          <p:cNvGrpSpPr/>
          <p:nvPr/>
        </p:nvGrpSpPr>
        <p:grpSpPr>
          <a:xfrm>
            <a:off x="209937" y="370189"/>
            <a:ext cx="328930" cy="82550"/>
            <a:chOff x="291176" y="702711"/>
            <a:chExt cx="328930" cy="82550"/>
          </a:xfrm>
        </p:grpSpPr>
        <p:sp>
          <p:nvSpPr>
            <p:cNvPr id="14" name="object 11"/>
            <p:cNvSpPr/>
            <p:nvPr/>
          </p:nvSpPr>
          <p:spPr>
            <a:xfrm>
              <a:off x="295375" y="7419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15" name="object 12"/>
            <p:cNvSpPr/>
            <p:nvPr/>
          </p:nvSpPr>
          <p:spPr>
            <a:xfrm>
              <a:off x="291176" y="7154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16" name="object 13"/>
            <p:cNvSpPr/>
            <p:nvPr/>
          </p:nvSpPr>
          <p:spPr>
            <a:xfrm>
              <a:off x="465042" y="70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17" name="Прямоугольник 16"/>
          <p:cNvSpPr/>
          <p:nvPr/>
        </p:nvSpPr>
        <p:spPr>
          <a:xfrm rot="16200000">
            <a:off x="-365704" y="1070478"/>
            <a:ext cx="1527982" cy="307777"/>
          </a:xfrm>
          <a:prstGeom prst="rect">
            <a:avLst/>
          </a:prstGeom>
          <a:solidFill>
            <a:schemeClr val="bg1"/>
          </a:solidFill>
        </p:spPr>
        <p:txBody>
          <a:bodyPr wrap="none">
            <a:spAutoFit/>
          </a:bodyPr>
          <a:lstStyle/>
          <a:p>
            <a:r>
              <a:rPr lang="en-US" sz="1400" b="1" dirty="0" smtClean="0">
                <a:solidFill>
                  <a:schemeClr val="tx2"/>
                </a:solidFill>
                <a:latin typeface="Arial"/>
                <a:cs typeface="Arial"/>
              </a:rPr>
              <a:t>In </a:t>
            </a:r>
            <a:r>
              <a:rPr lang="en-US" sz="1400" b="1" dirty="0">
                <a:solidFill>
                  <a:schemeClr val="tx2"/>
                </a:solidFill>
                <a:latin typeface="Arial"/>
                <a:cs typeface="Arial"/>
              </a:rPr>
              <a:t>total 8000 m</a:t>
            </a:r>
            <a:r>
              <a:rPr lang="en-US" sz="1400" b="1" baseline="30000" dirty="0">
                <a:solidFill>
                  <a:schemeClr val="tx2"/>
                </a:solidFill>
                <a:latin typeface="Arial"/>
                <a:cs typeface="Arial"/>
              </a:rPr>
              <a:t>2 </a:t>
            </a:r>
            <a:endParaRPr lang="en-US" sz="1400" b="1" dirty="0">
              <a:solidFill>
                <a:schemeClr val="tx2"/>
              </a:solidFill>
              <a:latin typeface="Arial"/>
              <a:cs typeface="Arial"/>
            </a:endParaRPr>
          </a:p>
        </p:txBody>
      </p:sp>
    </p:spTree>
    <p:extLst>
      <p:ext uri="{BB962C8B-B14F-4D97-AF65-F5344CB8AC3E}">
        <p14:creationId xmlns:p14="http://schemas.microsoft.com/office/powerpoint/2010/main" val="16449266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32"/>
          <p:cNvSpPr txBox="1">
            <a:spLocks noGrp="1"/>
          </p:cNvSpPr>
          <p:nvPr>
            <p:ph type="sldNum" sz="quarter" idx="7"/>
          </p:nvPr>
        </p:nvSpPr>
        <p:spPr>
          <a:prstGeom prst="rect">
            <a:avLst/>
          </a:prstGeom>
        </p:spPr>
        <p:txBody>
          <a:bodyPr vert="horz" wrap="square" lIns="0" tIns="16510" rIns="0" bIns="0" rtlCol="0">
            <a:spAutoFit/>
          </a:bodyPr>
          <a:lstStyle/>
          <a:p>
            <a:pPr marL="55244">
              <a:lnSpc>
                <a:spcPct val="100000"/>
              </a:lnSpc>
              <a:spcBef>
                <a:spcPts val="130"/>
              </a:spcBef>
            </a:pPr>
            <a:fld id="{81D60167-4931-47E6-BA6A-407CBD079E47}" type="slidenum">
              <a:rPr spc="-160" dirty="0"/>
              <a:t>41</a:t>
            </a:fld>
            <a:endParaRPr spc="-160" dirty="0"/>
          </a:p>
        </p:txBody>
      </p:sp>
      <p:grpSp>
        <p:nvGrpSpPr>
          <p:cNvPr id="48" name="Группа 47"/>
          <p:cNvGrpSpPr/>
          <p:nvPr/>
        </p:nvGrpSpPr>
        <p:grpSpPr>
          <a:xfrm>
            <a:off x="5272311" y="66054"/>
            <a:ext cx="401556" cy="358578"/>
            <a:chOff x="-206276" y="365476"/>
            <a:chExt cx="748787" cy="785586"/>
          </a:xfrm>
        </p:grpSpPr>
        <p:sp>
          <p:nvSpPr>
            <p:cNvPr id="49" name="Овал 48"/>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0" name="Группа 49"/>
            <p:cNvGrpSpPr/>
            <p:nvPr/>
          </p:nvGrpSpPr>
          <p:grpSpPr>
            <a:xfrm>
              <a:off x="-133068" y="598587"/>
              <a:ext cx="602368" cy="360974"/>
              <a:chOff x="398776" y="622579"/>
              <a:chExt cx="1444625" cy="766331"/>
            </a:xfrm>
          </p:grpSpPr>
          <p:grpSp>
            <p:nvGrpSpPr>
              <p:cNvPr id="51" name="object 3"/>
              <p:cNvGrpSpPr/>
              <p:nvPr/>
            </p:nvGrpSpPr>
            <p:grpSpPr>
              <a:xfrm>
                <a:off x="398776" y="870751"/>
                <a:ext cx="1444625" cy="518159"/>
                <a:chOff x="398776" y="870751"/>
                <a:chExt cx="1444625" cy="518159"/>
              </a:xfrm>
            </p:grpSpPr>
            <p:sp>
              <p:nvSpPr>
                <p:cNvPr id="53"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4"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5"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6"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52"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5" name="TextBox 4"/>
          <p:cNvSpPr txBox="1"/>
          <p:nvPr/>
        </p:nvSpPr>
        <p:spPr>
          <a:xfrm>
            <a:off x="69850" y="212734"/>
            <a:ext cx="5022850" cy="307777"/>
          </a:xfrm>
          <a:prstGeom prst="rect">
            <a:avLst/>
          </a:prstGeom>
          <a:noFill/>
        </p:spPr>
        <p:txBody>
          <a:bodyPr wrap="square" rtlCol="0">
            <a:spAutoFit/>
          </a:bodyPr>
          <a:lstStyle/>
          <a:p>
            <a:r>
              <a:rPr lang="en-US" sz="1400" b="1" dirty="0" smtClean="0">
                <a:solidFill>
                  <a:srgbClr val="005A9E"/>
                </a:solidFill>
              </a:rPr>
              <a:t>Also </a:t>
            </a:r>
            <a:r>
              <a:rPr lang="en-US" sz="1400" b="1" u="sng" dirty="0" smtClean="0">
                <a:solidFill>
                  <a:srgbClr val="005A9E"/>
                </a:solidFill>
              </a:rPr>
              <a:t>OUR PLANS </a:t>
            </a:r>
            <a:r>
              <a:rPr lang="en-US" sz="1400" b="1" dirty="0" smtClean="0">
                <a:solidFill>
                  <a:srgbClr val="005A9E"/>
                </a:solidFill>
              </a:rPr>
              <a:t>for improving health are to</a:t>
            </a:r>
            <a:endParaRPr lang="ru-RU" sz="1400" b="1" dirty="0">
              <a:solidFill>
                <a:srgbClr val="005A9E"/>
              </a:solidFill>
            </a:endParaRPr>
          </a:p>
        </p:txBody>
      </p:sp>
      <p:sp>
        <p:nvSpPr>
          <p:cNvPr id="2" name="Прямоугольник 1"/>
          <p:cNvSpPr/>
          <p:nvPr/>
        </p:nvSpPr>
        <p:spPr>
          <a:xfrm>
            <a:off x="237245" y="801018"/>
            <a:ext cx="3094503" cy="1015663"/>
          </a:xfrm>
          <a:prstGeom prst="rect">
            <a:avLst/>
          </a:prstGeom>
          <a:ln>
            <a:solidFill>
              <a:srgbClr val="005A9E"/>
            </a:solidFill>
          </a:ln>
        </p:spPr>
        <p:txBody>
          <a:bodyPr wrap="square">
            <a:spAutoFit/>
          </a:bodyPr>
          <a:lstStyle/>
          <a:p>
            <a:r>
              <a:rPr lang="en-US" sz="1000" dirty="0" smtClean="0">
                <a:solidFill>
                  <a:schemeClr val="tx2"/>
                </a:solidFill>
                <a:latin typeface="Arial"/>
                <a:cs typeface="Arial"/>
              </a:rPr>
              <a:t>Since 2015 - 2022 our </a:t>
            </a:r>
            <a:r>
              <a:rPr lang="en-US" sz="1000" b="1" dirty="0" smtClean="0">
                <a:solidFill>
                  <a:schemeClr val="tx2"/>
                </a:solidFill>
                <a:latin typeface="Arial"/>
                <a:cs typeface="Arial"/>
              </a:rPr>
              <a:t>new USLF equipment </a:t>
            </a:r>
            <a:r>
              <a:rPr lang="en-US" sz="1000" dirty="0" smtClean="0">
                <a:solidFill>
                  <a:schemeClr val="tx2"/>
                </a:solidFill>
                <a:latin typeface="Arial"/>
                <a:cs typeface="Arial"/>
              </a:rPr>
              <a:t>for </a:t>
            </a:r>
          </a:p>
          <a:p>
            <a:r>
              <a:rPr lang="en-US" sz="1000" b="1" dirty="0" smtClean="0">
                <a:solidFill>
                  <a:schemeClr val="tx2"/>
                </a:solidFill>
                <a:latin typeface="Arial"/>
                <a:cs typeface="Arial"/>
              </a:rPr>
              <a:t>curing burns of 2-3 degree </a:t>
            </a:r>
            <a:r>
              <a:rPr lang="en-US" sz="1000" dirty="0" smtClean="0">
                <a:solidFill>
                  <a:schemeClr val="tx2"/>
                </a:solidFill>
                <a:latin typeface="Arial"/>
                <a:cs typeface="Arial"/>
              </a:rPr>
              <a:t>has been testing in Vologda Regional Hospital for Children </a:t>
            </a:r>
          </a:p>
          <a:p>
            <a:endParaRPr lang="en-US" sz="1000" dirty="0">
              <a:solidFill>
                <a:schemeClr val="tx2"/>
              </a:solidFill>
              <a:latin typeface="Arial"/>
              <a:cs typeface="Arial"/>
            </a:endParaRPr>
          </a:p>
          <a:p>
            <a:r>
              <a:rPr lang="en-US" sz="1000" dirty="0" smtClean="0">
                <a:solidFill>
                  <a:schemeClr val="tx2"/>
                </a:solidFill>
                <a:latin typeface="Arial"/>
                <a:cs typeface="Arial"/>
              </a:rPr>
              <a:t>Prerequisite data (400 patients, age: 4 moths +) </a:t>
            </a:r>
          </a:p>
          <a:p>
            <a:r>
              <a:rPr lang="en-US" sz="1000" b="1" dirty="0" smtClean="0">
                <a:solidFill>
                  <a:schemeClr val="tx2"/>
                </a:solidFill>
                <a:latin typeface="Arial"/>
                <a:cs typeface="Arial"/>
              </a:rPr>
              <a:t>Burns of 2-3 degree is cured two times faster </a:t>
            </a:r>
          </a:p>
        </p:txBody>
      </p:sp>
      <p:sp>
        <p:nvSpPr>
          <p:cNvPr id="6" name="Прямоугольник 5"/>
          <p:cNvSpPr/>
          <p:nvPr/>
        </p:nvSpPr>
        <p:spPr>
          <a:xfrm>
            <a:off x="1784351" y="506683"/>
            <a:ext cx="4494068" cy="276999"/>
          </a:xfrm>
          <a:prstGeom prst="rect">
            <a:avLst/>
          </a:prstGeom>
        </p:spPr>
        <p:txBody>
          <a:bodyPr wrap="square">
            <a:spAutoFit/>
          </a:bodyPr>
          <a:lstStyle/>
          <a:p>
            <a:r>
              <a:rPr lang="en-US" sz="1200" b="1" dirty="0">
                <a:solidFill>
                  <a:schemeClr val="tx2"/>
                </a:solidFill>
                <a:latin typeface="Arial"/>
                <a:cs typeface="Arial"/>
              </a:rPr>
              <a:t>e</a:t>
            </a:r>
            <a:r>
              <a:rPr lang="en-US" sz="1200" b="1" dirty="0" smtClean="0">
                <a:solidFill>
                  <a:schemeClr val="tx2"/>
                </a:solidFill>
                <a:latin typeface="Arial"/>
                <a:cs typeface="Arial"/>
              </a:rPr>
              <a:t>stablish evidence-based data for HEALTH by  2026</a:t>
            </a:r>
            <a:endParaRPr lang="en-US" sz="1200" b="1" dirty="0">
              <a:solidFill>
                <a:schemeClr val="tx2"/>
              </a:solidFill>
              <a:latin typeface="Arial"/>
              <a:cs typeface="Arial"/>
            </a:endParaRPr>
          </a:p>
        </p:txBody>
      </p:sp>
      <p:sp>
        <p:nvSpPr>
          <p:cNvPr id="7" name="Прямоугольник 6"/>
          <p:cNvSpPr/>
          <p:nvPr/>
        </p:nvSpPr>
        <p:spPr>
          <a:xfrm>
            <a:off x="-108" y="1882143"/>
            <a:ext cx="5962758" cy="1569660"/>
          </a:xfrm>
          <a:prstGeom prst="rect">
            <a:avLst/>
          </a:prstGeom>
        </p:spPr>
        <p:txBody>
          <a:bodyPr wrap="square">
            <a:spAutoFit/>
          </a:bodyPr>
          <a:lstStyle/>
          <a:p>
            <a:pPr marL="171450" indent="-171450">
              <a:buFont typeface="Arial" panose="020B0604020202020204" pitchFamily="34" charset="0"/>
              <a:buChar char="­"/>
            </a:pPr>
            <a:r>
              <a:rPr lang="en-US" sz="1200" b="1" dirty="0">
                <a:solidFill>
                  <a:schemeClr val="tx2"/>
                </a:solidFill>
                <a:latin typeface="Arial"/>
                <a:cs typeface="Arial"/>
              </a:rPr>
              <a:t>Find new </a:t>
            </a:r>
            <a:r>
              <a:rPr lang="en-US" sz="1200" b="1" dirty="0">
                <a:solidFill>
                  <a:schemeClr val="tx2"/>
                </a:solidFill>
                <a:latin typeface="Arial"/>
                <a:cs typeface="Arial"/>
              </a:rPr>
              <a:t>scientific partners </a:t>
            </a:r>
            <a:r>
              <a:rPr lang="en-US" sz="1200" dirty="0">
                <a:solidFill>
                  <a:schemeClr val="tx2"/>
                </a:solidFill>
                <a:latin typeface="Arial"/>
                <a:cs typeface="Arial"/>
              </a:rPr>
              <a:t>in Medical Universities and </a:t>
            </a:r>
            <a:r>
              <a:rPr lang="en-US" sz="1200" dirty="0" smtClean="0">
                <a:solidFill>
                  <a:schemeClr val="tx2"/>
                </a:solidFill>
                <a:latin typeface="Arial"/>
                <a:cs typeface="Arial"/>
              </a:rPr>
              <a:t>institutions in </a:t>
            </a:r>
          </a:p>
          <a:p>
            <a:r>
              <a:rPr lang="en-US" sz="1200" dirty="0">
                <a:solidFill>
                  <a:schemeClr val="tx2"/>
                </a:solidFill>
                <a:latin typeface="Arial"/>
                <a:cs typeface="Arial"/>
              </a:rPr>
              <a:t> </a:t>
            </a:r>
            <a:r>
              <a:rPr lang="en-US" sz="1200" dirty="0" smtClean="0">
                <a:solidFill>
                  <a:schemeClr val="tx2"/>
                </a:solidFill>
                <a:latin typeface="Arial"/>
                <a:cs typeface="Arial"/>
              </a:rPr>
              <a:t>   Russia </a:t>
            </a:r>
            <a:r>
              <a:rPr lang="en-US" sz="1200" dirty="0">
                <a:solidFill>
                  <a:schemeClr val="tx2"/>
                </a:solidFill>
                <a:latin typeface="Arial"/>
                <a:cs typeface="Arial"/>
              </a:rPr>
              <a:t>and abroad </a:t>
            </a:r>
            <a:r>
              <a:rPr lang="en-US" sz="1200" dirty="0" smtClean="0">
                <a:solidFill>
                  <a:schemeClr val="tx2"/>
                </a:solidFill>
                <a:latin typeface="Arial"/>
                <a:cs typeface="Arial"/>
              </a:rPr>
              <a:t>for </a:t>
            </a:r>
            <a:r>
              <a:rPr lang="en-US" sz="1200" b="1" dirty="0" smtClean="0">
                <a:solidFill>
                  <a:schemeClr val="tx2"/>
                </a:solidFill>
                <a:latin typeface="Arial"/>
                <a:cs typeface="Arial"/>
              </a:rPr>
              <a:t>implementing </a:t>
            </a:r>
            <a:r>
              <a:rPr lang="en-US" sz="1200" b="1" dirty="0">
                <a:solidFill>
                  <a:schemeClr val="tx2"/>
                </a:solidFill>
                <a:latin typeface="Arial"/>
                <a:cs typeface="Arial"/>
              </a:rPr>
              <a:t>an </a:t>
            </a:r>
            <a:r>
              <a:rPr lang="en-US" sz="1200" b="1" dirty="0" smtClean="0">
                <a:solidFill>
                  <a:schemeClr val="tx2"/>
                </a:solidFill>
                <a:latin typeface="Arial"/>
                <a:cs typeface="Arial"/>
              </a:rPr>
              <a:t>international or </a:t>
            </a:r>
            <a:r>
              <a:rPr lang="en-US" sz="1200" b="1" dirty="0" err="1" smtClean="0">
                <a:solidFill>
                  <a:schemeClr val="tx2"/>
                </a:solidFill>
                <a:latin typeface="Arial"/>
                <a:cs typeface="Arial"/>
              </a:rPr>
              <a:t>interrigional</a:t>
            </a:r>
            <a:r>
              <a:rPr lang="en-US" sz="1200" b="1" dirty="0" smtClean="0">
                <a:solidFill>
                  <a:schemeClr val="tx2"/>
                </a:solidFill>
                <a:latin typeface="Arial"/>
                <a:cs typeface="Arial"/>
              </a:rPr>
              <a:t> study</a:t>
            </a:r>
            <a:endParaRPr lang="ru-RU" sz="1200" b="1" dirty="0" smtClean="0">
              <a:solidFill>
                <a:schemeClr val="tx2"/>
              </a:solidFill>
              <a:latin typeface="Arial"/>
              <a:cs typeface="Arial"/>
            </a:endParaRPr>
          </a:p>
          <a:p>
            <a:pPr marL="171450" indent="-171450">
              <a:buFont typeface="Arial" panose="020B0604020202020204" pitchFamily="34" charset="0"/>
              <a:buChar char="­"/>
            </a:pPr>
            <a:endParaRPr lang="ru-RU" sz="1200" b="1" dirty="0">
              <a:solidFill>
                <a:schemeClr val="tx2"/>
              </a:solidFill>
              <a:latin typeface="Arial"/>
              <a:cs typeface="Arial"/>
            </a:endParaRPr>
          </a:p>
          <a:p>
            <a:pPr marL="171450" indent="-171450">
              <a:buFont typeface="Arial" panose="020B0604020202020204" pitchFamily="34" charset="0"/>
              <a:buChar char="­"/>
            </a:pPr>
            <a:r>
              <a:rPr lang="en-US" sz="1200" b="1" dirty="0" smtClean="0">
                <a:solidFill>
                  <a:schemeClr val="tx2"/>
                </a:solidFill>
                <a:latin typeface="Arial"/>
                <a:cs typeface="Arial"/>
              </a:rPr>
              <a:t>Launch development of the equipment in Vologda Region</a:t>
            </a:r>
          </a:p>
          <a:p>
            <a:pPr marL="171450" indent="-171450">
              <a:buFont typeface="Arial" panose="020B0604020202020204" pitchFamily="34" charset="0"/>
              <a:buChar char="­"/>
            </a:pPr>
            <a:endParaRPr lang="en-US" sz="1200" b="1" dirty="0">
              <a:solidFill>
                <a:schemeClr val="tx2"/>
              </a:solidFill>
              <a:latin typeface="Arial"/>
              <a:cs typeface="Arial"/>
            </a:endParaRPr>
          </a:p>
          <a:p>
            <a:pPr marL="171450" indent="-171450">
              <a:buFont typeface="Arial" panose="020B0604020202020204" pitchFamily="34" charset="0"/>
              <a:buChar char="­"/>
            </a:pPr>
            <a:r>
              <a:rPr lang="en-US" sz="1200" b="1" dirty="0" smtClean="0">
                <a:solidFill>
                  <a:schemeClr val="tx2"/>
                </a:solidFill>
                <a:latin typeface="Arial"/>
                <a:cs typeface="Arial"/>
              </a:rPr>
              <a:t>Distribute the equipment in all Russia and abroad (export)</a:t>
            </a:r>
          </a:p>
          <a:p>
            <a:endParaRPr lang="en-US" sz="1200" b="1" dirty="0">
              <a:solidFill>
                <a:schemeClr val="tx2"/>
              </a:solidFill>
              <a:latin typeface="Arial"/>
              <a:cs typeface="Arial"/>
            </a:endParaRPr>
          </a:p>
          <a:p>
            <a:endParaRPr lang="ru-RU" sz="1200" b="1" dirty="0">
              <a:solidFill>
                <a:schemeClr val="tx2"/>
              </a:solidFill>
              <a:latin typeface="Arial"/>
              <a:cs typeface="Arial"/>
            </a:endParaRPr>
          </a:p>
        </p:txBody>
      </p:sp>
      <p:grpSp>
        <p:nvGrpSpPr>
          <p:cNvPr id="27" name="object 10"/>
          <p:cNvGrpSpPr/>
          <p:nvPr/>
        </p:nvGrpSpPr>
        <p:grpSpPr>
          <a:xfrm>
            <a:off x="140971" y="549275"/>
            <a:ext cx="328930" cy="82550"/>
            <a:chOff x="291176" y="702711"/>
            <a:chExt cx="328930" cy="82550"/>
          </a:xfrm>
        </p:grpSpPr>
        <p:sp>
          <p:nvSpPr>
            <p:cNvPr id="28" name="object 11"/>
            <p:cNvSpPr/>
            <p:nvPr/>
          </p:nvSpPr>
          <p:spPr>
            <a:xfrm>
              <a:off x="295375" y="7419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29" name="object 12"/>
            <p:cNvSpPr/>
            <p:nvPr/>
          </p:nvSpPr>
          <p:spPr>
            <a:xfrm>
              <a:off x="291176" y="7154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30" name="object 13"/>
            <p:cNvSpPr/>
            <p:nvPr/>
          </p:nvSpPr>
          <p:spPr>
            <a:xfrm>
              <a:off x="465042" y="70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709" t="38889" r="55659" b="11111"/>
          <a:stretch/>
        </p:blipFill>
        <p:spPr bwMode="auto">
          <a:xfrm>
            <a:off x="4826689" y="893347"/>
            <a:ext cx="639158" cy="831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056" t="41560" r="48463" b="12876"/>
          <a:stretch/>
        </p:blipFill>
        <p:spPr bwMode="auto">
          <a:xfrm>
            <a:off x="3568700" y="898003"/>
            <a:ext cx="1099991" cy="826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4954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32"/>
          <p:cNvSpPr txBox="1">
            <a:spLocks noGrp="1"/>
          </p:cNvSpPr>
          <p:nvPr>
            <p:ph type="sldNum" sz="quarter" idx="7"/>
          </p:nvPr>
        </p:nvSpPr>
        <p:spPr>
          <a:prstGeom prst="rect">
            <a:avLst/>
          </a:prstGeom>
        </p:spPr>
        <p:txBody>
          <a:bodyPr vert="horz" wrap="square" lIns="0" tIns="16510" rIns="0" bIns="0" rtlCol="0">
            <a:spAutoFit/>
          </a:bodyPr>
          <a:lstStyle/>
          <a:p>
            <a:pPr marL="55244">
              <a:lnSpc>
                <a:spcPct val="100000"/>
              </a:lnSpc>
              <a:spcBef>
                <a:spcPts val="130"/>
              </a:spcBef>
            </a:pPr>
            <a:fld id="{81D60167-4931-47E6-BA6A-407CBD079E47}" type="slidenum">
              <a:rPr spc="-160" dirty="0"/>
              <a:t>42</a:t>
            </a:fld>
            <a:endParaRPr spc="-160" dirty="0"/>
          </a:p>
        </p:txBody>
      </p:sp>
      <p:grpSp>
        <p:nvGrpSpPr>
          <p:cNvPr id="48" name="Группа 47"/>
          <p:cNvGrpSpPr/>
          <p:nvPr/>
        </p:nvGrpSpPr>
        <p:grpSpPr>
          <a:xfrm>
            <a:off x="5272311" y="66054"/>
            <a:ext cx="401556" cy="358578"/>
            <a:chOff x="-206276" y="365476"/>
            <a:chExt cx="748787" cy="785586"/>
          </a:xfrm>
        </p:grpSpPr>
        <p:sp>
          <p:nvSpPr>
            <p:cNvPr id="49" name="Овал 48"/>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0" name="Группа 49"/>
            <p:cNvGrpSpPr/>
            <p:nvPr/>
          </p:nvGrpSpPr>
          <p:grpSpPr>
            <a:xfrm>
              <a:off x="-133068" y="598587"/>
              <a:ext cx="602368" cy="360974"/>
              <a:chOff x="398776" y="622579"/>
              <a:chExt cx="1444625" cy="766331"/>
            </a:xfrm>
          </p:grpSpPr>
          <p:grpSp>
            <p:nvGrpSpPr>
              <p:cNvPr id="51" name="object 3"/>
              <p:cNvGrpSpPr/>
              <p:nvPr/>
            </p:nvGrpSpPr>
            <p:grpSpPr>
              <a:xfrm>
                <a:off x="398776" y="870751"/>
                <a:ext cx="1444625" cy="518159"/>
                <a:chOff x="398776" y="870751"/>
                <a:chExt cx="1444625" cy="518159"/>
              </a:xfrm>
            </p:grpSpPr>
            <p:sp>
              <p:nvSpPr>
                <p:cNvPr id="53"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4"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5"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6"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52"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5" name="TextBox 4"/>
          <p:cNvSpPr txBox="1"/>
          <p:nvPr/>
        </p:nvSpPr>
        <p:spPr>
          <a:xfrm>
            <a:off x="129086" y="111130"/>
            <a:ext cx="4057651" cy="307777"/>
          </a:xfrm>
          <a:prstGeom prst="rect">
            <a:avLst/>
          </a:prstGeom>
          <a:noFill/>
        </p:spPr>
        <p:txBody>
          <a:bodyPr wrap="square" rtlCol="0">
            <a:spAutoFit/>
          </a:bodyPr>
          <a:lstStyle/>
          <a:p>
            <a:r>
              <a:rPr lang="en-US" sz="1400" b="1" dirty="0" smtClean="0">
                <a:solidFill>
                  <a:srgbClr val="005A9E"/>
                </a:solidFill>
                <a:latin typeface="Arial" panose="020B0604020202020204" pitchFamily="34" charset="0"/>
                <a:cs typeface="Arial" panose="020B0604020202020204" pitchFamily="34" charset="0"/>
              </a:rPr>
              <a:t>Also </a:t>
            </a:r>
            <a:r>
              <a:rPr lang="en-US" sz="1400" b="1" u="sng" dirty="0" smtClean="0">
                <a:solidFill>
                  <a:srgbClr val="005A9E"/>
                </a:solidFill>
                <a:latin typeface="Arial" panose="020B0604020202020204" pitchFamily="34" charset="0"/>
                <a:cs typeface="Arial" panose="020B0604020202020204" pitchFamily="34" charset="0"/>
              </a:rPr>
              <a:t>OUR PLANS </a:t>
            </a:r>
            <a:r>
              <a:rPr lang="en-US" sz="1400" b="1" dirty="0" smtClean="0">
                <a:solidFill>
                  <a:srgbClr val="005A9E"/>
                </a:solidFill>
                <a:latin typeface="Arial" panose="020B0604020202020204" pitchFamily="34" charset="0"/>
                <a:cs typeface="Arial" panose="020B0604020202020204" pitchFamily="34" charset="0"/>
              </a:rPr>
              <a:t>for restoration are to</a:t>
            </a:r>
            <a:endParaRPr lang="ru-RU" sz="1400" b="1" dirty="0">
              <a:solidFill>
                <a:srgbClr val="005A9E"/>
              </a:solidFill>
              <a:latin typeface="Arial" panose="020B0604020202020204" pitchFamily="34" charset="0"/>
              <a:cs typeface="Arial" panose="020B0604020202020204" pitchFamily="34" charset="0"/>
            </a:endParaRPr>
          </a:p>
        </p:txBody>
      </p:sp>
      <p:sp>
        <p:nvSpPr>
          <p:cNvPr id="2" name="Прямоугольник 1"/>
          <p:cNvSpPr/>
          <p:nvPr/>
        </p:nvSpPr>
        <p:spPr>
          <a:xfrm>
            <a:off x="212793" y="1089025"/>
            <a:ext cx="2425799" cy="707886"/>
          </a:xfrm>
          <a:prstGeom prst="rect">
            <a:avLst/>
          </a:prstGeom>
          <a:ln>
            <a:solidFill>
              <a:srgbClr val="005A9E"/>
            </a:solidFill>
          </a:ln>
        </p:spPr>
        <p:txBody>
          <a:bodyPr wrap="square">
            <a:spAutoFit/>
          </a:bodyPr>
          <a:lstStyle/>
          <a:p>
            <a:r>
              <a:rPr lang="en-US" sz="1000" dirty="0" smtClean="0">
                <a:solidFill>
                  <a:schemeClr val="tx2"/>
                </a:solidFill>
                <a:latin typeface="Arial"/>
                <a:cs typeface="Arial"/>
              </a:rPr>
              <a:t>Since 2015 - 2022 our </a:t>
            </a:r>
            <a:r>
              <a:rPr lang="en-US" sz="1000" b="1" dirty="0" smtClean="0">
                <a:solidFill>
                  <a:schemeClr val="tx2"/>
                </a:solidFill>
                <a:latin typeface="Arial"/>
                <a:cs typeface="Arial"/>
              </a:rPr>
              <a:t>new USLF equipment </a:t>
            </a:r>
            <a:r>
              <a:rPr lang="en-US" sz="1000" dirty="0" smtClean="0">
                <a:solidFill>
                  <a:schemeClr val="tx2"/>
                </a:solidFill>
                <a:latin typeface="Arial"/>
                <a:cs typeface="Arial"/>
              </a:rPr>
              <a:t>for </a:t>
            </a:r>
            <a:r>
              <a:rPr lang="en-US" sz="1000" b="1" dirty="0" smtClean="0">
                <a:solidFill>
                  <a:schemeClr val="tx2"/>
                </a:solidFill>
                <a:latin typeface="Arial"/>
                <a:cs typeface="Arial"/>
              </a:rPr>
              <a:t>art restorers </a:t>
            </a:r>
            <a:r>
              <a:rPr lang="en-US" sz="1000" dirty="0" smtClean="0">
                <a:solidFill>
                  <a:schemeClr val="tx2"/>
                </a:solidFill>
                <a:latin typeface="Arial"/>
                <a:cs typeface="Arial"/>
              </a:rPr>
              <a:t>has been testing in </a:t>
            </a:r>
            <a:r>
              <a:rPr lang="en-US" sz="1000" dirty="0">
                <a:solidFill>
                  <a:schemeClr val="tx2"/>
                </a:solidFill>
                <a:latin typeface="Arial"/>
                <a:cs typeface="Arial"/>
              </a:rPr>
              <a:t>Vologda State Historical and Architectural Art Museum </a:t>
            </a:r>
            <a:r>
              <a:rPr lang="en-US" sz="1000" dirty="0" smtClean="0">
                <a:solidFill>
                  <a:schemeClr val="tx2"/>
                </a:solidFill>
                <a:latin typeface="Arial"/>
                <a:cs typeface="Arial"/>
              </a:rPr>
              <a:t>Reserve</a:t>
            </a:r>
          </a:p>
        </p:txBody>
      </p:sp>
      <p:sp>
        <p:nvSpPr>
          <p:cNvPr id="7" name="Прямоугольник 6"/>
          <p:cNvSpPr/>
          <p:nvPr/>
        </p:nvSpPr>
        <p:spPr>
          <a:xfrm>
            <a:off x="212459" y="2289673"/>
            <a:ext cx="5962758" cy="1200329"/>
          </a:xfrm>
          <a:prstGeom prst="rect">
            <a:avLst/>
          </a:prstGeom>
        </p:spPr>
        <p:txBody>
          <a:bodyPr wrap="square">
            <a:spAutoFit/>
          </a:bodyPr>
          <a:lstStyle/>
          <a:p>
            <a:pPr marL="171450" indent="-171450">
              <a:buFont typeface="Arial" panose="020B0604020202020204" pitchFamily="34" charset="0"/>
              <a:buChar char="­"/>
            </a:pPr>
            <a:r>
              <a:rPr lang="en-US" sz="1200" b="1" dirty="0">
                <a:solidFill>
                  <a:schemeClr val="tx2"/>
                </a:solidFill>
                <a:latin typeface="Arial"/>
                <a:cs typeface="Arial"/>
              </a:rPr>
              <a:t>Find </a:t>
            </a:r>
            <a:r>
              <a:rPr lang="en-US" sz="1200" b="1" dirty="0" smtClean="0">
                <a:solidFill>
                  <a:schemeClr val="tx2"/>
                </a:solidFill>
                <a:latin typeface="Arial"/>
                <a:cs typeface="Arial"/>
              </a:rPr>
              <a:t>new partners </a:t>
            </a:r>
            <a:r>
              <a:rPr lang="en-US" sz="1200" b="1" dirty="0">
                <a:solidFill>
                  <a:schemeClr val="tx2"/>
                </a:solidFill>
                <a:latin typeface="Arial"/>
                <a:cs typeface="Arial"/>
              </a:rPr>
              <a:t>Restoration of </a:t>
            </a:r>
            <a:r>
              <a:rPr lang="en-US" sz="1200" b="1" dirty="0" smtClean="0">
                <a:solidFill>
                  <a:schemeClr val="tx2"/>
                </a:solidFill>
                <a:latin typeface="Arial"/>
                <a:cs typeface="Arial"/>
              </a:rPr>
              <a:t>Historical </a:t>
            </a:r>
            <a:r>
              <a:rPr lang="en-US" sz="1200" b="1" dirty="0">
                <a:solidFill>
                  <a:schemeClr val="tx2"/>
                </a:solidFill>
                <a:latin typeface="Arial"/>
                <a:cs typeface="Arial"/>
              </a:rPr>
              <a:t>and Cultural Heritage </a:t>
            </a:r>
            <a:endParaRPr lang="en-US" sz="1200" dirty="0" smtClean="0">
              <a:solidFill>
                <a:schemeClr val="tx2"/>
              </a:solidFill>
              <a:latin typeface="Arial"/>
              <a:cs typeface="Arial"/>
            </a:endParaRPr>
          </a:p>
          <a:p>
            <a:pPr marL="171450" indent="-171450">
              <a:lnSpc>
                <a:spcPct val="150000"/>
              </a:lnSpc>
              <a:buFont typeface="Arial" panose="020B0604020202020204" pitchFamily="34" charset="0"/>
              <a:buChar char="­"/>
            </a:pPr>
            <a:r>
              <a:rPr lang="en-US" sz="1200" b="1" dirty="0" smtClean="0">
                <a:solidFill>
                  <a:schemeClr val="tx2"/>
                </a:solidFill>
                <a:latin typeface="Arial"/>
                <a:cs typeface="Arial"/>
              </a:rPr>
              <a:t>Launch development of the equipment in Vologda Region</a:t>
            </a:r>
          </a:p>
          <a:p>
            <a:pPr marL="171450" indent="-171450">
              <a:lnSpc>
                <a:spcPct val="150000"/>
              </a:lnSpc>
              <a:buFont typeface="Arial" panose="020B0604020202020204" pitchFamily="34" charset="0"/>
              <a:buChar char="­"/>
            </a:pPr>
            <a:r>
              <a:rPr lang="en-US" sz="1200" b="1" dirty="0" smtClean="0">
                <a:solidFill>
                  <a:schemeClr val="tx2"/>
                </a:solidFill>
                <a:latin typeface="Arial"/>
                <a:cs typeface="Arial"/>
              </a:rPr>
              <a:t>Distribute the equipment in all Russia and abroad (export)</a:t>
            </a:r>
          </a:p>
          <a:p>
            <a:endParaRPr lang="en-US" sz="1200" b="1" dirty="0">
              <a:solidFill>
                <a:schemeClr val="tx2"/>
              </a:solidFill>
              <a:latin typeface="Arial"/>
              <a:cs typeface="Arial"/>
            </a:endParaRPr>
          </a:p>
          <a:p>
            <a:endParaRPr lang="ru-RU" sz="1200" b="1" dirty="0">
              <a:solidFill>
                <a:schemeClr val="tx2"/>
              </a:solidFill>
              <a:latin typeface="Arial"/>
              <a:cs typeface="Arial"/>
            </a:endParaRPr>
          </a:p>
        </p:txBody>
      </p:sp>
      <p:grpSp>
        <p:nvGrpSpPr>
          <p:cNvPr id="27" name="object 10"/>
          <p:cNvGrpSpPr/>
          <p:nvPr/>
        </p:nvGrpSpPr>
        <p:grpSpPr>
          <a:xfrm>
            <a:off x="242542" y="391674"/>
            <a:ext cx="328930" cy="109875"/>
            <a:chOff x="291176" y="702711"/>
            <a:chExt cx="328930" cy="82550"/>
          </a:xfrm>
        </p:grpSpPr>
        <p:sp>
          <p:nvSpPr>
            <p:cNvPr id="28" name="object 11"/>
            <p:cNvSpPr/>
            <p:nvPr/>
          </p:nvSpPr>
          <p:spPr>
            <a:xfrm>
              <a:off x="295375" y="7419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29" name="object 12"/>
            <p:cNvSpPr/>
            <p:nvPr/>
          </p:nvSpPr>
          <p:spPr>
            <a:xfrm>
              <a:off x="291176" y="7154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30" name="object 13"/>
            <p:cNvSpPr/>
            <p:nvPr/>
          </p:nvSpPr>
          <p:spPr>
            <a:xfrm>
              <a:off x="465042" y="70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31" name="Прямоугольник 30"/>
          <p:cNvSpPr/>
          <p:nvPr/>
        </p:nvSpPr>
        <p:spPr>
          <a:xfrm>
            <a:off x="-455409" y="359425"/>
            <a:ext cx="5751814" cy="461665"/>
          </a:xfrm>
          <a:prstGeom prst="rect">
            <a:avLst/>
          </a:prstGeom>
        </p:spPr>
        <p:txBody>
          <a:bodyPr wrap="square">
            <a:spAutoFit/>
          </a:bodyPr>
          <a:lstStyle/>
          <a:p>
            <a:pPr algn="r"/>
            <a:r>
              <a:rPr lang="en-US" sz="1200" b="1" dirty="0">
                <a:solidFill>
                  <a:schemeClr val="tx2"/>
                </a:solidFill>
                <a:latin typeface="Arial"/>
                <a:cs typeface="Arial"/>
              </a:rPr>
              <a:t>e</a:t>
            </a:r>
            <a:r>
              <a:rPr lang="en-US" sz="1200" b="1" dirty="0" smtClean="0">
                <a:solidFill>
                  <a:schemeClr val="tx2"/>
                </a:solidFill>
                <a:latin typeface="Arial"/>
                <a:cs typeface="Arial"/>
              </a:rPr>
              <a:t>stablish evidence-based data for Restoration of </a:t>
            </a:r>
          </a:p>
          <a:p>
            <a:pPr algn="r"/>
            <a:r>
              <a:rPr lang="en-US" sz="1200" b="1" dirty="0">
                <a:solidFill>
                  <a:schemeClr val="tx2"/>
                </a:solidFill>
                <a:latin typeface="Arial"/>
                <a:cs typeface="Arial"/>
              </a:rPr>
              <a:t> </a:t>
            </a:r>
            <a:r>
              <a:rPr lang="en-US" sz="1200" b="1" dirty="0" smtClean="0">
                <a:solidFill>
                  <a:schemeClr val="tx2"/>
                </a:solidFill>
                <a:latin typeface="Arial"/>
                <a:cs typeface="Arial"/>
              </a:rPr>
              <a:t>                                                         Historical and Cultural Heritage by 2026</a:t>
            </a:r>
            <a:endParaRPr lang="en-US" sz="1200" b="1" dirty="0">
              <a:solidFill>
                <a:schemeClr val="tx2"/>
              </a:solidFill>
              <a:latin typeface="Arial"/>
              <a:cs typeface="Arial"/>
            </a:endParaRPr>
          </a:p>
        </p:txBody>
      </p:sp>
      <p:sp>
        <p:nvSpPr>
          <p:cNvPr id="3" name="Прямоугольник 2"/>
          <p:cNvSpPr/>
          <p:nvPr/>
        </p:nvSpPr>
        <p:spPr>
          <a:xfrm>
            <a:off x="1727200" y="1836777"/>
            <a:ext cx="4010168" cy="553998"/>
          </a:xfrm>
          <a:prstGeom prst="rect">
            <a:avLst/>
          </a:prstGeom>
        </p:spPr>
        <p:txBody>
          <a:bodyPr wrap="square">
            <a:spAutoFit/>
          </a:bodyPr>
          <a:lstStyle/>
          <a:p>
            <a:r>
              <a:rPr lang="en-US" sz="1000" dirty="0">
                <a:solidFill>
                  <a:schemeClr val="tx2"/>
                </a:solidFill>
                <a:latin typeface="Arial"/>
                <a:cs typeface="Arial"/>
              </a:rPr>
              <a:t>Fragment of the head of the icon of the Mother of God, XVII century</a:t>
            </a:r>
          </a:p>
          <a:p>
            <a:pPr algn="r"/>
            <a:r>
              <a:rPr lang="en-US" sz="1000" dirty="0">
                <a:solidFill>
                  <a:schemeClr val="tx2"/>
                </a:solidFill>
                <a:latin typeface="Arial"/>
                <a:cs typeface="Arial"/>
              </a:rPr>
              <a:t>Materials: pearls, sequins, </a:t>
            </a:r>
            <a:r>
              <a:rPr lang="en-US" sz="1000" dirty="0" err="1">
                <a:solidFill>
                  <a:schemeClr val="tx2"/>
                </a:solidFill>
                <a:latin typeface="Arial"/>
                <a:cs typeface="Arial"/>
              </a:rPr>
              <a:t>strunzals</a:t>
            </a:r>
            <a:r>
              <a:rPr lang="en-US" sz="1000" dirty="0">
                <a:solidFill>
                  <a:schemeClr val="tx2"/>
                </a:solidFill>
                <a:latin typeface="Arial"/>
                <a:cs typeface="Arial"/>
              </a:rPr>
              <a:t>, metal </a:t>
            </a:r>
            <a:r>
              <a:rPr lang="en-US" sz="1000" dirty="0" smtClean="0">
                <a:solidFill>
                  <a:schemeClr val="tx2"/>
                </a:solidFill>
                <a:latin typeface="Arial"/>
                <a:cs typeface="Arial"/>
              </a:rPr>
              <a:t>threads</a:t>
            </a:r>
          </a:p>
          <a:p>
            <a:pPr algn="r"/>
            <a:r>
              <a:rPr lang="en-US" sz="1000" dirty="0" smtClean="0">
                <a:solidFill>
                  <a:schemeClr val="tx2"/>
                </a:solidFill>
                <a:latin typeface="Arial"/>
                <a:cs typeface="Arial"/>
              </a:rPr>
              <a:t>Base</a:t>
            </a:r>
            <a:r>
              <a:rPr lang="en-US" sz="1000" dirty="0">
                <a:solidFill>
                  <a:schemeClr val="tx2"/>
                </a:solidFill>
                <a:latin typeface="Arial"/>
                <a:cs typeface="Arial"/>
              </a:rPr>
              <a:t>: silk, linen, rag </a:t>
            </a:r>
            <a:r>
              <a:rPr lang="en-US" sz="1000" dirty="0" smtClean="0">
                <a:solidFill>
                  <a:schemeClr val="tx2"/>
                </a:solidFill>
                <a:latin typeface="Arial"/>
                <a:cs typeface="Arial"/>
              </a:rPr>
              <a:t>paper*</a:t>
            </a:r>
            <a:endParaRPr lang="en-US" sz="1000" dirty="0">
              <a:solidFill>
                <a:schemeClr val="tx2"/>
              </a:solidFill>
              <a:latin typeface="Arial"/>
              <a:cs typeface="Arial"/>
            </a:endParaRP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31" t="49820" r="74196" b="26022"/>
          <a:stretch/>
        </p:blipFill>
        <p:spPr bwMode="auto">
          <a:xfrm>
            <a:off x="2806700" y="860497"/>
            <a:ext cx="1219200" cy="951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283" t="49820" r="47919" b="26022"/>
          <a:stretch/>
        </p:blipFill>
        <p:spPr bwMode="auto">
          <a:xfrm>
            <a:off x="4322899" y="882017"/>
            <a:ext cx="1235403" cy="95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08365" y="3075080"/>
            <a:ext cx="5565502" cy="215444"/>
          </a:xfrm>
          <a:prstGeom prst="rect">
            <a:avLst/>
          </a:prstGeom>
        </p:spPr>
        <p:txBody>
          <a:bodyPr wrap="square">
            <a:spAutoFit/>
          </a:bodyPr>
          <a:lstStyle/>
          <a:p>
            <a:r>
              <a:rPr lang="ru-RU" sz="800" dirty="0" smtClean="0">
                <a:solidFill>
                  <a:schemeClr val="tx2"/>
                </a:solidFill>
                <a:latin typeface="Arial"/>
                <a:cs typeface="Arial"/>
              </a:rPr>
              <a:t>*</a:t>
            </a:r>
            <a:r>
              <a:rPr lang="en-US" sz="800" dirty="0" smtClean="0">
                <a:solidFill>
                  <a:schemeClr val="tx2"/>
                </a:solidFill>
                <a:latin typeface="Arial"/>
                <a:cs typeface="Arial"/>
              </a:rPr>
              <a:t>Olga </a:t>
            </a:r>
            <a:r>
              <a:rPr lang="en-US" sz="800" dirty="0" err="1">
                <a:solidFill>
                  <a:schemeClr val="tx2"/>
                </a:solidFill>
                <a:latin typeface="Arial"/>
                <a:cs typeface="Arial"/>
              </a:rPr>
              <a:t>Kiryanova</a:t>
            </a:r>
            <a:r>
              <a:rPr lang="en-US" sz="800" dirty="0">
                <a:solidFill>
                  <a:schemeClr val="tx2"/>
                </a:solidFill>
                <a:latin typeface="Arial"/>
                <a:cs typeface="Arial"/>
              </a:rPr>
              <a:t>. On the possibility of using ultrasound in the process of restoration of artistic fabrics with metal decor</a:t>
            </a:r>
            <a:endParaRPr lang="ru-RU" sz="800" dirty="0">
              <a:solidFill>
                <a:schemeClr val="tx2"/>
              </a:solidFill>
              <a:latin typeface="Arial"/>
              <a:cs typeface="Arial"/>
            </a:endParaRPr>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6229" t="26915" r="7657" b="18693"/>
          <a:stretch/>
        </p:blipFill>
        <p:spPr bwMode="auto">
          <a:xfrm>
            <a:off x="6464300" y="111130"/>
            <a:ext cx="6235699" cy="3399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5459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06593"/>
            <a:ext cx="5499100" cy="2633980"/>
            <a:chOff x="0" y="606593"/>
            <a:chExt cx="5499100" cy="2633980"/>
          </a:xfrm>
        </p:grpSpPr>
        <p:pic>
          <p:nvPicPr>
            <p:cNvPr id="3" name="object 3"/>
            <p:cNvPicPr/>
            <p:nvPr/>
          </p:nvPicPr>
          <p:blipFill>
            <a:blip r:embed="rId3" cstate="print"/>
            <a:stretch>
              <a:fillRect/>
            </a:stretch>
          </p:blipFill>
          <p:spPr>
            <a:xfrm>
              <a:off x="0" y="2095182"/>
              <a:ext cx="5498896" cy="1144816"/>
            </a:xfrm>
            <a:prstGeom prst="rect">
              <a:avLst/>
            </a:prstGeom>
          </p:spPr>
        </p:pic>
        <p:pic>
          <p:nvPicPr>
            <p:cNvPr id="4" name="object 4"/>
            <p:cNvPicPr/>
            <p:nvPr/>
          </p:nvPicPr>
          <p:blipFill>
            <a:blip r:embed="rId4" cstate="print"/>
            <a:stretch>
              <a:fillRect/>
            </a:stretch>
          </p:blipFill>
          <p:spPr>
            <a:xfrm>
              <a:off x="1855337" y="606593"/>
              <a:ext cx="2202244" cy="1798104"/>
            </a:xfrm>
            <a:prstGeom prst="rect">
              <a:avLst/>
            </a:prstGeom>
          </p:spPr>
        </p:pic>
      </p:grpSp>
      <p:sp>
        <p:nvSpPr>
          <p:cNvPr id="5" name="object 5"/>
          <p:cNvSpPr txBox="1"/>
          <p:nvPr/>
        </p:nvSpPr>
        <p:spPr>
          <a:xfrm>
            <a:off x="4079082" y="1231762"/>
            <a:ext cx="1654968" cy="1043876"/>
          </a:xfrm>
          <a:prstGeom prst="rect">
            <a:avLst/>
          </a:prstGeom>
        </p:spPr>
        <p:txBody>
          <a:bodyPr vert="horz" wrap="square" lIns="0" tIns="12700" rIns="0" bIns="0" rtlCol="0">
            <a:spAutoFit/>
          </a:bodyPr>
          <a:lstStyle/>
          <a:p>
            <a:pPr marL="12700">
              <a:lnSpc>
                <a:spcPct val="100000"/>
              </a:lnSpc>
              <a:spcBef>
                <a:spcPts val="100"/>
              </a:spcBef>
            </a:pPr>
            <a:r>
              <a:rPr lang="en-US" sz="1200" spc="-135" dirty="0" smtClean="0">
                <a:solidFill>
                  <a:srgbClr val="003399"/>
                </a:solidFill>
                <a:latin typeface="Arial" panose="020B0604020202020204" pitchFamily="34" charset="0"/>
                <a:cs typeface="Arial" panose="020B0604020202020204" pitchFamily="34" charset="0"/>
              </a:rPr>
              <a:t>+7 </a:t>
            </a:r>
            <a:r>
              <a:rPr sz="1200" spc="-135" dirty="0" smtClean="0">
                <a:solidFill>
                  <a:srgbClr val="003399"/>
                </a:solidFill>
                <a:latin typeface="Arial" panose="020B0604020202020204" pitchFamily="34" charset="0"/>
                <a:cs typeface="Arial" panose="020B0604020202020204" pitchFamily="34" charset="0"/>
              </a:rPr>
              <a:t>(81</a:t>
            </a:r>
            <a:r>
              <a:rPr sz="1200" spc="-155" dirty="0" smtClean="0">
                <a:solidFill>
                  <a:srgbClr val="003399"/>
                </a:solidFill>
                <a:latin typeface="Arial" panose="020B0604020202020204" pitchFamily="34" charset="0"/>
                <a:cs typeface="Arial" panose="020B0604020202020204" pitchFamily="34" charset="0"/>
              </a:rPr>
              <a:t>7</a:t>
            </a:r>
            <a:r>
              <a:rPr sz="1200" spc="-105" dirty="0" smtClean="0">
                <a:solidFill>
                  <a:srgbClr val="003399"/>
                </a:solidFill>
                <a:latin typeface="Arial" panose="020B0604020202020204" pitchFamily="34" charset="0"/>
                <a:cs typeface="Arial" panose="020B0604020202020204" pitchFamily="34" charset="0"/>
              </a:rPr>
              <a:t>2</a:t>
            </a:r>
            <a:r>
              <a:rPr sz="1200" spc="-105" dirty="0">
                <a:solidFill>
                  <a:srgbClr val="003399"/>
                </a:solidFill>
                <a:latin typeface="Arial" panose="020B0604020202020204" pitchFamily="34" charset="0"/>
                <a:cs typeface="Arial" panose="020B0604020202020204" pitchFamily="34" charset="0"/>
              </a:rPr>
              <a:t>)</a:t>
            </a:r>
            <a:r>
              <a:rPr sz="1200" spc="-55" dirty="0">
                <a:solidFill>
                  <a:srgbClr val="003399"/>
                </a:solidFill>
                <a:latin typeface="Arial" panose="020B0604020202020204" pitchFamily="34" charset="0"/>
                <a:cs typeface="Arial" panose="020B0604020202020204" pitchFamily="34" charset="0"/>
              </a:rPr>
              <a:t> </a:t>
            </a:r>
            <a:r>
              <a:rPr sz="1200" spc="-160" dirty="0">
                <a:solidFill>
                  <a:srgbClr val="003399"/>
                </a:solidFill>
                <a:latin typeface="Arial" panose="020B0604020202020204" pitchFamily="34" charset="0"/>
                <a:cs typeface="Arial" panose="020B0604020202020204" pitchFamily="34" charset="0"/>
              </a:rPr>
              <a:t>7</a:t>
            </a:r>
            <a:r>
              <a:rPr sz="1200" spc="-105" dirty="0">
                <a:solidFill>
                  <a:srgbClr val="003399"/>
                </a:solidFill>
                <a:latin typeface="Arial" panose="020B0604020202020204" pitchFamily="34" charset="0"/>
                <a:cs typeface="Arial" panose="020B0604020202020204" pitchFamily="34" charset="0"/>
              </a:rPr>
              <a:t>2-98-10,</a:t>
            </a:r>
            <a:r>
              <a:rPr sz="1200" spc="-55" dirty="0">
                <a:solidFill>
                  <a:srgbClr val="003399"/>
                </a:solidFill>
                <a:latin typeface="Arial" panose="020B0604020202020204" pitchFamily="34" charset="0"/>
                <a:cs typeface="Arial" panose="020B0604020202020204" pitchFamily="34" charset="0"/>
              </a:rPr>
              <a:t> </a:t>
            </a:r>
            <a:r>
              <a:rPr sz="1200" spc="-160" dirty="0" smtClean="0">
                <a:solidFill>
                  <a:srgbClr val="003399"/>
                </a:solidFill>
                <a:latin typeface="Arial" panose="020B0604020202020204" pitchFamily="34" charset="0"/>
                <a:cs typeface="Arial" panose="020B0604020202020204" pitchFamily="34" charset="0"/>
              </a:rPr>
              <a:t>7</a:t>
            </a:r>
            <a:r>
              <a:rPr sz="1200" spc="-114" dirty="0" smtClean="0">
                <a:solidFill>
                  <a:srgbClr val="003399"/>
                </a:solidFill>
                <a:latin typeface="Arial" panose="020B0604020202020204" pitchFamily="34" charset="0"/>
                <a:cs typeface="Arial" panose="020B0604020202020204" pitchFamily="34" charset="0"/>
              </a:rPr>
              <a:t>2-98-11</a:t>
            </a:r>
            <a:endParaRPr lang="ru-RU" sz="1200" spc="-114" dirty="0" smtClean="0">
              <a:solidFill>
                <a:srgbClr val="003399"/>
              </a:solidFill>
              <a:latin typeface="Arial" panose="020B0604020202020204" pitchFamily="34" charset="0"/>
              <a:cs typeface="Arial" panose="020B0604020202020204" pitchFamily="34" charset="0"/>
            </a:endParaRPr>
          </a:p>
          <a:p>
            <a:pPr marL="12700">
              <a:lnSpc>
                <a:spcPct val="100000"/>
              </a:lnSpc>
              <a:spcBef>
                <a:spcPts val="100"/>
              </a:spcBef>
            </a:pPr>
            <a:r>
              <a:rPr lang="en-US" sz="1200" spc="-114" dirty="0" err="1" smtClean="0">
                <a:solidFill>
                  <a:srgbClr val="003399"/>
                </a:solidFill>
                <a:latin typeface="Arial" panose="020B0604020202020204" pitchFamily="34" charset="0"/>
                <a:cs typeface="Arial" panose="020B0604020202020204" pitchFamily="34" charset="0"/>
              </a:rPr>
              <a:t>Whatsup</a:t>
            </a:r>
            <a:r>
              <a:rPr lang="en-US" sz="1200" spc="-114" dirty="0" smtClean="0">
                <a:solidFill>
                  <a:srgbClr val="003399"/>
                </a:solidFill>
                <a:latin typeface="Arial" panose="020B0604020202020204" pitchFamily="34" charset="0"/>
                <a:cs typeface="Arial" panose="020B0604020202020204" pitchFamily="34" charset="0"/>
              </a:rPr>
              <a:t>: + 7911</a:t>
            </a:r>
            <a:endParaRPr lang="en-US" sz="1200" dirty="0">
              <a:solidFill>
                <a:srgbClr val="003399"/>
              </a:solidFill>
              <a:latin typeface="Arial" panose="020B0604020202020204" pitchFamily="34" charset="0"/>
              <a:cs typeface="Arial" panose="020B0604020202020204" pitchFamily="34" charset="0"/>
            </a:endParaRPr>
          </a:p>
          <a:p>
            <a:pPr marL="12700">
              <a:lnSpc>
                <a:spcPct val="100000"/>
              </a:lnSpc>
              <a:spcBef>
                <a:spcPts val="100"/>
              </a:spcBef>
            </a:pPr>
            <a:endParaRPr lang="ru-RU" sz="200" dirty="0" smtClean="0">
              <a:solidFill>
                <a:srgbClr val="003399"/>
              </a:solidFill>
              <a:latin typeface="Arial" panose="020B0604020202020204" pitchFamily="34" charset="0"/>
              <a:cs typeface="Arial" panose="020B0604020202020204" pitchFamily="34" charset="0"/>
            </a:endParaRPr>
          </a:p>
          <a:p>
            <a:pPr marL="12700">
              <a:lnSpc>
                <a:spcPct val="100000"/>
              </a:lnSpc>
              <a:spcBef>
                <a:spcPts val="100"/>
              </a:spcBef>
            </a:pPr>
            <a:r>
              <a:rPr lang="en-US" sz="1200" dirty="0" smtClean="0">
                <a:solidFill>
                  <a:srgbClr val="003399"/>
                </a:solidFill>
                <a:latin typeface="Arial" panose="020B0604020202020204" pitchFamily="34" charset="0"/>
                <a:cs typeface="Arial" panose="020B0604020202020204" pitchFamily="34" charset="0"/>
              </a:rPr>
              <a:t>www</a:t>
            </a:r>
            <a:r>
              <a:rPr lang="ru-RU" sz="1200" dirty="0" smtClean="0">
                <a:solidFill>
                  <a:srgbClr val="003399"/>
                </a:solidFill>
                <a:latin typeface="Arial" panose="020B0604020202020204" pitchFamily="34" charset="0"/>
                <a:cs typeface="Arial" panose="020B0604020202020204" pitchFamily="34" charset="0"/>
              </a:rPr>
              <a:t>.</a:t>
            </a:r>
            <a:r>
              <a:rPr lang="en-GB" sz="1200" dirty="0" err="1" smtClean="0">
                <a:solidFill>
                  <a:srgbClr val="003399"/>
                </a:solidFill>
                <a:latin typeface="Arial" panose="020B0604020202020204" pitchFamily="34" charset="0"/>
                <a:cs typeface="Arial" panose="020B0604020202020204" pitchFamily="34" charset="0"/>
              </a:rPr>
              <a:t>nt</a:t>
            </a:r>
            <a:r>
              <a:rPr lang="ru-RU" sz="1200" dirty="0" smtClean="0">
                <a:solidFill>
                  <a:srgbClr val="003399"/>
                </a:solidFill>
                <a:latin typeface="Arial" panose="020B0604020202020204" pitchFamily="34" charset="0"/>
                <a:cs typeface="Arial" panose="020B0604020202020204" pitchFamily="34" charset="0"/>
              </a:rPr>
              <a:t>-</a:t>
            </a:r>
            <a:r>
              <a:rPr lang="en-GB" sz="1200" dirty="0" smtClean="0">
                <a:solidFill>
                  <a:srgbClr val="003399"/>
                </a:solidFill>
                <a:latin typeface="Arial" panose="020B0604020202020204" pitchFamily="34" charset="0"/>
                <a:cs typeface="Arial" panose="020B0604020202020204" pitchFamily="34" charset="0"/>
              </a:rPr>
              <a:t>eco.ru</a:t>
            </a:r>
          </a:p>
          <a:p>
            <a:pPr marL="12700">
              <a:lnSpc>
                <a:spcPct val="100000"/>
              </a:lnSpc>
              <a:spcBef>
                <a:spcPts val="100"/>
              </a:spcBef>
            </a:pPr>
            <a:endParaRPr lang="en-GB" sz="800" dirty="0" smtClean="0">
              <a:solidFill>
                <a:srgbClr val="003399"/>
              </a:solidFill>
              <a:latin typeface="Arial" panose="020B0604020202020204" pitchFamily="34" charset="0"/>
              <a:cs typeface="Arial" panose="020B0604020202020204" pitchFamily="34" charset="0"/>
            </a:endParaRPr>
          </a:p>
          <a:p>
            <a:pPr marL="12700">
              <a:lnSpc>
                <a:spcPct val="100000"/>
              </a:lnSpc>
              <a:spcBef>
                <a:spcPts val="100"/>
              </a:spcBef>
            </a:pPr>
            <a:endParaRPr lang="en-GB" sz="400" dirty="0" smtClean="0">
              <a:solidFill>
                <a:srgbClr val="003399"/>
              </a:solidFill>
              <a:latin typeface="Arial" panose="020B0604020202020204" pitchFamily="34" charset="0"/>
              <a:cs typeface="Arial" panose="020B0604020202020204" pitchFamily="34" charset="0"/>
            </a:endParaRPr>
          </a:p>
          <a:p>
            <a:pPr marL="12700">
              <a:lnSpc>
                <a:spcPct val="100000"/>
              </a:lnSpc>
              <a:spcBef>
                <a:spcPts val="100"/>
              </a:spcBef>
            </a:pPr>
            <a:r>
              <a:rPr lang="en-GB" sz="1200" dirty="0" smtClean="0">
                <a:solidFill>
                  <a:srgbClr val="003399"/>
                </a:solidFill>
                <a:latin typeface="Arial" panose="020B0604020202020204" pitchFamily="34" charset="0"/>
                <a:cs typeface="Arial" panose="020B0604020202020204" pitchFamily="34" charset="0"/>
              </a:rPr>
              <a:t>eco@alexplus.ru</a:t>
            </a:r>
            <a:endParaRPr sz="1200" dirty="0">
              <a:solidFill>
                <a:srgbClr val="003399"/>
              </a:solidFill>
              <a:latin typeface="Arial" panose="020B0604020202020204" pitchFamily="34" charset="0"/>
              <a:cs typeface="Arial" panose="020B0604020202020204" pitchFamily="34" charset="0"/>
            </a:endParaRPr>
          </a:p>
        </p:txBody>
      </p:sp>
      <p:sp>
        <p:nvSpPr>
          <p:cNvPr id="6" name="object 6"/>
          <p:cNvSpPr txBox="1"/>
          <p:nvPr/>
        </p:nvSpPr>
        <p:spPr>
          <a:xfrm>
            <a:off x="4079082" y="742101"/>
            <a:ext cx="1547018" cy="382156"/>
          </a:xfrm>
          <a:prstGeom prst="rect">
            <a:avLst/>
          </a:prstGeom>
        </p:spPr>
        <p:txBody>
          <a:bodyPr vert="horz" wrap="square" lIns="0" tIns="12700" rIns="0" bIns="0" rtlCol="0">
            <a:spAutoFit/>
          </a:bodyPr>
          <a:lstStyle/>
          <a:p>
            <a:pPr marL="12700">
              <a:spcBef>
                <a:spcPts val="100"/>
              </a:spcBef>
            </a:pPr>
            <a:r>
              <a:rPr lang="en-US" sz="1200" spc="-135" dirty="0" smtClean="0">
                <a:solidFill>
                  <a:srgbClr val="003399"/>
                </a:solidFill>
                <a:latin typeface="Arial" panose="020B0604020202020204" pitchFamily="34" charset="0"/>
                <a:cs typeface="Arial" panose="020B0604020202020204" pitchFamily="34" charset="0"/>
              </a:rPr>
              <a:t>89, </a:t>
            </a:r>
            <a:r>
              <a:rPr lang="en-US" sz="1200" spc="-135" dirty="0" err="1" smtClean="0">
                <a:solidFill>
                  <a:srgbClr val="003399"/>
                </a:solidFill>
                <a:latin typeface="Arial" panose="020B0604020202020204" pitchFamily="34" charset="0"/>
                <a:cs typeface="Arial" panose="020B0604020202020204" pitchFamily="34" charset="0"/>
              </a:rPr>
              <a:t>Blagoveschenskaya</a:t>
            </a:r>
            <a:r>
              <a:rPr lang="en-US" sz="1200" spc="-135" dirty="0" smtClean="0">
                <a:solidFill>
                  <a:srgbClr val="003399"/>
                </a:solidFill>
                <a:latin typeface="Arial" panose="020B0604020202020204" pitchFamily="34" charset="0"/>
                <a:cs typeface="Arial" panose="020B0604020202020204" pitchFamily="34" charset="0"/>
              </a:rPr>
              <a:t> str.,  Vologda, Russia, </a:t>
            </a:r>
            <a:r>
              <a:rPr sz="1200" spc="-135" dirty="0" smtClean="0">
                <a:solidFill>
                  <a:srgbClr val="003399"/>
                </a:solidFill>
                <a:latin typeface="Arial" panose="020B0604020202020204" pitchFamily="34" charset="0"/>
                <a:cs typeface="Arial" panose="020B0604020202020204" pitchFamily="34" charset="0"/>
              </a:rPr>
              <a:t>160004</a:t>
            </a:r>
            <a:endParaRPr sz="1200" spc="-135" dirty="0">
              <a:solidFill>
                <a:srgbClr val="003399"/>
              </a:solidFill>
              <a:latin typeface="Arial" panose="020B0604020202020204" pitchFamily="34" charset="0"/>
              <a:cs typeface="Arial" panose="020B0604020202020204" pitchFamily="34" charset="0"/>
            </a:endParaRPr>
          </a:p>
        </p:txBody>
      </p:sp>
      <p:sp>
        <p:nvSpPr>
          <p:cNvPr id="7" name="object 7"/>
          <p:cNvSpPr txBox="1">
            <a:spLocks noGrp="1"/>
          </p:cNvSpPr>
          <p:nvPr>
            <p:ph type="title"/>
          </p:nvPr>
        </p:nvSpPr>
        <p:spPr>
          <a:xfrm>
            <a:off x="3058217" y="2841625"/>
            <a:ext cx="2564268" cy="325089"/>
          </a:xfrm>
          <a:prstGeom prst="rect">
            <a:avLst/>
          </a:prstGeom>
        </p:spPr>
        <p:txBody>
          <a:bodyPr vert="horz" wrap="square" lIns="0" tIns="17145" rIns="0" bIns="0" rtlCol="0">
            <a:spAutoFit/>
          </a:bodyPr>
          <a:lstStyle/>
          <a:p>
            <a:pPr marL="12700" algn="r">
              <a:lnSpc>
                <a:spcPct val="100000"/>
              </a:lnSpc>
              <a:spcBef>
                <a:spcPts val="135"/>
              </a:spcBef>
            </a:pPr>
            <a:r>
              <a:rPr lang="en-US" spc="75" dirty="0" smtClean="0">
                <a:solidFill>
                  <a:srgbClr val="005A9E"/>
                </a:solidFill>
              </a:rPr>
              <a:t>THANK </a:t>
            </a:r>
            <a:r>
              <a:rPr lang="en-US" spc="75" dirty="0">
                <a:solidFill>
                  <a:srgbClr val="005A9E"/>
                </a:solidFill>
              </a:rPr>
              <a:t>YOU FOR YOUR </a:t>
            </a:r>
            <a:r>
              <a:rPr lang="en-US" spc="75" dirty="0" smtClean="0">
                <a:solidFill>
                  <a:srgbClr val="005A9E"/>
                </a:solidFill>
              </a:rPr>
              <a:t>ATTENTION</a:t>
            </a:r>
            <a:br>
              <a:rPr lang="en-US" spc="75" dirty="0" smtClean="0">
                <a:solidFill>
                  <a:srgbClr val="005A9E"/>
                </a:solidFill>
              </a:rPr>
            </a:br>
            <a:r>
              <a:rPr lang="en-US" spc="75" dirty="0" smtClean="0">
                <a:solidFill>
                  <a:srgbClr val="005A9E"/>
                </a:solidFill>
              </a:rPr>
              <a:t>We care about your health</a:t>
            </a:r>
            <a:endParaRPr spc="105" dirty="0">
              <a:solidFill>
                <a:srgbClr val="005A9E"/>
              </a:solidFill>
            </a:endParaRPr>
          </a:p>
        </p:txBody>
      </p:sp>
      <p:pic>
        <p:nvPicPr>
          <p:cNvPr id="8" name="object 8"/>
          <p:cNvPicPr/>
          <p:nvPr/>
        </p:nvPicPr>
        <p:blipFill>
          <a:blip r:embed="rId5" cstate="print"/>
          <a:stretch>
            <a:fillRect/>
          </a:stretch>
        </p:blipFill>
        <p:spPr>
          <a:xfrm>
            <a:off x="512222" y="1116082"/>
            <a:ext cx="837941" cy="837943"/>
          </a:xfrm>
          <a:prstGeom prst="rect">
            <a:avLst/>
          </a:prstGeom>
        </p:spPr>
      </p:pic>
      <p:sp>
        <p:nvSpPr>
          <p:cNvPr id="9" name="object 9"/>
          <p:cNvSpPr txBox="1"/>
          <p:nvPr/>
        </p:nvSpPr>
        <p:spPr>
          <a:xfrm>
            <a:off x="139701" y="842214"/>
            <a:ext cx="2044130" cy="179536"/>
          </a:xfrm>
          <a:prstGeom prst="rect">
            <a:avLst/>
          </a:prstGeom>
        </p:spPr>
        <p:txBody>
          <a:bodyPr vert="horz" wrap="square" lIns="0" tIns="25400" rIns="0" bIns="0" rtlCol="0">
            <a:spAutoFit/>
          </a:bodyPr>
          <a:lstStyle/>
          <a:p>
            <a:pPr marL="12700" marR="5080" indent="-243840">
              <a:spcBef>
                <a:spcPts val="100"/>
              </a:spcBef>
            </a:pPr>
            <a:r>
              <a:rPr lang="en-US" sz="1000" b="1" spc="75" dirty="0">
                <a:solidFill>
                  <a:srgbClr val="005A9E"/>
                </a:solidFill>
                <a:latin typeface="Arial"/>
                <a:ea typeface="+mj-ea"/>
                <a:cs typeface="Arial"/>
              </a:rPr>
              <a:t>More details </a:t>
            </a:r>
            <a:r>
              <a:rPr lang="en-US" sz="1000" b="1" spc="75" dirty="0" smtClean="0">
                <a:solidFill>
                  <a:srgbClr val="005A9E"/>
                </a:solidFill>
                <a:latin typeface="Arial"/>
                <a:ea typeface="+mj-ea"/>
                <a:cs typeface="Arial"/>
              </a:rPr>
              <a:t>are here:</a:t>
            </a:r>
            <a:endParaRPr sz="1000" b="1" spc="75" dirty="0">
              <a:solidFill>
                <a:srgbClr val="005A9E"/>
              </a:solidFill>
              <a:latin typeface="Arial"/>
              <a:ea typeface="+mj-ea"/>
              <a:cs typeface="Arial"/>
            </a:endParaRPr>
          </a:p>
        </p:txBody>
      </p:sp>
      <p:grpSp>
        <p:nvGrpSpPr>
          <p:cNvPr id="10" name="Группа 9"/>
          <p:cNvGrpSpPr/>
          <p:nvPr/>
        </p:nvGrpSpPr>
        <p:grpSpPr>
          <a:xfrm>
            <a:off x="2044700" y="836649"/>
            <a:ext cx="1423062" cy="1437332"/>
            <a:chOff x="-206276" y="365476"/>
            <a:chExt cx="748787" cy="785586"/>
          </a:xfrm>
        </p:grpSpPr>
        <p:sp>
          <p:nvSpPr>
            <p:cNvPr id="11" name="Овал 10"/>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2" name="Группа 11"/>
            <p:cNvGrpSpPr/>
            <p:nvPr/>
          </p:nvGrpSpPr>
          <p:grpSpPr>
            <a:xfrm>
              <a:off x="-133068" y="598587"/>
              <a:ext cx="602368" cy="360974"/>
              <a:chOff x="398776" y="622579"/>
              <a:chExt cx="1444625" cy="766331"/>
            </a:xfrm>
          </p:grpSpPr>
          <p:grpSp>
            <p:nvGrpSpPr>
              <p:cNvPr id="13" name="object 3"/>
              <p:cNvGrpSpPr/>
              <p:nvPr/>
            </p:nvGrpSpPr>
            <p:grpSpPr>
              <a:xfrm>
                <a:off x="398776" y="870751"/>
                <a:ext cx="1444625" cy="518159"/>
                <a:chOff x="398776" y="870751"/>
                <a:chExt cx="1444625" cy="518159"/>
              </a:xfrm>
            </p:grpSpPr>
            <p:sp>
              <p:nvSpPr>
                <p:cNvPr id="15"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6"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7"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8"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14"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19" name="TextBox 18"/>
          <p:cNvSpPr txBox="1"/>
          <p:nvPr/>
        </p:nvSpPr>
        <p:spPr>
          <a:xfrm>
            <a:off x="6178184" y="1397768"/>
            <a:ext cx="5765800" cy="523220"/>
          </a:xfrm>
          <a:prstGeom prst="rect">
            <a:avLst/>
          </a:prstGeom>
          <a:noFill/>
        </p:spPr>
        <p:txBody>
          <a:bodyPr wrap="square" rtlCol="0">
            <a:spAutoFit/>
          </a:bodyPr>
          <a:lstStyle/>
          <a:p>
            <a:r>
              <a:rPr lang="en-US" sz="1400" b="1" spc="15" dirty="0" smtClean="0">
                <a:solidFill>
                  <a:srgbClr val="005A9E"/>
                </a:solidFill>
                <a:latin typeface="Arial"/>
                <a:ea typeface="+mj-ea"/>
                <a:cs typeface="Arial"/>
              </a:rPr>
              <a:t>NEW </a:t>
            </a:r>
            <a:r>
              <a:rPr lang="en-US" sz="1400" b="1" spc="15" dirty="0" smtClean="0">
                <a:solidFill>
                  <a:srgbClr val="005A9E"/>
                </a:solidFill>
                <a:latin typeface="Arial"/>
                <a:ea typeface="+mj-ea"/>
                <a:cs typeface="Arial"/>
              </a:rPr>
              <a:t>TECHNOLOGIES </a:t>
            </a:r>
            <a:r>
              <a:rPr lang="en-US" sz="1400" b="1" spc="15" dirty="0" smtClean="0">
                <a:solidFill>
                  <a:srgbClr val="005A9E"/>
                </a:solidFill>
                <a:latin typeface="Arial"/>
                <a:ea typeface="+mj-ea"/>
                <a:cs typeface="Arial"/>
              </a:rPr>
              <a:t>FOR</a:t>
            </a:r>
            <a:r>
              <a:rPr lang="en-US" sz="1400" b="1" spc="15" dirty="0" smtClean="0">
                <a:solidFill>
                  <a:srgbClr val="005A9E"/>
                </a:solidFill>
                <a:latin typeface="Arial"/>
                <a:ea typeface="+mj-ea"/>
                <a:cs typeface="Arial"/>
              </a:rPr>
              <a:t> NEW </a:t>
            </a:r>
            <a:r>
              <a:rPr lang="en-US" sz="1400" b="1" spc="15" dirty="0" smtClean="0">
                <a:solidFill>
                  <a:srgbClr val="005A9E"/>
                </a:solidFill>
                <a:latin typeface="Arial"/>
                <a:ea typeface="+mj-ea"/>
                <a:cs typeface="Arial"/>
              </a:rPr>
              <a:t>QUALITY OF LIFE</a:t>
            </a:r>
            <a:endParaRPr lang="ru-RU" sz="1400" b="1" spc="15" dirty="0" smtClean="0">
              <a:solidFill>
                <a:srgbClr val="005A9E"/>
              </a:solidFill>
              <a:latin typeface="Arial"/>
              <a:ea typeface="+mj-ea"/>
              <a:cs typeface="Arial"/>
            </a:endParaRPr>
          </a:p>
          <a:p>
            <a:endParaRPr lang="ru-RU" sz="1400" b="1" spc="15" dirty="0">
              <a:solidFill>
                <a:srgbClr val="005A9E"/>
              </a:solidFill>
              <a:latin typeface="Arial"/>
              <a:ea typeface="+mj-ea"/>
              <a:cs typeface="Arial"/>
            </a:endParaRPr>
          </a:p>
        </p:txBody>
      </p:sp>
      <p:sp>
        <p:nvSpPr>
          <p:cNvPr id="20" name="Прямоугольник 19"/>
          <p:cNvSpPr/>
          <p:nvPr/>
        </p:nvSpPr>
        <p:spPr>
          <a:xfrm>
            <a:off x="6083300" y="508580"/>
            <a:ext cx="5257800" cy="923330"/>
          </a:xfrm>
          <a:prstGeom prst="rect">
            <a:avLst/>
          </a:prstGeom>
        </p:spPr>
        <p:txBody>
          <a:bodyPr wrap="square">
            <a:spAutoFit/>
          </a:bodyPr>
          <a:lstStyle/>
          <a:p>
            <a:pPr algn="ctr"/>
            <a:r>
              <a:rPr lang="en-US" dirty="0">
                <a:solidFill>
                  <a:srgbClr val="005A9E"/>
                </a:solidFill>
              </a:rPr>
              <a:t>Our new water and air purification technologies   is your new quality of life</a:t>
            </a:r>
            <a:endParaRPr lang="ru-RU" dirty="0">
              <a:solidFill>
                <a:srgbClr val="005A9E"/>
              </a:solidFill>
            </a:endParaRPr>
          </a:p>
          <a:p>
            <a:pPr algn="ctr"/>
            <a:endParaRPr lang="ru-RU" dirty="0">
              <a:solidFill>
                <a:srgbClr val="005A9E"/>
              </a:solidFill>
            </a:endParaRPr>
          </a:p>
        </p:txBody>
      </p:sp>
      <p:grpSp>
        <p:nvGrpSpPr>
          <p:cNvPr id="30" name="object 5"/>
          <p:cNvGrpSpPr/>
          <p:nvPr/>
        </p:nvGrpSpPr>
        <p:grpSpPr>
          <a:xfrm>
            <a:off x="716256" y="368233"/>
            <a:ext cx="328930" cy="82550"/>
            <a:chOff x="291176" y="562635"/>
            <a:chExt cx="328930" cy="82550"/>
          </a:xfrm>
        </p:grpSpPr>
        <p:sp>
          <p:nvSpPr>
            <p:cNvPr id="31" name="object 6"/>
            <p:cNvSpPr/>
            <p:nvPr/>
          </p:nvSpPr>
          <p:spPr>
            <a:xfrm>
              <a:off x="295375" y="601920"/>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32" name="object 7"/>
            <p:cNvSpPr/>
            <p:nvPr/>
          </p:nvSpPr>
          <p:spPr>
            <a:xfrm>
              <a:off x="291176" y="575419"/>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33" name="object 8"/>
            <p:cNvSpPr/>
            <p:nvPr/>
          </p:nvSpPr>
          <p:spPr>
            <a:xfrm>
              <a:off x="465042" y="562635"/>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34" name="TextBox 33"/>
          <p:cNvSpPr txBox="1"/>
          <p:nvPr/>
        </p:nvSpPr>
        <p:spPr>
          <a:xfrm>
            <a:off x="6007100" y="99741"/>
            <a:ext cx="3296185" cy="307777"/>
          </a:xfrm>
          <a:prstGeom prst="rect">
            <a:avLst/>
          </a:prstGeom>
          <a:noFill/>
        </p:spPr>
        <p:txBody>
          <a:bodyPr wrap="square" rtlCol="0">
            <a:spAutoFit/>
          </a:bodyPr>
          <a:lstStyle/>
          <a:p>
            <a:r>
              <a:rPr lang="en-US" sz="1400" b="1" spc="15" dirty="0" smtClean="0">
                <a:solidFill>
                  <a:srgbClr val="005A9E"/>
                </a:solidFill>
                <a:latin typeface="Arial"/>
                <a:ea typeface="+mj-ea"/>
                <a:cs typeface="Arial"/>
              </a:rPr>
              <a:t>NEW SOLUTIONS FOR YOUR LIFE</a:t>
            </a:r>
            <a:endParaRPr lang="ru-RU" sz="1400" b="1" spc="15" dirty="0">
              <a:solidFill>
                <a:srgbClr val="005A9E"/>
              </a:solidFill>
              <a:latin typeface="Arial"/>
              <a:ea typeface="+mj-ea"/>
              <a:cs typeface="Arial"/>
            </a:endParaRPr>
          </a:p>
        </p:txBody>
      </p:sp>
      <p:sp>
        <p:nvSpPr>
          <p:cNvPr id="35" name="TextBox 34"/>
          <p:cNvSpPr txBox="1"/>
          <p:nvPr/>
        </p:nvSpPr>
        <p:spPr>
          <a:xfrm>
            <a:off x="0" y="100673"/>
            <a:ext cx="5765800" cy="523220"/>
          </a:xfrm>
          <a:prstGeom prst="rect">
            <a:avLst/>
          </a:prstGeom>
          <a:noFill/>
        </p:spPr>
        <p:txBody>
          <a:bodyPr wrap="square" rtlCol="0">
            <a:spAutoFit/>
          </a:bodyPr>
          <a:lstStyle/>
          <a:p>
            <a:pPr algn="ctr"/>
            <a:r>
              <a:rPr lang="en-US" sz="1400" b="1" spc="15" dirty="0" smtClean="0">
                <a:solidFill>
                  <a:srgbClr val="005A9E"/>
                </a:solidFill>
                <a:latin typeface="Arial"/>
                <a:ea typeface="+mj-ea"/>
                <a:cs typeface="Arial"/>
              </a:rPr>
              <a:t>NEW </a:t>
            </a:r>
            <a:r>
              <a:rPr lang="en-US" sz="1400" b="1" spc="15" dirty="0" smtClean="0">
                <a:solidFill>
                  <a:srgbClr val="005A9E"/>
                </a:solidFill>
                <a:latin typeface="Arial"/>
                <a:ea typeface="+mj-ea"/>
                <a:cs typeface="Arial"/>
              </a:rPr>
              <a:t>TECHNOLOGIES </a:t>
            </a:r>
            <a:r>
              <a:rPr lang="en-US" sz="1400" b="1" spc="15" dirty="0" smtClean="0">
                <a:solidFill>
                  <a:srgbClr val="005A9E"/>
                </a:solidFill>
                <a:latin typeface="Arial"/>
                <a:ea typeface="+mj-ea"/>
                <a:cs typeface="Arial"/>
              </a:rPr>
              <a:t>FOR</a:t>
            </a:r>
            <a:r>
              <a:rPr lang="en-US" sz="1400" b="1" spc="15" dirty="0" smtClean="0">
                <a:solidFill>
                  <a:srgbClr val="005A9E"/>
                </a:solidFill>
                <a:latin typeface="Arial"/>
                <a:ea typeface="+mj-ea"/>
                <a:cs typeface="Arial"/>
              </a:rPr>
              <a:t> </a:t>
            </a:r>
            <a:r>
              <a:rPr lang="en-US" sz="1400" b="1" spc="15" dirty="0" smtClean="0">
                <a:solidFill>
                  <a:srgbClr val="005A9E"/>
                </a:solidFill>
                <a:latin typeface="Arial"/>
                <a:ea typeface="+mj-ea"/>
                <a:cs typeface="Arial"/>
              </a:rPr>
              <a:t>IMPROVED</a:t>
            </a:r>
            <a:r>
              <a:rPr lang="en-US" sz="1400" b="1" spc="15" dirty="0" smtClean="0">
                <a:solidFill>
                  <a:srgbClr val="005A9E"/>
                </a:solidFill>
                <a:latin typeface="Arial"/>
                <a:ea typeface="+mj-ea"/>
                <a:cs typeface="Arial"/>
              </a:rPr>
              <a:t> </a:t>
            </a:r>
            <a:r>
              <a:rPr lang="en-US" sz="1400" b="1" spc="15" dirty="0" smtClean="0">
                <a:solidFill>
                  <a:srgbClr val="005A9E"/>
                </a:solidFill>
                <a:latin typeface="Arial"/>
                <a:ea typeface="+mj-ea"/>
                <a:cs typeface="Arial"/>
              </a:rPr>
              <a:t>QUALITY OF LIFE</a:t>
            </a:r>
            <a:endParaRPr lang="ru-RU" sz="1400" b="1" spc="15" dirty="0" smtClean="0">
              <a:solidFill>
                <a:srgbClr val="005A9E"/>
              </a:solidFill>
              <a:latin typeface="Arial"/>
              <a:ea typeface="+mj-ea"/>
              <a:cs typeface="Arial"/>
            </a:endParaRPr>
          </a:p>
          <a:p>
            <a:pPr algn="ctr"/>
            <a:endParaRPr lang="ru-RU" sz="1400" b="1" spc="15" dirty="0">
              <a:solidFill>
                <a:srgbClr val="005A9E"/>
              </a:solidFill>
              <a:latin typeface="Arial"/>
              <a:ea typeface="+mj-ea"/>
              <a:cs typeface="Aria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object 4"/>
          <p:cNvGrpSpPr/>
          <p:nvPr/>
        </p:nvGrpSpPr>
        <p:grpSpPr>
          <a:xfrm>
            <a:off x="242820" y="413415"/>
            <a:ext cx="328930" cy="82550"/>
            <a:chOff x="291176" y="540711"/>
            <a:chExt cx="328930" cy="82550"/>
          </a:xfrm>
        </p:grpSpPr>
        <p:sp>
          <p:nvSpPr>
            <p:cNvPr id="5" name="object 5"/>
            <p:cNvSpPr/>
            <p:nvPr/>
          </p:nvSpPr>
          <p:spPr>
            <a:xfrm>
              <a:off x="295375" y="579995"/>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6" name="object 6"/>
            <p:cNvSpPr/>
            <p:nvPr/>
          </p:nvSpPr>
          <p:spPr>
            <a:xfrm>
              <a:off x="291176" y="553495"/>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7" name="object 7"/>
            <p:cNvSpPr/>
            <p:nvPr/>
          </p:nvSpPr>
          <p:spPr>
            <a:xfrm>
              <a:off x="465042" y="540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16" name="object 16"/>
          <p:cNvSpPr txBox="1"/>
          <p:nvPr/>
        </p:nvSpPr>
        <p:spPr>
          <a:xfrm>
            <a:off x="5034006" y="3034878"/>
            <a:ext cx="262629" cy="155171"/>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900" spc="15" dirty="0">
                <a:latin typeface="Verdana"/>
                <a:cs typeface="Verdana"/>
              </a:rPr>
              <a:t>44</a:t>
            </a:fld>
            <a:endParaRPr sz="900" dirty="0">
              <a:latin typeface="Verdana"/>
              <a:cs typeface="Verdana"/>
            </a:endParaRPr>
          </a:p>
        </p:txBody>
      </p:sp>
      <p:grpSp>
        <p:nvGrpSpPr>
          <p:cNvPr id="27" name="Группа 26"/>
          <p:cNvGrpSpPr/>
          <p:nvPr/>
        </p:nvGrpSpPr>
        <p:grpSpPr>
          <a:xfrm>
            <a:off x="5437628" y="274507"/>
            <a:ext cx="228599" cy="206156"/>
            <a:chOff x="-206276" y="365476"/>
            <a:chExt cx="748787" cy="785586"/>
          </a:xfrm>
        </p:grpSpPr>
        <p:sp>
          <p:nvSpPr>
            <p:cNvPr id="28" name="Овал 27"/>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9" name="Группа 28"/>
            <p:cNvGrpSpPr/>
            <p:nvPr/>
          </p:nvGrpSpPr>
          <p:grpSpPr>
            <a:xfrm>
              <a:off x="-133068" y="598587"/>
              <a:ext cx="602368" cy="360974"/>
              <a:chOff x="398776" y="622579"/>
              <a:chExt cx="1444625" cy="766331"/>
            </a:xfrm>
          </p:grpSpPr>
          <p:grpSp>
            <p:nvGrpSpPr>
              <p:cNvPr id="30" name="object 3"/>
              <p:cNvGrpSpPr/>
              <p:nvPr/>
            </p:nvGrpSpPr>
            <p:grpSpPr>
              <a:xfrm>
                <a:off x="398776" y="870751"/>
                <a:ext cx="1444625" cy="518159"/>
                <a:chOff x="398776" y="870751"/>
                <a:chExt cx="1444625" cy="518159"/>
              </a:xfrm>
            </p:grpSpPr>
            <p:sp>
              <p:nvSpPr>
                <p:cNvPr id="32"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3"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4"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5"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31"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17" name="Заголовок 16"/>
          <p:cNvSpPr>
            <a:spLocks noGrp="1"/>
          </p:cNvSpPr>
          <p:nvPr>
            <p:ph type="title"/>
          </p:nvPr>
        </p:nvSpPr>
        <p:spPr>
          <a:xfrm>
            <a:off x="148173" y="87850"/>
            <a:ext cx="5373573" cy="430887"/>
          </a:xfrm>
        </p:spPr>
        <p:txBody>
          <a:bodyPr/>
          <a:lstStyle/>
          <a:p>
            <a:pPr algn="ctr"/>
            <a:r>
              <a:rPr lang="en-US" sz="1400" dirty="0" smtClean="0">
                <a:solidFill>
                  <a:schemeClr val="tx2"/>
                </a:solidFill>
              </a:rPr>
              <a:t>MAIN COMPETITORS IN RUSSIA </a:t>
            </a:r>
            <a:r>
              <a:rPr lang="en-US" sz="1400" dirty="0" smtClean="0">
                <a:solidFill>
                  <a:schemeClr val="tx2"/>
                </a:solidFill>
              </a:rPr>
              <a:t>AND </a:t>
            </a:r>
            <a:r>
              <a:rPr lang="en-US" sz="1400" dirty="0" smtClean="0">
                <a:solidFill>
                  <a:schemeClr val="tx2"/>
                </a:solidFill>
              </a:rPr>
              <a:t>ABROAD PRODUCING</a:t>
            </a:r>
            <a:r>
              <a:rPr lang="en-US" sz="1400" dirty="0" smtClean="0">
                <a:solidFill>
                  <a:schemeClr val="tx2"/>
                </a:solidFill>
              </a:rPr>
              <a:t/>
            </a:r>
            <a:br>
              <a:rPr lang="en-US" sz="1400" dirty="0" smtClean="0">
                <a:solidFill>
                  <a:schemeClr val="tx2"/>
                </a:solidFill>
              </a:rPr>
            </a:br>
            <a:r>
              <a:rPr lang="en-US" sz="1400" dirty="0" smtClean="0">
                <a:solidFill>
                  <a:schemeClr val="tx2"/>
                </a:solidFill>
              </a:rPr>
              <a:t> UV WATER DISINFECTION EQUIPMENT</a:t>
            </a:r>
            <a:endParaRPr lang="ru-RU" sz="1400" dirty="0">
              <a:solidFill>
                <a:schemeClr val="tx2"/>
              </a:solidFill>
            </a:endParaRPr>
          </a:p>
        </p:txBody>
      </p:sp>
      <p:sp>
        <p:nvSpPr>
          <p:cNvPr id="36" name="TextBox 35"/>
          <p:cNvSpPr txBox="1"/>
          <p:nvPr/>
        </p:nvSpPr>
        <p:spPr>
          <a:xfrm>
            <a:off x="730195" y="705598"/>
            <a:ext cx="1758369" cy="1200329"/>
          </a:xfrm>
          <a:prstGeom prst="rect">
            <a:avLst/>
          </a:prstGeom>
          <a:noFill/>
        </p:spPr>
        <p:txBody>
          <a:bodyPr wrap="square" rtlCol="0">
            <a:spAutoFit/>
          </a:bodyPr>
          <a:lstStyle/>
          <a:p>
            <a:r>
              <a:rPr lang="en-US" sz="1200" b="1" u="sng" dirty="0" smtClean="0">
                <a:solidFill>
                  <a:schemeClr val="tx2"/>
                </a:solidFill>
                <a:latin typeface="Arial"/>
                <a:ea typeface="+mj-ea"/>
                <a:cs typeface="Arial"/>
              </a:rPr>
              <a:t>Russia companies</a:t>
            </a:r>
          </a:p>
          <a:p>
            <a:pPr marL="171450" indent="-171450">
              <a:buFont typeface="Arial" panose="020B0604020202020204" pitchFamily="34" charset="0"/>
              <a:buChar char="­"/>
            </a:pPr>
            <a:endParaRPr lang="ru-RU" sz="1200" b="1" dirty="0" smtClean="0">
              <a:solidFill>
                <a:schemeClr val="tx2"/>
              </a:solidFill>
              <a:latin typeface="Arial"/>
              <a:ea typeface="+mj-ea"/>
              <a:cs typeface="Arial"/>
            </a:endParaRPr>
          </a:p>
          <a:p>
            <a:pPr marL="171450" indent="-171450">
              <a:buFont typeface="Arial" panose="020B0604020202020204" pitchFamily="34" charset="0"/>
              <a:buChar char="­"/>
            </a:pPr>
            <a:r>
              <a:rPr lang="en-GB" sz="1200" dirty="0" smtClean="0">
                <a:solidFill>
                  <a:schemeClr val="tx2"/>
                </a:solidFill>
                <a:latin typeface="Arial"/>
                <a:ea typeface="+mj-ea"/>
                <a:cs typeface="Arial"/>
              </a:rPr>
              <a:t>LIT ltd</a:t>
            </a:r>
            <a:endParaRPr lang="en-GB" sz="1200" dirty="0">
              <a:solidFill>
                <a:schemeClr val="tx2"/>
              </a:solidFill>
              <a:latin typeface="Arial"/>
              <a:ea typeface="+mj-ea"/>
              <a:cs typeface="Arial"/>
            </a:endParaRPr>
          </a:p>
          <a:p>
            <a:pPr marL="171450" indent="-171450">
              <a:buFont typeface="Arial" panose="020B0604020202020204" pitchFamily="34" charset="0"/>
              <a:buChar char="­"/>
            </a:pPr>
            <a:r>
              <a:rPr lang="en-GB" sz="1200" dirty="0" smtClean="0">
                <a:solidFill>
                  <a:schemeClr val="tx2"/>
                </a:solidFill>
                <a:latin typeface="Arial"/>
                <a:ea typeface="+mj-ea"/>
                <a:cs typeface="Arial"/>
              </a:rPr>
              <a:t>UF-tech</a:t>
            </a:r>
            <a:endParaRPr lang="en-GB" sz="1200" dirty="0">
              <a:solidFill>
                <a:schemeClr val="tx2"/>
              </a:solidFill>
              <a:latin typeface="Arial"/>
              <a:ea typeface="+mj-ea"/>
              <a:cs typeface="Arial"/>
            </a:endParaRPr>
          </a:p>
          <a:p>
            <a:pPr marL="171450" indent="-171450">
              <a:buFont typeface="Arial" panose="020B0604020202020204" pitchFamily="34" charset="0"/>
              <a:buChar char="­"/>
            </a:pPr>
            <a:r>
              <a:rPr lang="en-GB" sz="1200" dirty="0" smtClean="0">
                <a:solidFill>
                  <a:schemeClr val="tx2"/>
                </a:solidFill>
                <a:latin typeface="Arial"/>
                <a:ea typeface="+mj-ea"/>
                <a:cs typeface="Arial"/>
              </a:rPr>
              <a:t>Cristal ltd</a:t>
            </a:r>
            <a:endParaRPr lang="en-GB" sz="1200" dirty="0">
              <a:solidFill>
                <a:schemeClr val="tx2"/>
              </a:solidFill>
              <a:latin typeface="Arial"/>
              <a:ea typeface="+mj-ea"/>
              <a:cs typeface="Arial"/>
            </a:endParaRPr>
          </a:p>
          <a:p>
            <a:pPr marL="171450" indent="-171450">
              <a:buFont typeface="Arial" panose="020B0604020202020204" pitchFamily="34" charset="0"/>
              <a:buChar char="­"/>
            </a:pPr>
            <a:r>
              <a:rPr lang="en-GB" sz="1200" dirty="0" err="1" smtClean="0">
                <a:solidFill>
                  <a:schemeClr val="tx2"/>
                </a:solidFill>
                <a:latin typeface="Arial"/>
                <a:ea typeface="+mj-ea"/>
                <a:cs typeface="Arial"/>
              </a:rPr>
              <a:t>Svarog</a:t>
            </a:r>
            <a:r>
              <a:rPr lang="en-GB" sz="1200" dirty="0" smtClean="0">
                <a:solidFill>
                  <a:schemeClr val="tx2"/>
                </a:solidFill>
                <a:latin typeface="Arial"/>
                <a:ea typeface="+mj-ea"/>
                <a:cs typeface="Arial"/>
              </a:rPr>
              <a:t> ltd</a:t>
            </a:r>
            <a:endParaRPr lang="ru-RU" sz="1200" dirty="0">
              <a:solidFill>
                <a:schemeClr val="tx2"/>
              </a:solidFill>
              <a:latin typeface="Arial"/>
              <a:ea typeface="+mj-ea"/>
              <a:cs typeface="Arial"/>
            </a:endParaRPr>
          </a:p>
        </p:txBody>
      </p:sp>
      <p:sp>
        <p:nvSpPr>
          <p:cNvPr id="37" name="TextBox 36"/>
          <p:cNvSpPr txBox="1"/>
          <p:nvPr/>
        </p:nvSpPr>
        <p:spPr>
          <a:xfrm>
            <a:off x="2917420" y="797931"/>
            <a:ext cx="2209800" cy="1015663"/>
          </a:xfrm>
          <a:prstGeom prst="rect">
            <a:avLst/>
          </a:prstGeom>
          <a:noFill/>
        </p:spPr>
        <p:txBody>
          <a:bodyPr wrap="square" rtlCol="0">
            <a:spAutoFit/>
          </a:bodyPr>
          <a:lstStyle/>
          <a:p>
            <a:r>
              <a:rPr lang="en-US" sz="1200" b="1" u="sng" dirty="0">
                <a:solidFill>
                  <a:schemeClr val="tx2"/>
                </a:solidFill>
                <a:latin typeface="Arial"/>
                <a:ea typeface="+mj-ea"/>
                <a:cs typeface="Arial"/>
              </a:rPr>
              <a:t>Foreign </a:t>
            </a:r>
            <a:r>
              <a:rPr lang="en-US" sz="1200" b="1" u="sng" dirty="0" smtClean="0">
                <a:solidFill>
                  <a:schemeClr val="tx2"/>
                </a:solidFill>
                <a:latin typeface="Arial"/>
                <a:ea typeface="+mj-ea"/>
                <a:cs typeface="Arial"/>
              </a:rPr>
              <a:t>companies</a:t>
            </a:r>
            <a:endParaRPr lang="ru-RU" sz="1200" b="1" u="sng" dirty="0" smtClean="0">
              <a:solidFill>
                <a:schemeClr val="tx2"/>
              </a:solidFill>
              <a:latin typeface="Arial"/>
              <a:ea typeface="+mj-ea"/>
              <a:cs typeface="Arial"/>
            </a:endParaRPr>
          </a:p>
          <a:p>
            <a:endParaRPr lang="en-US" sz="1200" b="1" dirty="0">
              <a:solidFill>
                <a:schemeClr val="tx2"/>
              </a:solidFill>
              <a:latin typeface="Arial"/>
              <a:ea typeface="+mj-ea"/>
              <a:cs typeface="Arial"/>
            </a:endParaRPr>
          </a:p>
          <a:p>
            <a:pPr marL="171450" indent="-171450">
              <a:buFont typeface="Arial" panose="020B0604020202020204" pitchFamily="34" charset="0"/>
              <a:buChar char="­"/>
            </a:pPr>
            <a:r>
              <a:rPr lang="en-GB" sz="1200" dirty="0" err="1">
                <a:solidFill>
                  <a:schemeClr val="tx2"/>
                </a:solidFill>
                <a:latin typeface="Arial"/>
                <a:ea typeface="+mj-ea"/>
                <a:cs typeface="Arial"/>
              </a:rPr>
              <a:t>Wedeco</a:t>
            </a:r>
            <a:r>
              <a:rPr lang="en-GB" sz="1200" dirty="0" smtClean="0">
                <a:solidFill>
                  <a:schemeClr val="tx2"/>
                </a:solidFill>
                <a:latin typeface="Arial"/>
                <a:ea typeface="+mj-ea"/>
                <a:cs typeface="Arial"/>
              </a:rPr>
              <a:t>, </a:t>
            </a:r>
            <a:r>
              <a:rPr lang="en-US" sz="1200" dirty="0" smtClean="0">
                <a:solidFill>
                  <a:schemeClr val="tx2"/>
                </a:solidFill>
                <a:latin typeface="Arial"/>
                <a:ea typeface="+mj-ea"/>
                <a:cs typeface="Arial"/>
              </a:rPr>
              <a:t>Germany</a:t>
            </a:r>
            <a:endParaRPr lang="en-GB" sz="1200" dirty="0">
              <a:solidFill>
                <a:schemeClr val="tx2"/>
              </a:solidFill>
              <a:latin typeface="Arial"/>
              <a:ea typeface="+mj-ea"/>
              <a:cs typeface="Arial"/>
            </a:endParaRPr>
          </a:p>
          <a:p>
            <a:pPr marL="171450" indent="-171450">
              <a:buFont typeface="Arial" panose="020B0604020202020204" pitchFamily="34" charset="0"/>
              <a:buChar char="­"/>
            </a:pPr>
            <a:r>
              <a:rPr lang="en-GB" sz="1200" dirty="0">
                <a:solidFill>
                  <a:schemeClr val="tx2"/>
                </a:solidFill>
                <a:latin typeface="Arial"/>
                <a:ea typeface="+mj-ea"/>
                <a:cs typeface="Arial"/>
              </a:rPr>
              <a:t>Trojan, </a:t>
            </a:r>
            <a:r>
              <a:rPr lang="en-US" sz="1200" dirty="0" smtClean="0">
                <a:solidFill>
                  <a:schemeClr val="tx2"/>
                </a:solidFill>
                <a:latin typeface="Arial"/>
                <a:ea typeface="+mj-ea"/>
                <a:cs typeface="Arial"/>
              </a:rPr>
              <a:t>Germany</a:t>
            </a:r>
            <a:endParaRPr lang="en-GB" sz="1200" dirty="0">
              <a:solidFill>
                <a:schemeClr val="tx2"/>
              </a:solidFill>
              <a:latin typeface="Arial"/>
              <a:ea typeface="+mj-ea"/>
              <a:cs typeface="Arial"/>
            </a:endParaRPr>
          </a:p>
          <a:p>
            <a:pPr marL="171450" indent="-171450">
              <a:buFont typeface="Arial" panose="020B0604020202020204" pitchFamily="34" charset="0"/>
              <a:buChar char="­"/>
            </a:pPr>
            <a:r>
              <a:rPr lang="en-GB" sz="1200" dirty="0" err="1" smtClean="0">
                <a:solidFill>
                  <a:schemeClr val="tx2"/>
                </a:solidFill>
                <a:latin typeface="Arial"/>
                <a:ea typeface="+mj-ea"/>
                <a:cs typeface="Arial"/>
              </a:rPr>
              <a:t>Desmi</a:t>
            </a:r>
            <a:r>
              <a:rPr lang="ru-RU" sz="1200" dirty="0" smtClean="0">
                <a:solidFill>
                  <a:schemeClr val="tx2"/>
                </a:solidFill>
                <a:latin typeface="Arial"/>
                <a:ea typeface="+mj-ea"/>
                <a:cs typeface="Arial"/>
              </a:rPr>
              <a:t>, </a:t>
            </a:r>
            <a:r>
              <a:rPr lang="en-US" sz="1200" dirty="0" smtClean="0">
                <a:solidFill>
                  <a:schemeClr val="tx2"/>
                </a:solidFill>
                <a:latin typeface="Arial"/>
                <a:ea typeface="+mj-ea"/>
                <a:cs typeface="Arial"/>
              </a:rPr>
              <a:t>Denmark</a:t>
            </a:r>
            <a:endParaRPr lang="ru-RU" sz="1200" dirty="0"/>
          </a:p>
        </p:txBody>
      </p:sp>
      <p:sp>
        <p:nvSpPr>
          <p:cNvPr id="39" name="TextBox 38"/>
          <p:cNvSpPr txBox="1"/>
          <p:nvPr/>
        </p:nvSpPr>
        <p:spPr>
          <a:xfrm>
            <a:off x="1807" y="1935946"/>
            <a:ext cx="5917710" cy="830997"/>
          </a:xfrm>
          <a:prstGeom prst="rect">
            <a:avLst/>
          </a:prstGeom>
          <a:noFill/>
        </p:spPr>
        <p:txBody>
          <a:bodyPr wrap="none" rtlCol="0">
            <a:spAutoFit/>
          </a:bodyPr>
          <a:lstStyle/>
          <a:p>
            <a:r>
              <a:rPr lang="en-US" sz="1200" b="1" dirty="0" smtClean="0">
                <a:solidFill>
                  <a:schemeClr val="tx2"/>
                </a:solidFill>
                <a:latin typeface="Arial"/>
                <a:ea typeface="+mj-ea"/>
                <a:cs typeface="Arial"/>
              </a:rPr>
              <a:t>We perform </a:t>
            </a:r>
            <a:r>
              <a:rPr lang="en-US" sz="1200" b="1" dirty="0" smtClean="0">
                <a:solidFill>
                  <a:schemeClr val="tx2"/>
                </a:solidFill>
                <a:latin typeface="Arial"/>
                <a:ea typeface="+mj-ea"/>
                <a:cs typeface="Arial"/>
              </a:rPr>
              <a:t>water </a:t>
            </a:r>
            <a:r>
              <a:rPr lang="en-US" sz="1200" b="1" dirty="0">
                <a:solidFill>
                  <a:schemeClr val="tx2"/>
                </a:solidFill>
                <a:latin typeface="Arial"/>
                <a:ea typeface="+mj-ea"/>
                <a:cs typeface="Arial"/>
              </a:rPr>
              <a:t>disinfection at the </a:t>
            </a:r>
            <a:r>
              <a:rPr lang="en-US" sz="1200" b="1" dirty="0" smtClean="0">
                <a:solidFill>
                  <a:schemeClr val="tx2"/>
                </a:solidFill>
                <a:latin typeface="Arial"/>
                <a:ea typeface="+mj-ea"/>
                <a:cs typeface="Arial"/>
              </a:rPr>
              <a:t>FINAL STAGE of </a:t>
            </a:r>
            <a:r>
              <a:rPr lang="en-US" sz="1200" b="1" dirty="0">
                <a:solidFill>
                  <a:schemeClr val="tx2"/>
                </a:solidFill>
                <a:latin typeface="Arial"/>
                <a:ea typeface="+mj-ea"/>
                <a:cs typeface="Arial"/>
              </a:rPr>
              <a:t>water treatment without</a:t>
            </a:r>
            <a:endParaRPr lang="ru-RU" sz="1200" b="1" dirty="0">
              <a:solidFill>
                <a:schemeClr val="tx2"/>
              </a:solidFill>
              <a:latin typeface="Arial"/>
              <a:ea typeface="+mj-ea"/>
              <a:cs typeface="Arial"/>
            </a:endParaRPr>
          </a:p>
          <a:p>
            <a:pPr marL="171450" indent="-171450">
              <a:buFont typeface="Arial" panose="020B0604020202020204" pitchFamily="34" charset="0"/>
              <a:buChar char="­"/>
            </a:pPr>
            <a:r>
              <a:rPr lang="en-US" sz="1200" dirty="0">
                <a:solidFill>
                  <a:schemeClr val="tx2"/>
                </a:solidFill>
                <a:latin typeface="Arial"/>
                <a:ea typeface="+mj-ea"/>
                <a:cs typeface="Arial"/>
              </a:rPr>
              <a:t>Filtration</a:t>
            </a:r>
            <a:endParaRPr lang="ru-RU" sz="1200" dirty="0">
              <a:solidFill>
                <a:schemeClr val="tx2"/>
              </a:solidFill>
              <a:latin typeface="Arial"/>
              <a:ea typeface="+mj-ea"/>
              <a:cs typeface="Arial"/>
            </a:endParaRPr>
          </a:p>
          <a:p>
            <a:pPr marL="171450" indent="-171450">
              <a:buFont typeface="Arial" panose="020B0604020202020204" pitchFamily="34" charset="0"/>
              <a:buChar char="­"/>
            </a:pPr>
            <a:r>
              <a:rPr lang="en-US" sz="1200" dirty="0">
                <a:solidFill>
                  <a:schemeClr val="tx2"/>
                </a:solidFill>
                <a:latin typeface="Arial"/>
                <a:ea typeface="+mj-ea"/>
                <a:cs typeface="Arial"/>
              </a:rPr>
              <a:t>Softening</a:t>
            </a:r>
            <a:endParaRPr lang="ru-RU" sz="1200" dirty="0">
              <a:solidFill>
                <a:schemeClr val="tx2"/>
              </a:solidFill>
              <a:latin typeface="Arial"/>
              <a:ea typeface="+mj-ea"/>
              <a:cs typeface="Arial"/>
            </a:endParaRPr>
          </a:p>
          <a:p>
            <a:pPr marL="171450" indent="-171450">
              <a:buFont typeface="Arial" panose="020B0604020202020204" pitchFamily="34" charset="0"/>
              <a:buChar char="­"/>
            </a:pPr>
            <a:r>
              <a:rPr lang="en-US" sz="1200" dirty="0">
                <a:solidFill>
                  <a:schemeClr val="tx2"/>
                </a:solidFill>
                <a:latin typeface="Arial"/>
                <a:ea typeface="+mj-ea"/>
                <a:cs typeface="Arial"/>
              </a:rPr>
              <a:t>Inspections</a:t>
            </a:r>
            <a:endParaRPr lang="ru-RU" sz="1200" dirty="0">
              <a:solidFill>
                <a:schemeClr val="tx2"/>
              </a:solidFill>
              <a:latin typeface="Arial"/>
              <a:ea typeface="+mj-ea"/>
              <a:cs typeface="Arial"/>
            </a:endParaRPr>
          </a:p>
        </p:txBody>
      </p:sp>
      <p:grpSp>
        <p:nvGrpSpPr>
          <p:cNvPr id="40" name="Группа 39"/>
          <p:cNvGrpSpPr/>
          <p:nvPr/>
        </p:nvGrpSpPr>
        <p:grpSpPr>
          <a:xfrm>
            <a:off x="165131" y="583108"/>
            <a:ext cx="487306" cy="472368"/>
            <a:chOff x="-206276" y="365476"/>
            <a:chExt cx="748787" cy="785586"/>
          </a:xfrm>
        </p:grpSpPr>
        <p:sp>
          <p:nvSpPr>
            <p:cNvPr id="41" name="Овал 40"/>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2" name="Группа 41"/>
            <p:cNvGrpSpPr/>
            <p:nvPr/>
          </p:nvGrpSpPr>
          <p:grpSpPr>
            <a:xfrm>
              <a:off x="-133068" y="598587"/>
              <a:ext cx="602368" cy="360974"/>
              <a:chOff x="398776" y="622579"/>
              <a:chExt cx="1444625" cy="766331"/>
            </a:xfrm>
          </p:grpSpPr>
          <p:grpSp>
            <p:nvGrpSpPr>
              <p:cNvPr id="43" name="object 3"/>
              <p:cNvGrpSpPr/>
              <p:nvPr/>
            </p:nvGrpSpPr>
            <p:grpSpPr>
              <a:xfrm>
                <a:off x="398776" y="870751"/>
                <a:ext cx="1444625" cy="518159"/>
                <a:chOff x="398776" y="870751"/>
                <a:chExt cx="1444625" cy="518159"/>
              </a:xfrm>
            </p:grpSpPr>
            <p:sp>
              <p:nvSpPr>
                <p:cNvPr id="45"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6"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7"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8"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44"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49" name="TextBox 48"/>
          <p:cNvSpPr txBox="1"/>
          <p:nvPr/>
        </p:nvSpPr>
        <p:spPr>
          <a:xfrm>
            <a:off x="239959" y="2802541"/>
            <a:ext cx="5313970" cy="261610"/>
          </a:xfrm>
          <a:prstGeom prst="rect">
            <a:avLst/>
          </a:prstGeom>
          <a:noFill/>
          <a:ln w="12700">
            <a:solidFill>
              <a:srgbClr val="005A9E"/>
            </a:solidFill>
          </a:ln>
        </p:spPr>
        <p:txBody>
          <a:bodyPr wrap="square" rtlCol="0">
            <a:spAutoFit/>
          </a:bodyPr>
          <a:lstStyle/>
          <a:p>
            <a:r>
              <a:rPr lang="en-US" sz="1100" b="1" dirty="0">
                <a:solidFill>
                  <a:schemeClr val="tx2"/>
                </a:solidFill>
                <a:latin typeface="Arial"/>
                <a:ea typeface="+mj-ea"/>
                <a:cs typeface="Arial"/>
              </a:rPr>
              <a:t>!NB </a:t>
            </a:r>
            <a:r>
              <a:rPr lang="en-US" sz="1100" b="1" dirty="0" smtClean="0">
                <a:solidFill>
                  <a:schemeClr val="tx2"/>
                </a:solidFill>
                <a:latin typeface="Arial"/>
                <a:ea typeface="+mj-ea"/>
                <a:cs typeface="Arial"/>
              </a:rPr>
              <a:t>Unique technology helping to avoid periodic </a:t>
            </a:r>
            <a:r>
              <a:rPr lang="en-US" sz="1100" b="1" dirty="0">
                <a:solidFill>
                  <a:schemeClr val="tx2"/>
                </a:solidFill>
                <a:latin typeface="Arial"/>
                <a:ea typeface="+mj-ea"/>
                <a:cs typeface="Arial"/>
              </a:rPr>
              <a:t>cleaning of UV lamps</a:t>
            </a:r>
            <a:r>
              <a:rPr lang="ru-RU" sz="1100" b="1" dirty="0">
                <a:solidFill>
                  <a:schemeClr val="tx2"/>
                </a:solidFill>
                <a:latin typeface="Arial"/>
                <a:ea typeface="+mj-ea"/>
                <a:cs typeface="Arial"/>
              </a:rPr>
              <a:t> </a:t>
            </a:r>
            <a:r>
              <a:rPr lang="en-US" sz="1100" b="1" dirty="0">
                <a:solidFill>
                  <a:schemeClr val="tx2"/>
                </a:solidFill>
                <a:latin typeface="Arial"/>
                <a:ea typeface="+mj-ea"/>
                <a:cs typeface="Arial"/>
              </a:rPr>
              <a:t>cases </a:t>
            </a:r>
            <a:r>
              <a:rPr lang="ru-RU" sz="1100" b="1" dirty="0">
                <a:solidFill>
                  <a:schemeClr val="tx2"/>
                </a:solidFill>
                <a:latin typeface="Arial"/>
                <a:ea typeface="+mj-ea"/>
                <a:cs typeface="Arial"/>
              </a:rPr>
              <a:t>  </a:t>
            </a:r>
          </a:p>
        </p:txBody>
      </p:sp>
      <p:sp>
        <p:nvSpPr>
          <p:cNvPr id="59" name="TextBox 58"/>
          <p:cNvSpPr txBox="1"/>
          <p:nvPr/>
        </p:nvSpPr>
        <p:spPr>
          <a:xfrm>
            <a:off x="6083300" y="705598"/>
            <a:ext cx="1758369" cy="1107996"/>
          </a:xfrm>
          <a:prstGeom prst="rect">
            <a:avLst/>
          </a:prstGeom>
          <a:noFill/>
        </p:spPr>
        <p:txBody>
          <a:bodyPr wrap="square" rtlCol="0">
            <a:spAutoFit/>
          </a:bodyPr>
          <a:lstStyle/>
          <a:p>
            <a:r>
              <a:rPr lang="en-US" sz="1100" b="1" u="sng" dirty="0" smtClean="0">
                <a:solidFill>
                  <a:schemeClr val="tx2"/>
                </a:solidFill>
                <a:latin typeface="Arial"/>
                <a:ea typeface="+mj-ea"/>
                <a:cs typeface="Arial"/>
              </a:rPr>
              <a:t>Russia companies</a:t>
            </a:r>
          </a:p>
          <a:p>
            <a:pPr marL="171450" indent="-171450">
              <a:buFont typeface="Arial" panose="020B0604020202020204" pitchFamily="34" charset="0"/>
              <a:buChar char="­"/>
            </a:pPr>
            <a:endParaRPr lang="ru-RU" sz="1100" b="1" dirty="0" smtClean="0">
              <a:solidFill>
                <a:schemeClr val="tx2"/>
              </a:solidFill>
              <a:latin typeface="Arial"/>
              <a:ea typeface="+mj-ea"/>
              <a:cs typeface="Arial"/>
            </a:endParaRPr>
          </a:p>
          <a:p>
            <a:pPr marL="171450" indent="-171450">
              <a:buFont typeface="Arial" panose="020B0604020202020204" pitchFamily="34" charset="0"/>
              <a:buChar char="­"/>
            </a:pPr>
            <a:r>
              <a:rPr lang="en-GB" sz="1100" dirty="0" smtClean="0">
                <a:solidFill>
                  <a:schemeClr val="tx2"/>
                </a:solidFill>
                <a:latin typeface="Arial"/>
                <a:ea typeface="+mj-ea"/>
                <a:cs typeface="Arial"/>
              </a:rPr>
              <a:t>НПО </a:t>
            </a:r>
            <a:r>
              <a:rPr lang="en-GB" sz="1100" dirty="0">
                <a:solidFill>
                  <a:schemeClr val="tx2"/>
                </a:solidFill>
                <a:latin typeface="Arial"/>
                <a:ea typeface="+mj-ea"/>
                <a:cs typeface="Arial"/>
              </a:rPr>
              <a:t>ЛИТ</a:t>
            </a:r>
          </a:p>
          <a:p>
            <a:pPr marL="171450" indent="-171450">
              <a:buFont typeface="Arial" panose="020B0604020202020204" pitchFamily="34" charset="0"/>
              <a:buChar char="­"/>
            </a:pPr>
            <a:r>
              <a:rPr lang="en-GB" sz="1100" dirty="0">
                <a:solidFill>
                  <a:schemeClr val="tx2"/>
                </a:solidFill>
                <a:latin typeface="Arial"/>
                <a:ea typeface="+mj-ea"/>
                <a:cs typeface="Arial"/>
              </a:rPr>
              <a:t>УФ-</a:t>
            </a:r>
            <a:r>
              <a:rPr lang="en-GB" sz="1100" dirty="0" err="1">
                <a:solidFill>
                  <a:schemeClr val="tx2"/>
                </a:solidFill>
                <a:latin typeface="Arial"/>
                <a:ea typeface="+mj-ea"/>
                <a:cs typeface="Arial"/>
              </a:rPr>
              <a:t>тех</a:t>
            </a:r>
            <a:endParaRPr lang="en-GB" sz="1100" dirty="0">
              <a:solidFill>
                <a:schemeClr val="tx2"/>
              </a:solidFill>
              <a:latin typeface="Arial"/>
              <a:ea typeface="+mj-ea"/>
              <a:cs typeface="Arial"/>
            </a:endParaRPr>
          </a:p>
          <a:p>
            <a:pPr marL="171450" indent="-171450">
              <a:buFont typeface="Arial" panose="020B0604020202020204" pitchFamily="34" charset="0"/>
              <a:buChar char="­"/>
            </a:pPr>
            <a:r>
              <a:rPr lang="en-GB" sz="1100" dirty="0">
                <a:solidFill>
                  <a:schemeClr val="tx2"/>
                </a:solidFill>
                <a:latin typeface="Arial"/>
                <a:ea typeface="+mj-ea"/>
                <a:cs typeface="Arial"/>
              </a:rPr>
              <a:t>НПО ЭНТ </a:t>
            </a:r>
            <a:r>
              <a:rPr lang="en-GB" sz="1100" dirty="0" err="1">
                <a:solidFill>
                  <a:schemeClr val="tx2"/>
                </a:solidFill>
                <a:latin typeface="Arial"/>
                <a:ea typeface="+mj-ea"/>
                <a:cs typeface="Arial"/>
              </a:rPr>
              <a:t>Кристалл</a:t>
            </a:r>
            <a:endParaRPr lang="en-GB" sz="1100" dirty="0">
              <a:solidFill>
                <a:schemeClr val="tx2"/>
              </a:solidFill>
              <a:latin typeface="Arial"/>
              <a:ea typeface="+mj-ea"/>
              <a:cs typeface="Arial"/>
            </a:endParaRPr>
          </a:p>
          <a:p>
            <a:pPr marL="171450" indent="-171450">
              <a:buFont typeface="Arial" panose="020B0604020202020204" pitchFamily="34" charset="0"/>
              <a:buChar char="­"/>
            </a:pPr>
            <a:r>
              <a:rPr lang="en-GB" sz="1100" dirty="0">
                <a:solidFill>
                  <a:schemeClr val="tx2"/>
                </a:solidFill>
                <a:latin typeface="Arial"/>
                <a:ea typeface="+mj-ea"/>
                <a:cs typeface="Arial"/>
              </a:rPr>
              <a:t>ООО </a:t>
            </a:r>
            <a:r>
              <a:rPr lang="en-GB" sz="1100" dirty="0" err="1">
                <a:solidFill>
                  <a:schemeClr val="tx2"/>
                </a:solidFill>
                <a:latin typeface="Arial"/>
                <a:ea typeface="+mj-ea"/>
                <a:cs typeface="Arial"/>
              </a:rPr>
              <a:t>Сварог</a:t>
            </a:r>
            <a:endParaRPr lang="ru-RU" sz="1100" dirty="0">
              <a:solidFill>
                <a:schemeClr val="tx2"/>
              </a:solidFill>
              <a:latin typeface="Arial"/>
              <a:ea typeface="+mj-ea"/>
              <a:cs typeface="Arial"/>
            </a:endParaRPr>
          </a:p>
        </p:txBody>
      </p:sp>
    </p:spTree>
    <p:extLst>
      <p:ext uri="{BB962C8B-B14F-4D97-AF65-F5344CB8AC3E}">
        <p14:creationId xmlns:p14="http://schemas.microsoft.com/office/powerpoint/2010/main" val="6029614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Выноска 2 (граница и черта) 8"/>
          <p:cNvSpPr/>
          <p:nvPr/>
        </p:nvSpPr>
        <p:spPr>
          <a:xfrm>
            <a:off x="2592603" y="1040009"/>
            <a:ext cx="2900760" cy="1876261"/>
          </a:xfrm>
          <a:prstGeom prst="accentBorderCallout2">
            <a:avLst>
              <a:gd name="adj1" fmla="val 18750"/>
              <a:gd name="adj2" fmla="val -8333"/>
              <a:gd name="adj3" fmla="val 18750"/>
              <a:gd name="adj4" fmla="val -16667"/>
              <a:gd name="adj5" fmla="val -3916"/>
              <a:gd name="adj6" fmla="val -4340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object 4"/>
          <p:cNvGrpSpPr/>
          <p:nvPr/>
        </p:nvGrpSpPr>
        <p:grpSpPr>
          <a:xfrm>
            <a:off x="71997" y="340731"/>
            <a:ext cx="328930" cy="82550"/>
            <a:chOff x="291176" y="540711"/>
            <a:chExt cx="328930" cy="82550"/>
          </a:xfrm>
        </p:grpSpPr>
        <p:sp>
          <p:nvSpPr>
            <p:cNvPr id="5" name="object 5"/>
            <p:cNvSpPr/>
            <p:nvPr/>
          </p:nvSpPr>
          <p:spPr>
            <a:xfrm>
              <a:off x="295375" y="579995"/>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6" name="object 6"/>
            <p:cNvSpPr/>
            <p:nvPr/>
          </p:nvSpPr>
          <p:spPr>
            <a:xfrm>
              <a:off x="291176" y="553495"/>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7" name="object 7"/>
            <p:cNvSpPr/>
            <p:nvPr/>
          </p:nvSpPr>
          <p:spPr>
            <a:xfrm>
              <a:off x="465042" y="540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16" name="object 16"/>
          <p:cNvSpPr txBox="1"/>
          <p:nvPr/>
        </p:nvSpPr>
        <p:spPr>
          <a:xfrm>
            <a:off x="5036093" y="3008754"/>
            <a:ext cx="214354" cy="155171"/>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900" spc="15" dirty="0">
                <a:latin typeface="Verdana"/>
                <a:cs typeface="Verdana"/>
              </a:rPr>
              <a:t>45</a:t>
            </a:fld>
            <a:endParaRPr sz="900">
              <a:latin typeface="Verdana"/>
              <a:cs typeface="Verdana"/>
            </a:endParaRPr>
          </a:p>
        </p:txBody>
      </p:sp>
      <p:grpSp>
        <p:nvGrpSpPr>
          <p:cNvPr id="27" name="Группа 26"/>
          <p:cNvGrpSpPr/>
          <p:nvPr/>
        </p:nvGrpSpPr>
        <p:grpSpPr>
          <a:xfrm>
            <a:off x="5253519" y="304844"/>
            <a:ext cx="316040" cy="284645"/>
            <a:chOff x="-206276" y="365476"/>
            <a:chExt cx="748787" cy="785586"/>
          </a:xfrm>
        </p:grpSpPr>
        <p:sp>
          <p:nvSpPr>
            <p:cNvPr id="28" name="Овал 27"/>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9" name="Группа 28"/>
            <p:cNvGrpSpPr/>
            <p:nvPr/>
          </p:nvGrpSpPr>
          <p:grpSpPr>
            <a:xfrm>
              <a:off x="-133068" y="598587"/>
              <a:ext cx="602368" cy="360974"/>
              <a:chOff x="398776" y="622579"/>
              <a:chExt cx="1444625" cy="766331"/>
            </a:xfrm>
          </p:grpSpPr>
          <p:grpSp>
            <p:nvGrpSpPr>
              <p:cNvPr id="30" name="object 3"/>
              <p:cNvGrpSpPr/>
              <p:nvPr/>
            </p:nvGrpSpPr>
            <p:grpSpPr>
              <a:xfrm>
                <a:off x="398776" y="870751"/>
                <a:ext cx="1444625" cy="518159"/>
                <a:chOff x="398776" y="870751"/>
                <a:chExt cx="1444625" cy="518159"/>
              </a:xfrm>
            </p:grpSpPr>
            <p:sp>
              <p:nvSpPr>
                <p:cNvPr id="32"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3"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4"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5"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31"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17" name="Заголовок 16"/>
          <p:cNvSpPr>
            <a:spLocks noGrp="1"/>
          </p:cNvSpPr>
          <p:nvPr>
            <p:ph type="title"/>
          </p:nvPr>
        </p:nvSpPr>
        <p:spPr>
          <a:xfrm>
            <a:off x="-4223" y="82486"/>
            <a:ext cx="5759060" cy="860266"/>
          </a:xfrm>
        </p:spPr>
        <p:txBody>
          <a:bodyPr/>
          <a:lstStyle/>
          <a:p>
            <a:pPr algn="ctr"/>
            <a:r>
              <a:rPr lang="en-US" sz="1400" dirty="0" smtClean="0">
                <a:solidFill>
                  <a:schemeClr val="tx2"/>
                </a:solidFill>
              </a:rPr>
              <a:t>RUSSIAN AND FOREIGN </a:t>
            </a:r>
            <a:r>
              <a:rPr lang="en-US" sz="1400" dirty="0">
                <a:solidFill>
                  <a:schemeClr val="tx2"/>
                </a:solidFill>
              </a:rPr>
              <a:t> UV WATER DISINFECTION </a:t>
            </a:r>
            <a:r>
              <a:rPr lang="en-US" sz="1400" dirty="0" smtClean="0">
                <a:solidFill>
                  <a:schemeClr val="tx2"/>
                </a:solidFill>
              </a:rPr>
              <a:t>EQUIPMENT: </a:t>
            </a:r>
            <a:br>
              <a:rPr lang="en-US" sz="1400" dirty="0" smtClean="0">
                <a:solidFill>
                  <a:schemeClr val="tx2"/>
                </a:solidFill>
              </a:rPr>
            </a:br>
            <a:r>
              <a:rPr lang="en-US" sz="1400" u="sng" dirty="0" smtClean="0">
                <a:solidFill>
                  <a:schemeClr val="tx2"/>
                </a:solidFill>
              </a:rPr>
              <a:t>LIMITATIONS and INDIRECT COSTS</a:t>
            </a:r>
            <a:endParaRPr lang="ru-RU" sz="1400" u="sng" dirty="0">
              <a:solidFill>
                <a:schemeClr val="tx2"/>
              </a:solidFill>
            </a:endParaRPr>
          </a:p>
        </p:txBody>
      </p:sp>
      <p:sp>
        <p:nvSpPr>
          <p:cNvPr id="36" name="TextBox 35"/>
          <p:cNvSpPr txBox="1"/>
          <p:nvPr/>
        </p:nvSpPr>
        <p:spPr>
          <a:xfrm>
            <a:off x="345444" y="1089025"/>
            <a:ext cx="1758369" cy="938719"/>
          </a:xfrm>
          <a:prstGeom prst="rect">
            <a:avLst/>
          </a:prstGeom>
          <a:noFill/>
        </p:spPr>
        <p:txBody>
          <a:bodyPr wrap="square" rtlCol="0">
            <a:spAutoFit/>
          </a:bodyPr>
          <a:lstStyle/>
          <a:p>
            <a:r>
              <a:rPr lang="en-US" sz="1100" b="1" u="sng" dirty="0" smtClean="0">
                <a:solidFill>
                  <a:schemeClr val="tx2"/>
                </a:solidFill>
                <a:latin typeface="Arial"/>
                <a:ea typeface="+mj-ea"/>
                <a:cs typeface="Arial"/>
              </a:rPr>
              <a:t>Russia companies</a:t>
            </a:r>
          </a:p>
          <a:p>
            <a:pPr marL="171450" indent="-171450">
              <a:buFont typeface="Arial" panose="020B0604020202020204" pitchFamily="34" charset="0"/>
              <a:buChar char="­"/>
            </a:pPr>
            <a:r>
              <a:rPr lang="en-US" sz="1100" dirty="0" smtClean="0">
                <a:solidFill>
                  <a:schemeClr val="tx2"/>
                </a:solidFill>
                <a:latin typeface="Arial"/>
                <a:ea typeface="+mj-ea"/>
                <a:cs typeface="Arial"/>
              </a:rPr>
              <a:t>LIT ltd</a:t>
            </a:r>
            <a:endParaRPr lang="en-GB" sz="1100" dirty="0">
              <a:solidFill>
                <a:schemeClr val="tx2"/>
              </a:solidFill>
              <a:latin typeface="Arial"/>
              <a:ea typeface="+mj-ea"/>
              <a:cs typeface="Arial"/>
            </a:endParaRPr>
          </a:p>
          <a:p>
            <a:pPr marL="171450" indent="-171450">
              <a:buFont typeface="Arial" panose="020B0604020202020204" pitchFamily="34" charset="0"/>
              <a:buChar char="­"/>
            </a:pPr>
            <a:r>
              <a:rPr lang="en-GB" sz="1100" dirty="0" smtClean="0">
                <a:solidFill>
                  <a:schemeClr val="tx2"/>
                </a:solidFill>
                <a:latin typeface="Arial"/>
                <a:ea typeface="+mj-ea"/>
                <a:cs typeface="Arial"/>
              </a:rPr>
              <a:t>UF-tech</a:t>
            </a:r>
            <a:endParaRPr lang="en-GB" sz="1100" dirty="0">
              <a:solidFill>
                <a:schemeClr val="tx2"/>
              </a:solidFill>
              <a:latin typeface="Arial"/>
              <a:ea typeface="+mj-ea"/>
              <a:cs typeface="Arial"/>
            </a:endParaRPr>
          </a:p>
          <a:p>
            <a:pPr marL="171450" indent="-171450">
              <a:buFont typeface="Arial" panose="020B0604020202020204" pitchFamily="34" charset="0"/>
              <a:buChar char="­"/>
            </a:pPr>
            <a:r>
              <a:rPr lang="en-GB" sz="1100" dirty="0" err="1" smtClean="0">
                <a:solidFill>
                  <a:schemeClr val="tx2"/>
                </a:solidFill>
                <a:latin typeface="Arial"/>
                <a:ea typeface="+mj-ea"/>
                <a:cs typeface="Arial"/>
              </a:rPr>
              <a:t>Cristall</a:t>
            </a:r>
            <a:r>
              <a:rPr lang="en-GB" sz="1100" dirty="0" smtClean="0">
                <a:solidFill>
                  <a:schemeClr val="tx2"/>
                </a:solidFill>
                <a:latin typeface="Arial"/>
                <a:ea typeface="+mj-ea"/>
                <a:cs typeface="Arial"/>
              </a:rPr>
              <a:t> ltd</a:t>
            </a:r>
            <a:endParaRPr lang="en-GB" sz="1100" dirty="0">
              <a:solidFill>
                <a:schemeClr val="tx2"/>
              </a:solidFill>
              <a:latin typeface="Arial"/>
              <a:ea typeface="+mj-ea"/>
              <a:cs typeface="Arial"/>
            </a:endParaRPr>
          </a:p>
          <a:p>
            <a:pPr marL="171450" indent="-171450">
              <a:buFont typeface="Arial" panose="020B0604020202020204" pitchFamily="34" charset="0"/>
              <a:buChar char="­"/>
            </a:pPr>
            <a:r>
              <a:rPr lang="en-GB" sz="1100" dirty="0" err="1" smtClean="0">
                <a:solidFill>
                  <a:schemeClr val="tx2"/>
                </a:solidFill>
                <a:latin typeface="Arial"/>
                <a:ea typeface="+mj-ea"/>
                <a:cs typeface="Arial"/>
              </a:rPr>
              <a:t>Svarog</a:t>
            </a:r>
            <a:r>
              <a:rPr lang="en-GB" sz="1100" dirty="0" smtClean="0">
                <a:solidFill>
                  <a:schemeClr val="tx2"/>
                </a:solidFill>
                <a:latin typeface="Arial"/>
                <a:ea typeface="+mj-ea"/>
                <a:cs typeface="Arial"/>
              </a:rPr>
              <a:t> ltd</a:t>
            </a:r>
            <a:endParaRPr lang="ru-RU" sz="1100" dirty="0">
              <a:solidFill>
                <a:schemeClr val="tx2"/>
              </a:solidFill>
              <a:latin typeface="Arial"/>
              <a:ea typeface="+mj-ea"/>
              <a:cs typeface="Arial"/>
            </a:endParaRPr>
          </a:p>
        </p:txBody>
      </p:sp>
      <p:sp>
        <p:nvSpPr>
          <p:cNvPr id="37" name="TextBox 36"/>
          <p:cNvSpPr txBox="1"/>
          <p:nvPr/>
        </p:nvSpPr>
        <p:spPr>
          <a:xfrm>
            <a:off x="384014" y="2067711"/>
            <a:ext cx="1579504" cy="769441"/>
          </a:xfrm>
          <a:prstGeom prst="rect">
            <a:avLst/>
          </a:prstGeom>
          <a:noFill/>
        </p:spPr>
        <p:txBody>
          <a:bodyPr wrap="square" rtlCol="0">
            <a:spAutoFit/>
          </a:bodyPr>
          <a:lstStyle/>
          <a:p>
            <a:r>
              <a:rPr lang="en-US" sz="1100" b="1" u="sng" dirty="0">
                <a:solidFill>
                  <a:schemeClr val="tx2"/>
                </a:solidFill>
                <a:latin typeface="Arial"/>
                <a:ea typeface="+mj-ea"/>
                <a:cs typeface="Arial"/>
              </a:rPr>
              <a:t>Foreign </a:t>
            </a:r>
            <a:r>
              <a:rPr lang="en-US" sz="1100" b="1" u="sng" dirty="0" smtClean="0">
                <a:solidFill>
                  <a:schemeClr val="tx2"/>
                </a:solidFill>
                <a:latin typeface="Arial"/>
                <a:ea typeface="+mj-ea"/>
                <a:cs typeface="Arial"/>
              </a:rPr>
              <a:t>companies</a:t>
            </a:r>
            <a:endParaRPr lang="ru-RU" sz="1100" b="1" u="sng" dirty="0" smtClean="0">
              <a:solidFill>
                <a:schemeClr val="tx2"/>
              </a:solidFill>
              <a:latin typeface="Arial"/>
              <a:ea typeface="+mj-ea"/>
              <a:cs typeface="Arial"/>
            </a:endParaRPr>
          </a:p>
          <a:p>
            <a:pPr marL="171450" indent="-171450">
              <a:buFont typeface="Arial" panose="020B0604020202020204" pitchFamily="34" charset="0"/>
              <a:buChar char="­"/>
            </a:pPr>
            <a:r>
              <a:rPr lang="en-GB" sz="1100" dirty="0" err="1" smtClean="0">
                <a:solidFill>
                  <a:schemeClr val="tx2"/>
                </a:solidFill>
                <a:latin typeface="Arial"/>
                <a:ea typeface="+mj-ea"/>
                <a:cs typeface="Arial"/>
              </a:rPr>
              <a:t>Wedeco</a:t>
            </a:r>
            <a:r>
              <a:rPr lang="en-GB" sz="1100" dirty="0" smtClean="0">
                <a:solidFill>
                  <a:schemeClr val="tx2"/>
                </a:solidFill>
                <a:latin typeface="Arial"/>
                <a:ea typeface="+mj-ea"/>
                <a:cs typeface="Arial"/>
              </a:rPr>
              <a:t>, </a:t>
            </a:r>
            <a:r>
              <a:rPr lang="en-US" sz="1100" dirty="0" smtClean="0">
                <a:solidFill>
                  <a:schemeClr val="tx2"/>
                </a:solidFill>
                <a:latin typeface="Arial"/>
                <a:ea typeface="+mj-ea"/>
                <a:cs typeface="Arial"/>
              </a:rPr>
              <a:t>Germany</a:t>
            </a:r>
            <a:endParaRPr lang="en-GB" sz="1100" dirty="0">
              <a:solidFill>
                <a:schemeClr val="tx2"/>
              </a:solidFill>
              <a:latin typeface="Arial"/>
              <a:ea typeface="+mj-ea"/>
              <a:cs typeface="Arial"/>
            </a:endParaRPr>
          </a:p>
          <a:p>
            <a:pPr marL="171450" indent="-171450">
              <a:buFont typeface="Arial" panose="020B0604020202020204" pitchFamily="34" charset="0"/>
              <a:buChar char="­"/>
            </a:pPr>
            <a:r>
              <a:rPr lang="en-GB" sz="1100" dirty="0">
                <a:solidFill>
                  <a:schemeClr val="tx2"/>
                </a:solidFill>
                <a:latin typeface="Arial"/>
                <a:ea typeface="+mj-ea"/>
                <a:cs typeface="Arial"/>
              </a:rPr>
              <a:t>Trojan, </a:t>
            </a:r>
            <a:r>
              <a:rPr lang="en-US" sz="1100" dirty="0" smtClean="0">
                <a:solidFill>
                  <a:schemeClr val="tx2"/>
                </a:solidFill>
                <a:latin typeface="Arial"/>
                <a:ea typeface="+mj-ea"/>
                <a:cs typeface="Arial"/>
              </a:rPr>
              <a:t>Germany</a:t>
            </a:r>
            <a:endParaRPr lang="en-GB" sz="1100" dirty="0">
              <a:solidFill>
                <a:schemeClr val="tx2"/>
              </a:solidFill>
              <a:latin typeface="Arial"/>
              <a:ea typeface="+mj-ea"/>
              <a:cs typeface="Arial"/>
            </a:endParaRPr>
          </a:p>
          <a:p>
            <a:pPr marL="171450" indent="-171450">
              <a:buFont typeface="Arial" panose="020B0604020202020204" pitchFamily="34" charset="0"/>
              <a:buChar char="­"/>
            </a:pPr>
            <a:r>
              <a:rPr lang="en-GB" sz="1100" dirty="0" err="1" smtClean="0">
                <a:solidFill>
                  <a:schemeClr val="tx2"/>
                </a:solidFill>
                <a:latin typeface="Arial"/>
                <a:ea typeface="+mj-ea"/>
                <a:cs typeface="Arial"/>
              </a:rPr>
              <a:t>Desmi</a:t>
            </a:r>
            <a:r>
              <a:rPr lang="ru-RU" sz="1100" dirty="0" smtClean="0">
                <a:solidFill>
                  <a:schemeClr val="tx2"/>
                </a:solidFill>
                <a:latin typeface="Arial"/>
                <a:ea typeface="+mj-ea"/>
                <a:cs typeface="Arial"/>
              </a:rPr>
              <a:t>, </a:t>
            </a:r>
            <a:r>
              <a:rPr lang="en-US" sz="1100" dirty="0" smtClean="0">
                <a:solidFill>
                  <a:schemeClr val="tx2"/>
                </a:solidFill>
                <a:latin typeface="Arial"/>
                <a:ea typeface="+mj-ea"/>
                <a:cs typeface="Arial"/>
              </a:rPr>
              <a:t>Denmark</a:t>
            </a:r>
            <a:endParaRPr lang="ru-RU" dirty="0"/>
          </a:p>
        </p:txBody>
      </p:sp>
      <p:grpSp>
        <p:nvGrpSpPr>
          <p:cNvPr id="50" name="Группа 49"/>
          <p:cNvGrpSpPr/>
          <p:nvPr/>
        </p:nvGrpSpPr>
        <p:grpSpPr>
          <a:xfrm>
            <a:off x="209992" y="2965527"/>
            <a:ext cx="228599" cy="206156"/>
            <a:chOff x="-206276" y="365476"/>
            <a:chExt cx="748787" cy="785586"/>
          </a:xfrm>
        </p:grpSpPr>
        <p:sp>
          <p:nvSpPr>
            <p:cNvPr id="51" name="Овал 50"/>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2" name="Группа 51"/>
            <p:cNvGrpSpPr/>
            <p:nvPr/>
          </p:nvGrpSpPr>
          <p:grpSpPr>
            <a:xfrm>
              <a:off x="-133068" y="598587"/>
              <a:ext cx="602368" cy="360974"/>
              <a:chOff x="398776" y="622579"/>
              <a:chExt cx="1444625" cy="766331"/>
            </a:xfrm>
          </p:grpSpPr>
          <p:grpSp>
            <p:nvGrpSpPr>
              <p:cNvPr id="53" name="object 3"/>
              <p:cNvGrpSpPr/>
              <p:nvPr/>
            </p:nvGrpSpPr>
            <p:grpSpPr>
              <a:xfrm>
                <a:off x="398776" y="870751"/>
                <a:ext cx="1444625" cy="518159"/>
                <a:chOff x="398776" y="870751"/>
                <a:chExt cx="1444625" cy="518159"/>
              </a:xfrm>
            </p:grpSpPr>
            <p:sp>
              <p:nvSpPr>
                <p:cNvPr id="55"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6"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7"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8"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54"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2" name="Прямоугольник 1"/>
          <p:cNvSpPr/>
          <p:nvPr/>
        </p:nvSpPr>
        <p:spPr>
          <a:xfrm>
            <a:off x="339094" y="705866"/>
            <a:ext cx="5188245" cy="261610"/>
          </a:xfrm>
          <a:prstGeom prst="rect">
            <a:avLst/>
          </a:prstGeom>
          <a:solidFill>
            <a:schemeClr val="accent1">
              <a:lumMod val="20000"/>
              <a:lumOff val="80000"/>
            </a:schemeClr>
          </a:solidFill>
          <a:ln>
            <a:solidFill>
              <a:srgbClr val="005A9E"/>
            </a:solidFill>
          </a:ln>
        </p:spPr>
        <p:txBody>
          <a:bodyPr wrap="square">
            <a:spAutoFit/>
          </a:bodyPr>
          <a:lstStyle/>
          <a:p>
            <a:pPr algn="ctr"/>
            <a:r>
              <a:rPr lang="en-US" sz="1100" b="1" dirty="0">
                <a:solidFill>
                  <a:schemeClr val="tx2"/>
                </a:solidFill>
                <a:latin typeface="Arial"/>
                <a:ea typeface="+mj-ea"/>
                <a:cs typeface="Arial"/>
              </a:rPr>
              <a:t>!NB </a:t>
            </a:r>
            <a:r>
              <a:rPr lang="en-US" sz="1100" b="1" dirty="0" smtClean="0">
                <a:solidFill>
                  <a:schemeClr val="tx2"/>
                </a:solidFill>
                <a:latin typeface="Arial"/>
                <a:ea typeface="+mj-ea"/>
                <a:cs typeface="Arial"/>
              </a:rPr>
              <a:t>Indirect cost for necessary </a:t>
            </a:r>
            <a:r>
              <a:rPr lang="en-US" sz="1100" b="1" dirty="0">
                <a:solidFill>
                  <a:schemeClr val="tx2"/>
                </a:solidFill>
                <a:latin typeface="Arial"/>
                <a:ea typeface="+mj-ea"/>
                <a:cs typeface="Arial"/>
              </a:rPr>
              <a:t>periodic cleaning of UV lamps</a:t>
            </a:r>
            <a:r>
              <a:rPr lang="ru-RU" sz="1100" b="1" dirty="0">
                <a:solidFill>
                  <a:schemeClr val="tx2"/>
                </a:solidFill>
                <a:latin typeface="Arial"/>
                <a:ea typeface="+mj-ea"/>
                <a:cs typeface="Arial"/>
              </a:rPr>
              <a:t> </a:t>
            </a:r>
            <a:r>
              <a:rPr lang="en-US" sz="1100" b="1" dirty="0">
                <a:solidFill>
                  <a:schemeClr val="tx2"/>
                </a:solidFill>
                <a:latin typeface="Arial"/>
                <a:ea typeface="+mj-ea"/>
                <a:cs typeface="Arial"/>
              </a:rPr>
              <a:t>cases </a:t>
            </a:r>
            <a:r>
              <a:rPr lang="ru-RU" sz="1100" b="1" dirty="0">
                <a:solidFill>
                  <a:schemeClr val="tx2"/>
                </a:solidFill>
                <a:latin typeface="Arial"/>
                <a:ea typeface="+mj-ea"/>
                <a:cs typeface="Arial"/>
              </a:rPr>
              <a:t>  </a:t>
            </a:r>
          </a:p>
        </p:txBody>
      </p:sp>
      <p:sp>
        <p:nvSpPr>
          <p:cNvPr id="3" name="TextBox 2"/>
          <p:cNvSpPr txBox="1"/>
          <p:nvPr/>
        </p:nvSpPr>
        <p:spPr>
          <a:xfrm>
            <a:off x="2654300" y="1123868"/>
            <a:ext cx="2991462" cy="1954381"/>
          </a:xfrm>
          <a:prstGeom prst="rect">
            <a:avLst/>
          </a:prstGeom>
          <a:noFill/>
        </p:spPr>
        <p:txBody>
          <a:bodyPr wrap="square" rtlCol="0">
            <a:spAutoFit/>
          </a:bodyPr>
          <a:lstStyle/>
          <a:p>
            <a:r>
              <a:rPr lang="en-US" sz="1100" b="1" dirty="0">
                <a:solidFill>
                  <a:schemeClr val="tx2"/>
                </a:solidFill>
                <a:latin typeface="Arial"/>
                <a:ea typeface="+mj-ea"/>
                <a:cs typeface="Arial"/>
              </a:rPr>
              <a:t>Device duplication</a:t>
            </a:r>
            <a:r>
              <a:rPr lang="ru-RU" sz="1100" b="1" dirty="0">
                <a:solidFill>
                  <a:schemeClr val="tx2"/>
                </a:solidFill>
                <a:latin typeface="Arial"/>
                <a:ea typeface="+mj-ea"/>
                <a:cs typeface="Arial"/>
              </a:rPr>
              <a:t> </a:t>
            </a:r>
            <a:r>
              <a:rPr lang="en-US" sz="1100" b="1" dirty="0" smtClean="0">
                <a:solidFill>
                  <a:schemeClr val="tx2"/>
                </a:solidFill>
                <a:latin typeface="Arial"/>
                <a:ea typeface="+mj-ea"/>
                <a:cs typeface="Arial"/>
              </a:rPr>
              <a:t>– </a:t>
            </a:r>
            <a:r>
              <a:rPr lang="en-US" sz="1100" b="1" u="sng" dirty="0" smtClean="0">
                <a:solidFill>
                  <a:schemeClr val="tx2"/>
                </a:solidFill>
                <a:latin typeface="Arial"/>
                <a:ea typeface="+mj-ea"/>
                <a:cs typeface="Arial"/>
              </a:rPr>
              <a:t>DOUBLED price</a:t>
            </a:r>
            <a:endParaRPr lang="ru-RU" sz="1100" b="1" u="sng" dirty="0">
              <a:solidFill>
                <a:schemeClr val="tx2"/>
              </a:solidFill>
              <a:latin typeface="Arial"/>
              <a:ea typeface="+mj-ea"/>
              <a:cs typeface="Arial"/>
            </a:endParaRPr>
          </a:p>
          <a:p>
            <a:r>
              <a:rPr lang="en-US" sz="1100" dirty="0" smtClean="0">
                <a:solidFill>
                  <a:schemeClr val="tx2"/>
                </a:solidFill>
                <a:latin typeface="Arial"/>
                <a:ea typeface="+mj-ea"/>
                <a:cs typeface="Arial"/>
              </a:rPr>
              <a:t>when </a:t>
            </a:r>
            <a:r>
              <a:rPr lang="en-US" sz="1100" dirty="0">
                <a:solidFill>
                  <a:schemeClr val="tx2"/>
                </a:solidFill>
                <a:latin typeface="Arial"/>
                <a:ea typeface="+mj-ea"/>
                <a:cs typeface="Arial"/>
              </a:rPr>
              <a:t>cleaning, the device is turned off, and water flows </a:t>
            </a:r>
            <a:r>
              <a:rPr lang="en-US" sz="1100" dirty="0" smtClean="0">
                <a:solidFill>
                  <a:schemeClr val="tx2"/>
                </a:solidFill>
                <a:latin typeface="Arial"/>
                <a:ea typeface="+mj-ea"/>
                <a:cs typeface="Arial"/>
              </a:rPr>
              <a:t>continuously</a:t>
            </a:r>
          </a:p>
          <a:p>
            <a:endParaRPr lang="en-US" sz="1100" dirty="0">
              <a:solidFill>
                <a:schemeClr val="tx2"/>
              </a:solidFill>
              <a:latin typeface="Arial"/>
              <a:ea typeface="+mj-ea"/>
              <a:cs typeface="Arial"/>
            </a:endParaRPr>
          </a:p>
          <a:p>
            <a:r>
              <a:rPr lang="en-US" sz="1100" b="1" dirty="0" smtClean="0">
                <a:solidFill>
                  <a:schemeClr val="tx2"/>
                </a:solidFill>
                <a:latin typeface="Arial"/>
                <a:ea typeface="+mj-ea"/>
                <a:cs typeface="Arial"/>
              </a:rPr>
              <a:t>Hydrochloric or </a:t>
            </a:r>
            <a:r>
              <a:rPr lang="en-US" sz="1100" b="1" dirty="0">
                <a:solidFill>
                  <a:schemeClr val="tx2"/>
                </a:solidFill>
                <a:latin typeface="Arial"/>
                <a:ea typeface="+mj-ea"/>
                <a:cs typeface="Arial"/>
              </a:rPr>
              <a:t>oxalic </a:t>
            </a:r>
            <a:r>
              <a:rPr lang="en-US" sz="1100" b="1" dirty="0" smtClean="0">
                <a:solidFill>
                  <a:schemeClr val="tx2"/>
                </a:solidFill>
                <a:latin typeface="Arial"/>
                <a:ea typeface="+mj-ea"/>
                <a:cs typeface="Arial"/>
              </a:rPr>
              <a:t>acid</a:t>
            </a:r>
            <a:endParaRPr lang="ru-RU" sz="1100" b="1" dirty="0" smtClean="0">
              <a:solidFill>
                <a:schemeClr val="tx2"/>
              </a:solidFill>
              <a:latin typeface="Arial"/>
              <a:ea typeface="+mj-ea"/>
              <a:cs typeface="Arial"/>
            </a:endParaRPr>
          </a:p>
          <a:p>
            <a:pPr marL="171450" indent="-171450">
              <a:buFont typeface="Arial" panose="020B0604020202020204" pitchFamily="34" charset="0"/>
              <a:buChar char="­"/>
            </a:pPr>
            <a:r>
              <a:rPr lang="en-US" sz="1100" dirty="0" smtClean="0">
                <a:solidFill>
                  <a:schemeClr val="tx2"/>
                </a:solidFill>
                <a:latin typeface="Arial"/>
                <a:ea typeface="+mj-ea"/>
                <a:cs typeface="Arial"/>
              </a:rPr>
              <a:t>purchase</a:t>
            </a:r>
          </a:p>
          <a:p>
            <a:pPr marL="171450" indent="-171450">
              <a:buFont typeface="Arial" panose="020B0604020202020204" pitchFamily="34" charset="0"/>
              <a:buChar char="­"/>
            </a:pPr>
            <a:r>
              <a:rPr lang="en-US" sz="1100" dirty="0" smtClean="0">
                <a:solidFill>
                  <a:schemeClr val="tx2"/>
                </a:solidFill>
                <a:latin typeface="Arial"/>
                <a:ea typeface="+mj-ea"/>
                <a:cs typeface="Arial"/>
              </a:rPr>
              <a:t>storage </a:t>
            </a:r>
          </a:p>
          <a:p>
            <a:pPr marL="171450" indent="-171450">
              <a:buFont typeface="Arial" panose="020B0604020202020204" pitchFamily="34" charset="0"/>
              <a:buChar char="­"/>
            </a:pPr>
            <a:r>
              <a:rPr lang="en-US" sz="1100" dirty="0" smtClean="0">
                <a:solidFill>
                  <a:schemeClr val="tx2"/>
                </a:solidFill>
                <a:latin typeface="Arial"/>
                <a:ea typeface="+mj-ea"/>
                <a:cs typeface="Arial"/>
              </a:rPr>
              <a:t>utilization (ecological issues/ taxes)</a:t>
            </a:r>
          </a:p>
          <a:p>
            <a:endParaRPr lang="en-US" sz="1100" dirty="0" smtClean="0">
              <a:solidFill>
                <a:schemeClr val="tx2"/>
              </a:solidFill>
              <a:latin typeface="Arial"/>
              <a:ea typeface="+mj-ea"/>
              <a:cs typeface="Arial"/>
            </a:endParaRPr>
          </a:p>
          <a:p>
            <a:r>
              <a:rPr lang="en-US" sz="1100" b="1" dirty="0" smtClean="0">
                <a:solidFill>
                  <a:schemeClr val="tx2"/>
                </a:solidFill>
                <a:latin typeface="Arial"/>
                <a:ea typeface="+mj-ea"/>
                <a:cs typeface="Arial"/>
              </a:rPr>
              <a:t>Manpower</a:t>
            </a:r>
            <a:r>
              <a:rPr lang="en-US" sz="1100" dirty="0" smtClean="0">
                <a:solidFill>
                  <a:schemeClr val="tx2"/>
                </a:solidFill>
                <a:latin typeface="Arial"/>
                <a:ea typeface="+mj-ea"/>
                <a:cs typeface="Arial"/>
              </a:rPr>
              <a:t> for additional tasks</a:t>
            </a:r>
            <a:endParaRPr lang="en-US" sz="1100" dirty="0">
              <a:solidFill>
                <a:schemeClr val="tx2"/>
              </a:solidFill>
              <a:latin typeface="Arial"/>
              <a:ea typeface="+mj-ea"/>
              <a:cs typeface="Arial"/>
            </a:endParaRPr>
          </a:p>
          <a:p>
            <a:endParaRPr lang="ru-RU" sz="1100" dirty="0">
              <a:solidFill>
                <a:schemeClr val="tx2"/>
              </a:solidFill>
              <a:latin typeface="Arial"/>
              <a:ea typeface="+mj-ea"/>
              <a:cs typeface="Arial"/>
            </a:endParaRPr>
          </a:p>
        </p:txBody>
      </p:sp>
      <p:sp>
        <p:nvSpPr>
          <p:cNvPr id="8" name="TextBox 7"/>
          <p:cNvSpPr txBox="1"/>
          <p:nvPr/>
        </p:nvSpPr>
        <p:spPr>
          <a:xfrm>
            <a:off x="438591" y="2890146"/>
            <a:ext cx="4469415" cy="383023"/>
          </a:xfrm>
          <a:prstGeom prst="rect">
            <a:avLst/>
          </a:prstGeom>
          <a:noFill/>
          <a:ln>
            <a:noFill/>
          </a:ln>
        </p:spPr>
        <p:txBody>
          <a:bodyPr wrap="square" rtlCol="0">
            <a:spAutoFit/>
          </a:bodyPr>
          <a:lstStyle/>
          <a:p>
            <a:r>
              <a:rPr lang="en-US" sz="1100" b="1" dirty="0" smtClean="0">
                <a:solidFill>
                  <a:schemeClr val="tx2"/>
                </a:solidFill>
                <a:latin typeface="Arial"/>
                <a:ea typeface="+mj-ea"/>
                <a:cs typeface="Arial"/>
              </a:rPr>
              <a:t>How to</a:t>
            </a:r>
            <a:r>
              <a:rPr lang="ru-RU" sz="1100" b="1" dirty="0" smtClean="0">
                <a:solidFill>
                  <a:schemeClr val="tx2"/>
                </a:solidFill>
                <a:latin typeface="Arial"/>
                <a:ea typeface="+mj-ea"/>
                <a:cs typeface="Arial"/>
              </a:rPr>
              <a:t> </a:t>
            </a:r>
            <a:r>
              <a:rPr lang="en-US" sz="1100" b="1" dirty="0">
                <a:solidFill>
                  <a:schemeClr val="tx2"/>
                </a:solidFill>
                <a:latin typeface="Arial"/>
                <a:ea typeface="+mj-ea"/>
                <a:cs typeface="Arial"/>
              </a:rPr>
              <a:t>simplify and reduce the cost of maintaining equipment</a:t>
            </a:r>
            <a:endParaRPr lang="ru-RU" sz="1100" b="1" dirty="0">
              <a:solidFill>
                <a:schemeClr val="tx2"/>
              </a:solidFill>
              <a:latin typeface="Arial"/>
              <a:ea typeface="+mj-ea"/>
              <a:cs typeface="Arial"/>
            </a:endParaRPr>
          </a:p>
        </p:txBody>
      </p:sp>
    </p:spTree>
    <p:extLst>
      <p:ext uri="{BB962C8B-B14F-4D97-AF65-F5344CB8AC3E}">
        <p14:creationId xmlns:p14="http://schemas.microsoft.com/office/powerpoint/2010/main" val="1844156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587CAF24-9329-4E90-832D-C91071617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900" y="-356603"/>
            <a:ext cx="5765800" cy="3244469"/>
          </a:xfrm>
          <a:prstGeom prst="rect">
            <a:avLst/>
          </a:prstGeom>
        </p:spPr>
      </p:pic>
      <p:grpSp>
        <p:nvGrpSpPr>
          <p:cNvPr id="4" name="object 14"/>
          <p:cNvGrpSpPr/>
          <p:nvPr/>
        </p:nvGrpSpPr>
        <p:grpSpPr>
          <a:xfrm>
            <a:off x="3416300" y="917226"/>
            <a:ext cx="2116285" cy="1099696"/>
            <a:chOff x="287997" y="1485342"/>
            <a:chExt cx="2074737" cy="1170037"/>
          </a:xfrm>
        </p:grpSpPr>
        <p:pic>
          <p:nvPicPr>
            <p:cNvPr id="5" name="object 15"/>
            <p:cNvPicPr/>
            <p:nvPr/>
          </p:nvPicPr>
          <p:blipFill>
            <a:blip r:embed="rId4" cstate="print"/>
            <a:stretch>
              <a:fillRect/>
            </a:stretch>
          </p:blipFill>
          <p:spPr>
            <a:xfrm>
              <a:off x="287997" y="1485342"/>
              <a:ext cx="1008316" cy="1170037"/>
            </a:xfrm>
            <a:prstGeom prst="rect">
              <a:avLst/>
            </a:prstGeom>
            <a:ln>
              <a:solidFill>
                <a:srgbClr val="003399"/>
              </a:solidFill>
            </a:ln>
          </p:spPr>
        </p:pic>
        <p:pic>
          <p:nvPicPr>
            <p:cNvPr id="6" name="object 16"/>
            <p:cNvPicPr/>
            <p:nvPr/>
          </p:nvPicPr>
          <p:blipFill>
            <a:blip r:embed="rId5" cstate="print"/>
            <a:stretch>
              <a:fillRect/>
            </a:stretch>
          </p:blipFill>
          <p:spPr>
            <a:xfrm>
              <a:off x="1401267" y="1514432"/>
              <a:ext cx="961467" cy="1135342"/>
            </a:xfrm>
            <a:prstGeom prst="rect">
              <a:avLst/>
            </a:prstGeom>
            <a:ln>
              <a:solidFill>
                <a:srgbClr val="003399"/>
              </a:solidFill>
            </a:ln>
          </p:spPr>
        </p:pic>
        <p:sp>
          <p:nvSpPr>
            <p:cNvPr id="7" name="object 17"/>
            <p:cNvSpPr/>
            <p:nvPr/>
          </p:nvSpPr>
          <p:spPr>
            <a:xfrm>
              <a:off x="287997" y="1485342"/>
              <a:ext cx="2074737" cy="1164432"/>
            </a:xfrm>
            <a:custGeom>
              <a:avLst/>
              <a:gdLst/>
              <a:ahLst/>
              <a:cxnLst/>
              <a:rect l="l" t="t" r="r" b="b"/>
              <a:pathLst>
                <a:path w="2268220" h="2223135">
                  <a:moveTo>
                    <a:pt x="108000" y="0"/>
                  </a:moveTo>
                  <a:lnTo>
                    <a:pt x="45562" y="1687"/>
                  </a:lnTo>
                  <a:lnTo>
                    <a:pt x="13500" y="13500"/>
                  </a:lnTo>
                  <a:lnTo>
                    <a:pt x="1687" y="45562"/>
                  </a:lnTo>
                  <a:lnTo>
                    <a:pt x="0" y="108000"/>
                  </a:lnTo>
                  <a:lnTo>
                    <a:pt x="0" y="2114892"/>
                  </a:lnTo>
                  <a:lnTo>
                    <a:pt x="1687" y="2177330"/>
                  </a:lnTo>
                  <a:lnTo>
                    <a:pt x="13500" y="2209393"/>
                  </a:lnTo>
                  <a:lnTo>
                    <a:pt x="45562" y="2221206"/>
                  </a:lnTo>
                  <a:lnTo>
                    <a:pt x="108000" y="2222893"/>
                  </a:lnTo>
                  <a:lnTo>
                    <a:pt x="2159825" y="2222893"/>
                  </a:lnTo>
                  <a:lnTo>
                    <a:pt x="2222263" y="2221206"/>
                  </a:lnTo>
                  <a:lnTo>
                    <a:pt x="2254326" y="2209393"/>
                  </a:lnTo>
                  <a:lnTo>
                    <a:pt x="2266138" y="2177330"/>
                  </a:lnTo>
                  <a:lnTo>
                    <a:pt x="2267826" y="2114892"/>
                  </a:lnTo>
                  <a:lnTo>
                    <a:pt x="2267826" y="108000"/>
                  </a:lnTo>
                  <a:lnTo>
                    <a:pt x="2266138" y="45562"/>
                  </a:lnTo>
                  <a:lnTo>
                    <a:pt x="2254326" y="13500"/>
                  </a:lnTo>
                  <a:lnTo>
                    <a:pt x="2222263" y="1687"/>
                  </a:lnTo>
                  <a:lnTo>
                    <a:pt x="2159825" y="0"/>
                  </a:lnTo>
                  <a:lnTo>
                    <a:pt x="108000" y="0"/>
                  </a:lnTo>
                  <a:close/>
                </a:path>
              </a:pathLst>
            </a:custGeom>
            <a:ln w="3175">
              <a:solidFill>
                <a:srgbClr val="003399"/>
              </a:solidFill>
            </a:ln>
          </p:spPr>
          <p:txBody>
            <a:bodyPr wrap="square" lIns="0" tIns="0" rIns="0" bIns="0" rtlCol="0"/>
            <a:lstStyle/>
            <a:p>
              <a:endParaRPr/>
            </a:p>
          </p:txBody>
        </p:sp>
      </p:grpSp>
      <p:sp>
        <p:nvSpPr>
          <p:cNvPr id="2" name="TextBox 1"/>
          <p:cNvSpPr txBox="1"/>
          <p:nvPr/>
        </p:nvSpPr>
        <p:spPr>
          <a:xfrm>
            <a:off x="112103" y="0"/>
            <a:ext cx="5389617" cy="738664"/>
          </a:xfrm>
          <a:prstGeom prst="rect">
            <a:avLst/>
          </a:prstGeom>
          <a:noFill/>
        </p:spPr>
        <p:txBody>
          <a:bodyPr wrap="none" rtlCol="0">
            <a:spAutoFit/>
          </a:bodyPr>
          <a:lstStyle/>
          <a:p>
            <a:pPr algn="ctr"/>
            <a:r>
              <a:rPr lang="en-US" sz="1400" b="1" dirty="0" smtClean="0">
                <a:solidFill>
                  <a:schemeClr val="tx2"/>
                </a:solidFill>
                <a:latin typeface="Arial"/>
                <a:ea typeface="+mj-ea"/>
                <a:cs typeface="Arial"/>
              </a:rPr>
              <a:t>UV light considered the most advanced disinfection method: </a:t>
            </a:r>
          </a:p>
          <a:p>
            <a:pPr algn="ctr"/>
            <a:r>
              <a:rPr lang="en-US" sz="1400" b="1" dirty="0" smtClean="0">
                <a:solidFill>
                  <a:schemeClr val="tx2"/>
                </a:solidFill>
                <a:latin typeface="Arial"/>
                <a:ea typeface="+mj-ea"/>
                <a:cs typeface="Arial"/>
              </a:rPr>
              <a:t>not effective with cloudy waters (e.g. wastewater)</a:t>
            </a:r>
            <a:endParaRPr lang="ru-RU" sz="1400" b="1" dirty="0">
              <a:solidFill>
                <a:schemeClr val="tx2"/>
              </a:solidFill>
              <a:latin typeface="Arial"/>
              <a:ea typeface="+mj-ea"/>
              <a:cs typeface="Arial"/>
            </a:endParaRPr>
          </a:p>
          <a:p>
            <a:pPr algn="ctr"/>
            <a:endParaRPr lang="ru-RU" sz="1400" b="1" dirty="0">
              <a:solidFill>
                <a:schemeClr val="tx2"/>
              </a:solidFill>
              <a:latin typeface="Arial"/>
              <a:ea typeface="+mj-ea"/>
              <a:cs typeface="Arial"/>
            </a:endParaRPr>
          </a:p>
        </p:txBody>
      </p:sp>
      <p:grpSp>
        <p:nvGrpSpPr>
          <p:cNvPr id="8" name="Группа 7"/>
          <p:cNvGrpSpPr/>
          <p:nvPr/>
        </p:nvGrpSpPr>
        <p:grpSpPr>
          <a:xfrm>
            <a:off x="5424981" y="168275"/>
            <a:ext cx="290019" cy="297432"/>
            <a:chOff x="-206276" y="365476"/>
            <a:chExt cx="748787" cy="785586"/>
          </a:xfrm>
        </p:grpSpPr>
        <p:sp>
          <p:nvSpPr>
            <p:cNvPr id="9" name="Овал 8"/>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9"/>
            <p:cNvGrpSpPr/>
            <p:nvPr/>
          </p:nvGrpSpPr>
          <p:grpSpPr>
            <a:xfrm>
              <a:off x="-133068" y="598587"/>
              <a:ext cx="602368" cy="360974"/>
              <a:chOff x="398776" y="622579"/>
              <a:chExt cx="1444625" cy="766331"/>
            </a:xfrm>
          </p:grpSpPr>
          <p:grpSp>
            <p:nvGrpSpPr>
              <p:cNvPr id="11" name="object 3"/>
              <p:cNvGrpSpPr/>
              <p:nvPr/>
            </p:nvGrpSpPr>
            <p:grpSpPr>
              <a:xfrm>
                <a:off x="398776" y="870751"/>
                <a:ext cx="1444625" cy="518159"/>
                <a:chOff x="398776" y="870751"/>
                <a:chExt cx="1444625" cy="518159"/>
              </a:xfrm>
            </p:grpSpPr>
            <p:sp>
              <p:nvSpPr>
                <p:cNvPr id="13"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4"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5"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6"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12"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17" name="Прямоугольник 16"/>
          <p:cNvSpPr/>
          <p:nvPr/>
        </p:nvSpPr>
        <p:spPr>
          <a:xfrm>
            <a:off x="19118" y="782041"/>
            <a:ext cx="3625781" cy="1569660"/>
          </a:xfrm>
          <a:prstGeom prst="rect">
            <a:avLst/>
          </a:prstGeom>
        </p:spPr>
        <p:txBody>
          <a:bodyPr wrap="square">
            <a:spAutoFit/>
          </a:bodyPr>
          <a:lstStyle/>
          <a:p>
            <a:pPr marL="171450" indent="-171450">
              <a:buFont typeface="Arial" panose="020B0604020202020204" pitchFamily="34" charset="0"/>
              <a:buChar char="­"/>
            </a:pPr>
            <a:r>
              <a:rPr lang="en-US" sz="1200" b="1" dirty="0">
                <a:solidFill>
                  <a:schemeClr val="tx2"/>
                </a:solidFill>
                <a:latin typeface="Arial"/>
                <a:ea typeface="+mj-ea"/>
                <a:cs typeface="Arial"/>
              </a:rPr>
              <a:t>Large amount </a:t>
            </a:r>
            <a:r>
              <a:rPr lang="en-US" sz="1200" dirty="0">
                <a:solidFill>
                  <a:schemeClr val="tx2"/>
                </a:solidFill>
                <a:latin typeface="Arial"/>
                <a:ea typeface="+mj-ea"/>
                <a:cs typeface="Arial"/>
              </a:rPr>
              <a:t>of suspended </a:t>
            </a:r>
            <a:r>
              <a:rPr lang="en-US" sz="1200" dirty="0">
                <a:solidFill>
                  <a:schemeClr val="tx2"/>
                </a:solidFill>
                <a:latin typeface="Arial"/>
                <a:ea typeface="+mj-ea"/>
                <a:cs typeface="Arial"/>
              </a:rPr>
              <a:t>particles</a:t>
            </a:r>
          </a:p>
          <a:p>
            <a:pPr marL="171450" indent="-171450">
              <a:buFont typeface="Arial" panose="020B0604020202020204" pitchFamily="34" charset="0"/>
              <a:buChar char="­"/>
            </a:pPr>
            <a:endParaRPr lang="en-US" sz="1200" b="1" dirty="0">
              <a:solidFill>
                <a:schemeClr val="tx2"/>
              </a:solidFill>
              <a:latin typeface="Arial"/>
              <a:ea typeface="+mj-ea"/>
              <a:cs typeface="Arial"/>
            </a:endParaRPr>
          </a:p>
          <a:p>
            <a:pPr marL="171450" indent="-171450">
              <a:buFont typeface="Arial" panose="020B0604020202020204" pitchFamily="34" charset="0"/>
              <a:buChar char="­"/>
            </a:pPr>
            <a:r>
              <a:rPr lang="en-US" sz="1200" b="1" dirty="0" smtClean="0">
                <a:solidFill>
                  <a:schemeClr val="tx2"/>
                </a:solidFill>
                <a:latin typeface="Arial"/>
                <a:ea typeface="+mj-ea"/>
                <a:cs typeface="Arial"/>
              </a:rPr>
              <a:t>Seasonal fluctuations </a:t>
            </a:r>
            <a:r>
              <a:rPr lang="en-US" sz="1200" dirty="0">
                <a:solidFill>
                  <a:schemeClr val="tx2"/>
                </a:solidFill>
                <a:latin typeface="Arial"/>
                <a:ea typeface="+mj-ea"/>
                <a:cs typeface="Arial"/>
              </a:rPr>
              <a:t>in wastewater </a:t>
            </a:r>
            <a:r>
              <a:rPr lang="en-US" sz="1200" dirty="0">
                <a:solidFill>
                  <a:schemeClr val="tx2"/>
                </a:solidFill>
                <a:latin typeface="Arial"/>
                <a:ea typeface="+mj-ea"/>
                <a:cs typeface="Arial"/>
              </a:rPr>
              <a:t>quality</a:t>
            </a:r>
          </a:p>
          <a:p>
            <a:pPr marL="171450" indent="-171450">
              <a:buFont typeface="Arial" panose="020B0604020202020204" pitchFamily="34" charset="0"/>
              <a:buChar char="­"/>
            </a:pPr>
            <a:endParaRPr lang="en-US" sz="1200" dirty="0">
              <a:solidFill>
                <a:schemeClr val="tx2"/>
              </a:solidFill>
              <a:latin typeface="Arial"/>
              <a:ea typeface="+mj-ea"/>
              <a:cs typeface="Arial"/>
            </a:endParaRPr>
          </a:p>
          <a:p>
            <a:pPr marL="171450" indent="-171450">
              <a:buFont typeface="Arial" panose="020B0604020202020204" pitchFamily="34" charset="0"/>
              <a:buChar char="­"/>
            </a:pPr>
            <a:r>
              <a:rPr lang="fr-FR" sz="1200" b="1" dirty="0" smtClean="0">
                <a:solidFill>
                  <a:schemeClr val="tx2"/>
                </a:solidFill>
                <a:latin typeface="Arial"/>
                <a:ea typeface="+mj-ea"/>
                <a:cs typeface="Arial"/>
              </a:rPr>
              <a:t>Salt deposits </a:t>
            </a:r>
            <a:r>
              <a:rPr lang="fr-FR" sz="1200" dirty="0">
                <a:solidFill>
                  <a:schemeClr val="tx2"/>
                </a:solidFill>
                <a:latin typeface="Arial"/>
                <a:ea typeface="+mj-ea"/>
                <a:cs typeface="Arial"/>
              </a:rPr>
              <a:t>on quartz </a:t>
            </a:r>
            <a:r>
              <a:rPr lang="fr-FR" sz="1200" dirty="0">
                <a:solidFill>
                  <a:schemeClr val="tx2"/>
                </a:solidFill>
                <a:latin typeface="Arial"/>
                <a:ea typeface="+mj-ea"/>
                <a:cs typeface="Arial"/>
              </a:rPr>
              <a:t> </a:t>
            </a:r>
            <a:r>
              <a:rPr lang="fr-FR" sz="1200" dirty="0" smtClean="0">
                <a:solidFill>
                  <a:schemeClr val="tx2"/>
                </a:solidFill>
                <a:latin typeface="Arial"/>
                <a:ea typeface="+mj-ea"/>
                <a:cs typeface="Arial"/>
              </a:rPr>
              <a:t>covers of UV lamps</a:t>
            </a:r>
            <a:endParaRPr lang="ru-RU" sz="1200" dirty="0">
              <a:solidFill>
                <a:schemeClr val="tx2"/>
              </a:solidFill>
              <a:latin typeface="Arial"/>
              <a:ea typeface="+mj-ea"/>
              <a:cs typeface="Arial"/>
            </a:endParaRPr>
          </a:p>
          <a:p>
            <a:pPr marL="171450" indent="-171450">
              <a:buFont typeface="Arial" panose="020B0604020202020204" pitchFamily="34" charset="0"/>
              <a:buChar char="­"/>
            </a:pPr>
            <a:endParaRPr lang="en-US" sz="1200" dirty="0">
              <a:solidFill>
                <a:schemeClr val="tx2"/>
              </a:solidFill>
              <a:latin typeface="Arial"/>
              <a:ea typeface="+mj-ea"/>
              <a:cs typeface="Arial"/>
            </a:endParaRPr>
          </a:p>
          <a:p>
            <a:pPr marL="171450" indent="-171450">
              <a:buFont typeface="Arial" panose="020B0604020202020204" pitchFamily="34" charset="0"/>
              <a:buChar char="­"/>
            </a:pPr>
            <a:r>
              <a:rPr lang="en-GB" sz="1200" b="1" dirty="0" err="1" smtClean="0">
                <a:solidFill>
                  <a:schemeClr val="tx2"/>
                </a:solidFill>
                <a:latin typeface="Arial"/>
                <a:ea typeface="+mj-ea"/>
                <a:cs typeface="Arial"/>
              </a:rPr>
              <a:t>Biofouling</a:t>
            </a:r>
            <a:r>
              <a:rPr lang="en-GB" sz="1200" b="1" dirty="0" smtClean="0">
                <a:solidFill>
                  <a:schemeClr val="tx2"/>
                </a:solidFill>
                <a:latin typeface="Arial"/>
                <a:ea typeface="+mj-ea"/>
                <a:cs typeface="Arial"/>
              </a:rPr>
              <a:t> </a:t>
            </a:r>
            <a:r>
              <a:rPr lang="en-GB" sz="1200" dirty="0" smtClean="0">
                <a:solidFill>
                  <a:schemeClr val="tx2"/>
                </a:solidFill>
                <a:latin typeface="Arial"/>
                <a:ea typeface="+mj-ea"/>
                <a:cs typeface="Arial"/>
              </a:rPr>
              <a:t>on </a:t>
            </a:r>
            <a:r>
              <a:rPr lang="en-GB" sz="1200" dirty="0">
                <a:solidFill>
                  <a:schemeClr val="tx2"/>
                </a:solidFill>
                <a:latin typeface="Arial"/>
                <a:ea typeface="+mj-ea"/>
                <a:cs typeface="Arial"/>
              </a:rPr>
              <a:t>quartz </a:t>
            </a:r>
            <a:r>
              <a:rPr lang="en-GB" sz="1200" dirty="0" smtClean="0">
                <a:solidFill>
                  <a:schemeClr val="tx2"/>
                </a:solidFill>
                <a:latin typeface="Arial"/>
                <a:ea typeface="+mj-ea"/>
                <a:cs typeface="Arial"/>
              </a:rPr>
              <a:t>covers </a:t>
            </a:r>
            <a:r>
              <a:rPr lang="fr-FR" sz="1200" dirty="0">
                <a:solidFill>
                  <a:schemeClr val="tx2"/>
                </a:solidFill>
                <a:latin typeface="Arial"/>
                <a:cs typeface="Arial"/>
              </a:rPr>
              <a:t>of UV lamps</a:t>
            </a:r>
            <a:endParaRPr lang="ru-RU" sz="1200" dirty="0">
              <a:solidFill>
                <a:schemeClr val="tx2"/>
              </a:solidFill>
              <a:latin typeface="Arial"/>
              <a:cs typeface="Arial"/>
            </a:endParaRPr>
          </a:p>
          <a:p>
            <a:pPr marL="171450" indent="-171450">
              <a:buFont typeface="Arial" panose="020B0604020202020204" pitchFamily="34" charset="0"/>
              <a:buChar char="­"/>
            </a:pPr>
            <a:endParaRPr lang="ru-RU" sz="1200" b="1" dirty="0">
              <a:solidFill>
                <a:schemeClr val="tx2"/>
              </a:solidFill>
              <a:latin typeface="Arial"/>
              <a:ea typeface="+mj-ea"/>
              <a:cs typeface="Arial"/>
            </a:endParaRPr>
          </a:p>
        </p:txBody>
      </p:sp>
      <p:sp>
        <p:nvSpPr>
          <p:cNvPr id="18" name="Прямоугольник 17"/>
          <p:cNvSpPr/>
          <p:nvPr/>
        </p:nvSpPr>
        <p:spPr>
          <a:xfrm>
            <a:off x="38503" y="2186309"/>
            <a:ext cx="5544555" cy="830997"/>
          </a:xfrm>
          <a:prstGeom prst="rect">
            <a:avLst/>
          </a:prstGeom>
        </p:spPr>
        <p:txBody>
          <a:bodyPr wrap="square">
            <a:spAutoFit/>
          </a:bodyPr>
          <a:lstStyle/>
          <a:p>
            <a:pPr marL="171450" indent="-171450">
              <a:buFont typeface="Arial" panose="020B0604020202020204" pitchFamily="34" charset="0"/>
              <a:buChar char="­"/>
            </a:pPr>
            <a:r>
              <a:rPr lang="en-US" sz="1200" b="1" dirty="0" smtClean="0">
                <a:solidFill>
                  <a:schemeClr val="tx2"/>
                </a:solidFill>
                <a:latin typeface="Arial"/>
                <a:ea typeface="+mj-ea"/>
                <a:cs typeface="Arial"/>
              </a:rPr>
              <a:t>Conglomerates and </a:t>
            </a:r>
            <a:r>
              <a:rPr lang="en-US" sz="1200" b="1" dirty="0">
                <a:solidFill>
                  <a:schemeClr val="tx2"/>
                </a:solidFill>
                <a:latin typeface="Arial"/>
                <a:ea typeface="+mj-ea"/>
                <a:cs typeface="Arial"/>
              </a:rPr>
              <a:t>clots </a:t>
            </a:r>
            <a:r>
              <a:rPr lang="en-US" sz="1200" b="1" dirty="0">
                <a:solidFill>
                  <a:schemeClr val="tx2"/>
                </a:solidFill>
                <a:latin typeface="Arial"/>
                <a:ea typeface="+mj-ea"/>
                <a:cs typeface="Arial"/>
              </a:rPr>
              <a:t> </a:t>
            </a:r>
            <a:r>
              <a:rPr lang="en-US" sz="1200" dirty="0" smtClean="0">
                <a:solidFill>
                  <a:schemeClr val="tx2"/>
                </a:solidFill>
                <a:latin typeface="Arial"/>
                <a:ea typeface="+mj-ea"/>
                <a:cs typeface="Arial"/>
              </a:rPr>
              <a:t>due to removal </a:t>
            </a:r>
            <a:r>
              <a:rPr lang="en-US" sz="1200" dirty="0">
                <a:solidFill>
                  <a:schemeClr val="tx2"/>
                </a:solidFill>
                <a:latin typeface="Arial"/>
                <a:ea typeface="+mj-ea"/>
                <a:cs typeface="Arial"/>
              </a:rPr>
              <a:t>of silt and other sediments from secondary settling tanks in the absence of post-treatment filters</a:t>
            </a:r>
          </a:p>
          <a:p>
            <a:pPr marL="171450" indent="-171450">
              <a:buFont typeface="Arial" panose="020B0604020202020204" pitchFamily="34" charset="0"/>
              <a:buChar char="­"/>
            </a:pPr>
            <a:endParaRPr lang="en-US" sz="1200" b="1" dirty="0">
              <a:solidFill>
                <a:schemeClr val="tx2"/>
              </a:solidFill>
              <a:latin typeface="Arial"/>
              <a:ea typeface="+mj-ea"/>
              <a:cs typeface="Arial"/>
            </a:endParaRPr>
          </a:p>
          <a:p>
            <a:pPr marL="171450" indent="-171450">
              <a:buFont typeface="Arial" panose="020B0604020202020204" pitchFamily="34" charset="0"/>
              <a:buChar char="­"/>
            </a:pPr>
            <a:r>
              <a:rPr lang="en-US" sz="1200" b="1" dirty="0">
                <a:solidFill>
                  <a:schemeClr val="tx2"/>
                </a:solidFill>
                <a:latin typeface="Arial"/>
                <a:ea typeface="+mj-ea"/>
                <a:cs typeface="Arial"/>
              </a:rPr>
              <a:t>Acquired resistance </a:t>
            </a:r>
            <a:r>
              <a:rPr lang="en-US" sz="1200" dirty="0" smtClean="0">
                <a:solidFill>
                  <a:schemeClr val="tx2"/>
                </a:solidFill>
                <a:latin typeface="Arial"/>
                <a:ea typeface="+mj-ea"/>
                <a:cs typeface="Arial"/>
              </a:rPr>
              <a:t>of </a:t>
            </a:r>
            <a:r>
              <a:rPr lang="en-US" sz="1200" dirty="0">
                <a:solidFill>
                  <a:schemeClr val="tx2"/>
                </a:solidFill>
                <a:latin typeface="Arial"/>
                <a:ea typeface="+mj-ea"/>
                <a:cs typeface="Arial"/>
              </a:rPr>
              <a:t>pathogenic </a:t>
            </a:r>
            <a:r>
              <a:rPr lang="en-US" sz="1200" dirty="0" err="1">
                <a:solidFill>
                  <a:schemeClr val="tx2"/>
                </a:solidFill>
                <a:latin typeface="Arial"/>
                <a:ea typeface="+mj-ea"/>
                <a:cs typeface="Arial"/>
              </a:rPr>
              <a:t>microflora</a:t>
            </a:r>
            <a:r>
              <a:rPr lang="en-US" sz="1200" dirty="0">
                <a:solidFill>
                  <a:schemeClr val="tx2"/>
                </a:solidFill>
                <a:latin typeface="Arial"/>
                <a:ea typeface="+mj-ea"/>
                <a:cs typeface="Arial"/>
              </a:rPr>
              <a:t> to </a:t>
            </a:r>
            <a:r>
              <a:rPr lang="en-US" sz="1200" dirty="0" smtClean="0">
                <a:solidFill>
                  <a:schemeClr val="tx2"/>
                </a:solidFill>
                <a:latin typeface="Arial"/>
                <a:ea typeface="+mj-ea"/>
                <a:cs typeface="Arial"/>
              </a:rPr>
              <a:t>UV irradiation</a:t>
            </a:r>
            <a:endParaRPr lang="ru-RU" sz="1200" dirty="0">
              <a:solidFill>
                <a:schemeClr val="tx2"/>
              </a:solidFill>
              <a:latin typeface="Arial"/>
              <a:ea typeface="+mj-ea"/>
              <a:cs typeface="Arial"/>
            </a:endParaRPr>
          </a:p>
        </p:txBody>
      </p:sp>
      <p:grpSp>
        <p:nvGrpSpPr>
          <p:cNvPr id="19" name="object 3"/>
          <p:cNvGrpSpPr/>
          <p:nvPr/>
        </p:nvGrpSpPr>
        <p:grpSpPr>
          <a:xfrm>
            <a:off x="175676" y="426461"/>
            <a:ext cx="328930" cy="82550"/>
            <a:chOff x="291176" y="522711"/>
            <a:chExt cx="328930" cy="82550"/>
          </a:xfrm>
        </p:grpSpPr>
        <p:sp>
          <p:nvSpPr>
            <p:cNvPr id="20" name="object 4"/>
            <p:cNvSpPr/>
            <p:nvPr/>
          </p:nvSpPr>
          <p:spPr>
            <a:xfrm>
              <a:off x="295375" y="561995"/>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21" name="object 5"/>
            <p:cNvSpPr/>
            <p:nvPr/>
          </p:nvSpPr>
          <p:spPr>
            <a:xfrm>
              <a:off x="291176" y="535495"/>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22" name="object 6"/>
            <p:cNvSpPr/>
            <p:nvPr/>
          </p:nvSpPr>
          <p:spPr>
            <a:xfrm>
              <a:off x="465042" y="52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cxnSp>
        <p:nvCxnSpPr>
          <p:cNvPr id="25" name="Прямая со стрелкой 24"/>
          <p:cNvCxnSpPr/>
          <p:nvPr/>
        </p:nvCxnSpPr>
        <p:spPr>
          <a:xfrm>
            <a:off x="5003312" y="508925"/>
            <a:ext cx="0" cy="40051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2464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05B1844C-7BFE-46D0-84A9-E47BBFFFCF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6700" y="40440"/>
            <a:ext cx="5765800" cy="3244469"/>
          </a:xfrm>
          <a:prstGeom prst="rect">
            <a:avLst/>
          </a:prstGeom>
        </p:spPr>
      </p:pic>
      <p:sp>
        <p:nvSpPr>
          <p:cNvPr id="2" name="TextBox 1"/>
          <p:cNvSpPr txBox="1"/>
          <p:nvPr/>
        </p:nvSpPr>
        <p:spPr>
          <a:xfrm>
            <a:off x="54816" y="94299"/>
            <a:ext cx="5799884" cy="307777"/>
          </a:xfrm>
          <a:prstGeom prst="rect">
            <a:avLst/>
          </a:prstGeom>
          <a:noFill/>
        </p:spPr>
        <p:txBody>
          <a:bodyPr wrap="square" rtlCol="0">
            <a:spAutoFit/>
          </a:bodyPr>
          <a:lstStyle/>
          <a:p>
            <a:r>
              <a:rPr lang="en-US" sz="1400" b="1" dirty="0" smtClean="0">
                <a:solidFill>
                  <a:schemeClr val="tx2"/>
                </a:solidFill>
                <a:latin typeface="Arial"/>
                <a:ea typeface="+mj-ea"/>
                <a:cs typeface="Arial"/>
              </a:rPr>
              <a:t>Solution to UV disinfection </a:t>
            </a:r>
            <a:r>
              <a:rPr lang="en-US" sz="1400" b="1" dirty="0">
                <a:solidFill>
                  <a:schemeClr val="tx2"/>
                </a:solidFill>
                <a:latin typeface="Arial"/>
                <a:ea typeface="+mj-ea"/>
                <a:cs typeface="Arial"/>
              </a:rPr>
              <a:t>has been </a:t>
            </a:r>
            <a:r>
              <a:rPr lang="en-US" sz="1400" b="1" dirty="0" smtClean="0">
                <a:solidFill>
                  <a:schemeClr val="tx2"/>
                </a:solidFill>
                <a:latin typeface="Arial"/>
                <a:ea typeface="+mj-ea"/>
                <a:cs typeface="Arial"/>
              </a:rPr>
              <a:t>found: USLF Technology</a:t>
            </a:r>
            <a:endParaRPr lang="ru-RU" sz="1400" b="1" dirty="0">
              <a:solidFill>
                <a:schemeClr val="tx2"/>
              </a:solidFill>
              <a:latin typeface="Arial"/>
              <a:ea typeface="+mj-ea"/>
              <a:cs typeface="Arial"/>
            </a:endParaRPr>
          </a:p>
        </p:txBody>
      </p:sp>
      <p:grpSp>
        <p:nvGrpSpPr>
          <p:cNvPr id="4" name="Группа 3"/>
          <p:cNvGrpSpPr/>
          <p:nvPr/>
        </p:nvGrpSpPr>
        <p:grpSpPr>
          <a:xfrm>
            <a:off x="5299242" y="313724"/>
            <a:ext cx="403433" cy="389025"/>
            <a:chOff x="-206276" y="365476"/>
            <a:chExt cx="748787" cy="785586"/>
          </a:xfrm>
        </p:grpSpPr>
        <p:sp>
          <p:nvSpPr>
            <p:cNvPr id="5" name="Овал 4"/>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p:cNvGrpSpPr/>
            <p:nvPr/>
          </p:nvGrpSpPr>
          <p:grpSpPr>
            <a:xfrm>
              <a:off x="-133068" y="598587"/>
              <a:ext cx="602368" cy="360974"/>
              <a:chOff x="398776" y="622579"/>
              <a:chExt cx="1444625" cy="766331"/>
            </a:xfrm>
          </p:grpSpPr>
          <p:grpSp>
            <p:nvGrpSpPr>
              <p:cNvPr id="7" name="object 3"/>
              <p:cNvGrpSpPr/>
              <p:nvPr/>
            </p:nvGrpSpPr>
            <p:grpSpPr>
              <a:xfrm>
                <a:off x="398776" y="870751"/>
                <a:ext cx="1444625" cy="518159"/>
                <a:chOff x="398776" y="870751"/>
                <a:chExt cx="1444625" cy="518159"/>
              </a:xfrm>
            </p:grpSpPr>
            <p:sp>
              <p:nvSpPr>
                <p:cNvPr id="9"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0"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1"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12"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8"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13" name="Прямоугольник 12"/>
          <p:cNvSpPr/>
          <p:nvPr/>
        </p:nvSpPr>
        <p:spPr>
          <a:xfrm>
            <a:off x="23036" y="487450"/>
            <a:ext cx="5984064" cy="1708160"/>
          </a:xfrm>
          <a:prstGeom prst="rect">
            <a:avLst/>
          </a:prstGeom>
        </p:spPr>
        <p:txBody>
          <a:bodyPr wrap="square">
            <a:spAutoFit/>
          </a:bodyPr>
          <a:lstStyle/>
          <a:p>
            <a:pPr marL="285750" indent="-285750">
              <a:lnSpc>
                <a:spcPct val="150000"/>
              </a:lnSpc>
              <a:buFont typeface="Arial" panose="020B0604020202020204" pitchFamily="34" charset="0"/>
              <a:buChar char="­"/>
            </a:pPr>
            <a:r>
              <a:rPr lang="en-US" sz="1400" b="1" dirty="0" smtClean="0">
                <a:solidFill>
                  <a:schemeClr val="tx2"/>
                </a:solidFill>
                <a:latin typeface="Arial"/>
                <a:ea typeface="+mj-ea"/>
                <a:cs typeface="Arial"/>
              </a:rPr>
              <a:t>Crushing</a:t>
            </a:r>
            <a:r>
              <a:rPr lang="en-US" sz="1400" dirty="0" smtClean="0">
                <a:solidFill>
                  <a:schemeClr val="tx2"/>
                </a:solidFill>
                <a:latin typeface="Arial"/>
                <a:ea typeface="+mj-ea"/>
                <a:cs typeface="Arial"/>
              </a:rPr>
              <a:t> of </a:t>
            </a:r>
            <a:r>
              <a:rPr lang="en-US" sz="1400" dirty="0">
                <a:solidFill>
                  <a:schemeClr val="tx2"/>
                </a:solidFill>
                <a:latin typeface="Arial"/>
                <a:ea typeface="+mj-ea"/>
                <a:cs typeface="Arial"/>
              </a:rPr>
              <a:t>external </a:t>
            </a:r>
            <a:r>
              <a:rPr lang="en-US" sz="1400" dirty="0" smtClean="0">
                <a:solidFill>
                  <a:schemeClr val="tx2"/>
                </a:solidFill>
                <a:latin typeface="Arial"/>
                <a:cs typeface="Arial"/>
              </a:rPr>
              <a:t>conglomerates of </a:t>
            </a:r>
            <a:r>
              <a:rPr lang="en-US" sz="1400" dirty="0" smtClean="0">
                <a:solidFill>
                  <a:schemeClr val="tx2"/>
                </a:solidFill>
                <a:latin typeface="Arial"/>
                <a:ea typeface="+mj-ea"/>
                <a:cs typeface="Arial"/>
              </a:rPr>
              <a:t>particles</a:t>
            </a:r>
          </a:p>
          <a:p>
            <a:pPr marL="285750" indent="-285750">
              <a:lnSpc>
                <a:spcPct val="150000"/>
              </a:lnSpc>
              <a:buFont typeface="Arial" panose="020B0604020202020204" pitchFamily="34" charset="0"/>
              <a:buChar char="­"/>
            </a:pPr>
            <a:r>
              <a:rPr lang="en-US" sz="1400" b="1" dirty="0" smtClean="0">
                <a:solidFill>
                  <a:schemeClr val="tx2"/>
                </a:solidFill>
                <a:latin typeface="Arial"/>
                <a:ea typeface="+mj-ea"/>
                <a:cs typeface="Arial"/>
              </a:rPr>
              <a:t>Weakening </a:t>
            </a:r>
            <a:r>
              <a:rPr lang="en-US" sz="1400" dirty="0" smtClean="0">
                <a:solidFill>
                  <a:schemeClr val="tx2"/>
                </a:solidFill>
                <a:latin typeface="Arial"/>
                <a:ea typeface="+mj-ea"/>
                <a:cs typeface="Arial"/>
              </a:rPr>
              <a:t>membranes of microorganisms</a:t>
            </a:r>
          </a:p>
          <a:p>
            <a:pPr marL="285750" indent="-285750">
              <a:lnSpc>
                <a:spcPct val="150000"/>
              </a:lnSpc>
              <a:buFont typeface="Arial" panose="020B0604020202020204" pitchFamily="34" charset="0"/>
              <a:buChar char="­"/>
            </a:pPr>
            <a:r>
              <a:rPr lang="en-US" sz="1400" dirty="0" smtClean="0">
                <a:solidFill>
                  <a:schemeClr val="tx2"/>
                </a:solidFill>
                <a:latin typeface="Arial"/>
                <a:ea typeface="+mj-ea"/>
                <a:cs typeface="Arial"/>
              </a:rPr>
              <a:t>Intensive </a:t>
            </a:r>
            <a:r>
              <a:rPr lang="en-US" sz="1400" b="1" dirty="0" smtClean="0">
                <a:solidFill>
                  <a:schemeClr val="tx2"/>
                </a:solidFill>
                <a:latin typeface="Arial"/>
                <a:ea typeface="+mj-ea"/>
                <a:cs typeface="Arial"/>
              </a:rPr>
              <a:t>mixing</a:t>
            </a:r>
            <a:r>
              <a:rPr lang="en-US" sz="1400" dirty="0" smtClean="0">
                <a:solidFill>
                  <a:schemeClr val="tx2"/>
                </a:solidFill>
                <a:latin typeface="Arial"/>
                <a:ea typeface="+mj-ea"/>
                <a:cs typeface="Arial"/>
              </a:rPr>
              <a:t> removed layers of water</a:t>
            </a:r>
          </a:p>
          <a:p>
            <a:pPr marL="285750" indent="-285750">
              <a:lnSpc>
                <a:spcPct val="150000"/>
              </a:lnSpc>
              <a:buFont typeface="Arial" panose="020B0604020202020204" pitchFamily="34" charset="0"/>
              <a:buChar char="­"/>
            </a:pPr>
            <a:r>
              <a:rPr lang="en-US" sz="1400" b="1" dirty="0" smtClean="0">
                <a:solidFill>
                  <a:schemeClr val="tx2"/>
                </a:solidFill>
                <a:latin typeface="Arial"/>
                <a:ea typeface="+mj-ea"/>
                <a:cs typeface="Arial"/>
              </a:rPr>
              <a:t>Preventing</a:t>
            </a:r>
            <a:r>
              <a:rPr lang="en-US" sz="1400" dirty="0" smtClean="0">
                <a:solidFill>
                  <a:schemeClr val="tx2"/>
                </a:solidFill>
                <a:latin typeface="Arial"/>
                <a:ea typeface="+mj-ea"/>
                <a:cs typeface="Arial"/>
              </a:rPr>
              <a:t> from </a:t>
            </a:r>
            <a:r>
              <a:rPr lang="en-US" sz="1400" dirty="0" err="1" smtClean="0">
                <a:solidFill>
                  <a:schemeClr val="tx2"/>
                </a:solidFill>
                <a:latin typeface="Arial"/>
                <a:ea typeface="+mj-ea"/>
                <a:cs typeface="Arial"/>
              </a:rPr>
              <a:t>biogrowth</a:t>
            </a:r>
            <a:r>
              <a:rPr lang="en-US" sz="1400" dirty="0" smtClean="0">
                <a:solidFill>
                  <a:schemeClr val="tx2"/>
                </a:solidFill>
                <a:latin typeface="Arial"/>
                <a:ea typeface="+mj-ea"/>
                <a:cs typeface="Arial"/>
              </a:rPr>
              <a:t> and deposition of salt on lamp covers</a:t>
            </a:r>
          </a:p>
          <a:p>
            <a:pPr marL="285750" indent="-285750">
              <a:lnSpc>
                <a:spcPct val="150000"/>
              </a:lnSpc>
              <a:buFont typeface="Arial" panose="020B0604020202020204" pitchFamily="34" charset="0"/>
              <a:buChar char="­"/>
            </a:pPr>
            <a:endParaRPr lang="en-US" sz="1400" dirty="0" smtClean="0">
              <a:solidFill>
                <a:schemeClr val="tx2"/>
              </a:solidFill>
              <a:latin typeface="Arial"/>
              <a:ea typeface="+mj-ea"/>
              <a:cs typeface="Arial"/>
            </a:endParaRPr>
          </a:p>
        </p:txBody>
      </p:sp>
      <p:sp>
        <p:nvSpPr>
          <p:cNvPr id="14" name="Прямоугольник 13"/>
          <p:cNvSpPr/>
          <p:nvPr/>
        </p:nvSpPr>
        <p:spPr>
          <a:xfrm>
            <a:off x="187026" y="2003426"/>
            <a:ext cx="5516220" cy="1061829"/>
          </a:xfrm>
          <a:prstGeom prst="rect">
            <a:avLst/>
          </a:prstGeom>
          <a:ln>
            <a:solidFill>
              <a:srgbClr val="003399"/>
            </a:solidFill>
          </a:ln>
        </p:spPr>
        <p:txBody>
          <a:bodyPr wrap="square">
            <a:spAutoFit/>
          </a:bodyPr>
          <a:lstStyle/>
          <a:p>
            <a:pPr>
              <a:lnSpc>
                <a:spcPct val="150000"/>
              </a:lnSpc>
            </a:pPr>
            <a:r>
              <a:rPr lang="en-US" sz="1400" b="1" dirty="0" smtClean="0">
                <a:solidFill>
                  <a:schemeClr val="tx2"/>
                </a:solidFill>
                <a:latin typeface="Arial"/>
                <a:ea typeface="+mj-ea"/>
                <a:cs typeface="Arial"/>
              </a:rPr>
              <a:t>NO </a:t>
            </a:r>
            <a:r>
              <a:rPr lang="en-US" sz="1400" b="1" dirty="0">
                <a:solidFill>
                  <a:schemeClr val="tx2"/>
                </a:solidFill>
                <a:latin typeface="Arial"/>
                <a:ea typeface="+mj-ea"/>
                <a:cs typeface="Arial"/>
              </a:rPr>
              <a:t>need </a:t>
            </a:r>
            <a:r>
              <a:rPr lang="en-US" sz="1400" b="1" dirty="0" smtClean="0">
                <a:solidFill>
                  <a:schemeClr val="tx2"/>
                </a:solidFill>
                <a:latin typeface="Arial"/>
                <a:ea typeface="+mj-ea"/>
                <a:cs typeface="Arial"/>
              </a:rPr>
              <a:t>of </a:t>
            </a:r>
            <a:r>
              <a:rPr lang="en-US" sz="1400" b="1" dirty="0">
                <a:solidFill>
                  <a:schemeClr val="tx2"/>
                </a:solidFill>
                <a:latin typeface="Arial"/>
                <a:ea typeface="+mj-ea"/>
                <a:cs typeface="Arial"/>
              </a:rPr>
              <a:t>frequent stops (in a week +) </a:t>
            </a:r>
            <a:r>
              <a:rPr lang="en-US" sz="1400" dirty="0">
                <a:solidFill>
                  <a:schemeClr val="tx2"/>
                </a:solidFill>
                <a:latin typeface="Arial"/>
                <a:ea typeface="+mj-ea"/>
                <a:cs typeface="Arial"/>
              </a:rPr>
              <a:t>for cleaning lamp </a:t>
            </a:r>
            <a:r>
              <a:rPr lang="en-US" sz="1400" dirty="0" smtClean="0">
                <a:solidFill>
                  <a:schemeClr val="tx2"/>
                </a:solidFill>
                <a:latin typeface="Arial"/>
                <a:ea typeface="+mj-ea"/>
                <a:cs typeface="Arial"/>
              </a:rPr>
              <a:t>covers</a:t>
            </a:r>
          </a:p>
          <a:p>
            <a:endParaRPr lang="en-US" sz="1400" dirty="0">
              <a:solidFill>
                <a:schemeClr val="tx2"/>
              </a:solidFill>
              <a:latin typeface="Arial"/>
              <a:ea typeface="+mj-ea"/>
              <a:cs typeface="Arial"/>
            </a:endParaRPr>
          </a:p>
          <a:p>
            <a:r>
              <a:rPr lang="en-US" sz="1400" b="1" dirty="0" smtClean="0">
                <a:solidFill>
                  <a:schemeClr val="tx2"/>
                </a:solidFill>
                <a:latin typeface="Arial"/>
                <a:ea typeface="+mj-ea"/>
                <a:cs typeface="Arial"/>
              </a:rPr>
              <a:t>Reduction </a:t>
            </a:r>
            <a:r>
              <a:rPr lang="en-US" sz="1400" b="1" dirty="0">
                <a:solidFill>
                  <a:schemeClr val="tx2"/>
                </a:solidFill>
                <a:latin typeface="Arial"/>
                <a:ea typeface="+mj-ea"/>
                <a:cs typeface="Arial"/>
              </a:rPr>
              <a:t>in maintenance cost</a:t>
            </a:r>
            <a:r>
              <a:rPr lang="en-US" sz="1400" b="1" dirty="0" smtClean="0">
                <a:solidFill>
                  <a:schemeClr val="tx2"/>
                </a:solidFill>
                <a:latin typeface="Arial"/>
                <a:ea typeface="+mj-ea"/>
                <a:cs typeface="Arial"/>
              </a:rPr>
              <a:t>:</a:t>
            </a:r>
          </a:p>
          <a:p>
            <a:r>
              <a:rPr lang="en-US" sz="1400" b="1" dirty="0">
                <a:solidFill>
                  <a:schemeClr val="tx2"/>
                </a:solidFill>
                <a:latin typeface="Arial"/>
                <a:ea typeface="+mj-ea"/>
                <a:cs typeface="Arial"/>
              </a:rPr>
              <a:t> </a:t>
            </a:r>
            <a:r>
              <a:rPr lang="en-US" sz="1400" b="1" dirty="0" smtClean="0">
                <a:solidFill>
                  <a:schemeClr val="tx2"/>
                </a:solidFill>
                <a:latin typeface="Arial"/>
                <a:ea typeface="+mj-ea"/>
                <a:cs typeface="Arial"/>
              </a:rPr>
              <a:t>                              </a:t>
            </a:r>
            <a:r>
              <a:rPr lang="en-US" sz="1400" dirty="0" smtClean="0">
                <a:solidFill>
                  <a:schemeClr val="tx2"/>
                </a:solidFill>
                <a:latin typeface="Arial"/>
                <a:ea typeface="+mj-ea"/>
                <a:cs typeface="Arial"/>
              </a:rPr>
              <a:t>   </a:t>
            </a:r>
            <a:r>
              <a:rPr lang="en-US" sz="1400" dirty="0">
                <a:solidFill>
                  <a:schemeClr val="tx2"/>
                </a:solidFill>
                <a:latin typeface="Arial"/>
                <a:ea typeface="+mj-ea"/>
                <a:cs typeface="Arial"/>
              </a:rPr>
              <a:t>manpower + storage + utilization of chemicals</a:t>
            </a:r>
            <a:endParaRPr lang="ru-RU" sz="1400" dirty="0">
              <a:solidFill>
                <a:schemeClr val="tx2"/>
              </a:solidFill>
              <a:latin typeface="Arial"/>
              <a:ea typeface="+mj-ea"/>
              <a:cs typeface="Arial"/>
            </a:endParaRPr>
          </a:p>
        </p:txBody>
      </p:sp>
      <p:pic>
        <p:nvPicPr>
          <p:cNvPr id="2050" name="Picture 2" descr="C:\Program Files\Microsoft Office\MEDIA\CAGCAT10\j0222015.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6170" y="2333259"/>
            <a:ext cx="430617" cy="43216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object 3"/>
          <p:cNvGrpSpPr/>
          <p:nvPr/>
        </p:nvGrpSpPr>
        <p:grpSpPr>
          <a:xfrm>
            <a:off x="170526" y="356011"/>
            <a:ext cx="328930" cy="82550"/>
            <a:chOff x="291176" y="495711"/>
            <a:chExt cx="328930" cy="82550"/>
          </a:xfrm>
        </p:grpSpPr>
        <p:sp>
          <p:nvSpPr>
            <p:cNvPr id="17" name="object 4"/>
            <p:cNvSpPr/>
            <p:nvPr/>
          </p:nvSpPr>
          <p:spPr>
            <a:xfrm>
              <a:off x="295375" y="534995"/>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18" name="object 5"/>
            <p:cNvSpPr/>
            <p:nvPr/>
          </p:nvSpPr>
          <p:spPr>
            <a:xfrm>
              <a:off x="291176" y="508495"/>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19" name="object 6"/>
            <p:cNvSpPr/>
            <p:nvPr/>
          </p:nvSpPr>
          <p:spPr>
            <a:xfrm>
              <a:off x="465042" y="495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Tree>
    <p:extLst>
      <p:ext uri="{BB962C8B-B14F-4D97-AF65-F5344CB8AC3E}">
        <p14:creationId xmlns:p14="http://schemas.microsoft.com/office/powerpoint/2010/main" val="1414250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132" y="106473"/>
            <a:ext cx="6020556" cy="566822"/>
          </a:xfrm>
          <a:prstGeom prst="rect">
            <a:avLst/>
          </a:prstGeom>
        </p:spPr>
        <p:txBody>
          <a:bodyPr vert="horz" wrap="square" lIns="0" tIns="12700" rIns="0" bIns="0" rtlCol="0">
            <a:spAutoFit/>
          </a:bodyPr>
          <a:lstStyle/>
          <a:p>
            <a:pPr marL="12700" algn="ctr">
              <a:spcBef>
                <a:spcPts val="100"/>
              </a:spcBef>
            </a:pPr>
            <a:r>
              <a:rPr lang="en-GB" sz="1200" spc="50" dirty="0">
                <a:solidFill>
                  <a:schemeClr val="tx2"/>
                </a:solidFill>
              </a:rPr>
              <a:t>ULTRA-MODERN </a:t>
            </a:r>
            <a:r>
              <a:rPr lang="en-GB" sz="1200" spc="50" dirty="0" smtClean="0">
                <a:solidFill>
                  <a:schemeClr val="tx2"/>
                </a:solidFill>
              </a:rPr>
              <a:t>HIGH-EFFICIENCY </a:t>
            </a:r>
            <a:r>
              <a:rPr lang="en-GB" sz="1200" spc="50" dirty="0" smtClean="0">
                <a:solidFill>
                  <a:schemeClr val="tx2"/>
                </a:solidFill>
              </a:rPr>
              <a:t>WATER DISINFECTION:</a:t>
            </a:r>
            <a:br>
              <a:rPr lang="en-GB" sz="1200" spc="50" dirty="0" smtClean="0">
                <a:solidFill>
                  <a:schemeClr val="tx2"/>
                </a:solidFill>
              </a:rPr>
            </a:br>
            <a:r>
              <a:rPr lang="en-GB" sz="1200" spc="50" dirty="0" smtClean="0">
                <a:solidFill>
                  <a:schemeClr val="tx2"/>
                </a:solidFill>
              </a:rPr>
              <a:t>THE PATENTED </a:t>
            </a:r>
            <a:r>
              <a:rPr lang="en-GB" sz="1200" spc="50" dirty="0" smtClean="0">
                <a:solidFill>
                  <a:schemeClr val="tx2"/>
                </a:solidFill>
              </a:rPr>
              <a:t>ULSF TECHNOLOGY</a:t>
            </a:r>
            <a:r>
              <a:rPr lang="en-GB" sz="1200" spc="50" dirty="0">
                <a:solidFill>
                  <a:schemeClr val="tx2"/>
                </a:solidFill>
              </a:rPr>
              <a:t/>
            </a:r>
            <a:br>
              <a:rPr lang="en-GB" sz="1200" spc="50" dirty="0">
                <a:solidFill>
                  <a:schemeClr val="tx2"/>
                </a:solidFill>
              </a:rPr>
            </a:br>
            <a:endParaRPr sz="1200" dirty="0">
              <a:solidFill>
                <a:schemeClr val="tx2"/>
              </a:solidFill>
            </a:endParaRPr>
          </a:p>
        </p:txBody>
      </p:sp>
      <p:grpSp>
        <p:nvGrpSpPr>
          <p:cNvPr id="3" name="object 3"/>
          <p:cNvGrpSpPr/>
          <p:nvPr/>
        </p:nvGrpSpPr>
        <p:grpSpPr>
          <a:xfrm>
            <a:off x="488026" y="298861"/>
            <a:ext cx="328930" cy="82550"/>
            <a:chOff x="291176" y="495711"/>
            <a:chExt cx="328930" cy="82550"/>
          </a:xfrm>
        </p:grpSpPr>
        <p:sp>
          <p:nvSpPr>
            <p:cNvPr id="4" name="object 4"/>
            <p:cNvSpPr/>
            <p:nvPr/>
          </p:nvSpPr>
          <p:spPr>
            <a:xfrm>
              <a:off x="295375" y="534995"/>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5" name="object 5"/>
            <p:cNvSpPr/>
            <p:nvPr/>
          </p:nvSpPr>
          <p:spPr>
            <a:xfrm>
              <a:off x="291176" y="508495"/>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6" name="object 6"/>
            <p:cNvSpPr/>
            <p:nvPr/>
          </p:nvSpPr>
          <p:spPr>
            <a:xfrm>
              <a:off x="465042" y="495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grpSp>
        <p:nvGrpSpPr>
          <p:cNvPr id="35" name="Группа 34"/>
          <p:cNvGrpSpPr/>
          <p:nvPr/>
        </p:nvGrpSpPr>
        <p:grpSpPr>
          <a:xfrm>
            <a:off x="87031" y="1401300"/>
            <a:ext cx="5565775" cy="1385570"/>
            <a:chOff x="87031" y="1204450"/>
            <a:chExt cx="5565775" cy="1385570"/>
          </a:xfrm>
        </p:grpSpPr>
        <p:grpSp>
          <p:nvGrpSpPr>
            <p:cNvPr id="7" name="object 7"/>
            <p:cNvGrpSpPr/>
            <p:nvPr/>
          </p:nvGrpSpPr>
          <p:grpSpPr>
            <a:xfrm>
              <a:off x="87031" y="1204450"/>
              <a:ext cx="5565775" cy="1385570"/>
              <a:chOff x="87031" y="1204450"/>
              <a:chExt cx="5565775" cy="1385570"/>
            </a:xfrm>
          </p:grpSpPr>
          <p:sp>
            <p:nvSpPr>
              <p:cNvPr id="8" name="object 8"/>
              <p:cNvSpPr/>
              <p:nvPr/>
            </p:nvSpPr>
            <p:spPr>
              <a:xfrm>
                <a:off x="158175" y="1870094"/>
                <a:ext cx="3091180" cy="720090"/>
              </a:xfrm>
              <a:custGeom>
                <a:avLst/>
                <a:gdLst/>
                <a:ahLst/>
                <a:cxnLst/>
                <a:rect l="l" t="t" r="r" b="b"/>
                <a:pathLst>
                  <a:path w="3091180" h="720089">
                    <a:moveTo>
                      <a:pt x="1807637" y="144729"/>
                    </a:moveTo>
                    <a:lnTo>
                      <a:pt x="929373" y="144729"/>
                    </a:lnTo>
                    <a:lnTo>
                      <a:pt x="968750" y="145632"/>
                    </a:lnTo>
                    <a:lnTo>
                      <a:pt x="1007665" y="147916"/>
                    </a:lnTo>
                    <a:lnTo>
                      <a:pt x="1046155" y="151525"/>
                    </a:lnTo>
                    <a:lnTo>
                      <a:pt x="1084256" y="156398"/>
                    </a:lnTo>
                    <a:lnTo>
                      <a:pt x="1122006" y="162477"/>
                    </a:lnTo>
                    <a:lnTo>
                      <a:pt x="1159441" y="169704"/>
                    </a:lnTo>
                    <a:lnTo>
                      <a:pt x="1233515" y="187366"/>
                    </a:lnTo>
                    <a:lnTo>
                      <a:pt x="1270227" y="197683"/>
                    </a:lnTo>
                    <a:lnTo>
                      <a:pt x="1306772" y="208913"/>
                    </a:lnTo>
                    <a:lnTo>
                      <a:pt x="1343186" y="220997"/>
                    </a:lnTo>
                    <a:lnTo>
                      <a:pt x="1379507" y="233877"/>
                    </a:lnTo>
                    <a:lnTo>
                      <a:pt x="1415770" y="247493"/>
                    </a:lnTo>
                    <a:lnTo>
                      <a:pt x="1452014" y="261787"/>
                    </a:lnTo>
                    <a:lnTo>
                      <a:pt x="1488275" y="276700"/>
                    </a:lnTo>
                    <a:lnTo>
                      <a:pt x="1524590" y="292173"/>
                    </a:lnTo>
                    <a:lnTo>
                      <a:pt x="1560995" y="308149"/>
                    </a:lnTo>
                    <a:lnTo>
                      <a:pt x="1597528" y="324567"/>
                    </a:lnTo>
                    <a:lnTo>
                      <a:pt x="1898798" y="464824"/>
                    </a:lnTo>
                    <a:lnTo>
                      <a:pt x="1977969" y="500210"/>
                    </a:lnTo>
                    <a:lnTo>
                      <a:pt x="2018335" y="517629"/>
                    </a:lnTo>
                    <a:lnTo>
                      <a:pt x="2059271" y="534786"/>
                    </a:lnTo>
                    <a:lnTo>
                      <a:pt x="2100813" y="551623"/>
                    </a:lnTo>
                    <a:lnTo>
                      <a:pt x="2142999" y="568082"/>
                    </a:lnTo>
                    <a:lnTo>
                      <a:pt x="2185864" y="584103"/>
                    </a:lnTo>
                    <a:lnTo>
                      <a:pt x="2229447" y="599628"/>
                    </a:lnTo>
                    <a:lnTo>
                      <a:pt x="2273783" y="614599"/>
                    </a:lnTo>
                    <a:lnTo>
                      <a:pt x="2318910" y="628955"/>
                    </a:lnTo>
                    <a:lnTo>
                      <a:pt x="2364864" y="642640"/>
                    </a:lnTo>
                    <a:lnTo>
                      <a:pt x="2411683" y="655594"/>
                    </a:lnTo>
                    <a:lnTo>
                      <a:pt x="2459402" y="667758"/>
                    </a:lnTo>
                    <a:lnTo>
                      <a:pt x="2508060" y="679074"/>
                    </a:lnTo>
                    <a:lnTo>
                      <a:pt x="2557693" y="689483"/>
                    </a:lnTo>
                    <a:lnTo>
                      <a:pt x="2608337" y="698926"/>
                    </a:lnTo>
                    <a:lnTo>
                      <a:pt x="2660030" y="707345"/>
                    </a:lnTo>
                    <a:lnTo>
                      <a:pt x="2712808" y="714681"/>
                    </a:lnTo>
                    <a:lnTo>
                      <a:pt x="2757383" y="719803"/>
                    </a:lnTo>
                    <a:lnTo>
                      <a:pt x="3091042" y="719803"/>
                    </a:lnTo>
                    <a:lnTo>
                      <a:pt x="2363241" y="396547"/>
                    </a:lnTo>
                    <a:lnTo>
                      <a:pt x="2038675" y="244388"/>
                    </a:lnTo>
                    <a:lnTo>
                      <a:pt x="1949432" y="204225"/>
                    </a:lnTo>
                    <a:lnTo>
                      <a:pt x="1905159" y="184977"/>
                    </a:lnTo>
                    <a:lnTo>
                      <a:pt x="1861056" y="166358"/>
                    </a:lnTo>
                    <a:lnTo>
                      <a:pt x="1817076" y="148425"/>
                    </a:lnTo>
                    <a:lnTo>
                      <a:pt x="1807637" y="144729"/>
                    </a:lnTo>
                    <a:close/>
                  </a:path>
                  <a:path w="3091180" h="720089">
                    <a:moveTo>
                      <a:pt x="1140408" y="0"/>
                    </a:moveTo>
                    <a:lnTo>
                      <a:pt x="1092048" y="689"/>
                    </a:lnTo>
                    <a:lnTo>
                      <a:pt x="1043017" y="3020"/>
                    </a:lnTo>
                    <a:lnTo>
                      <a:pt x="993269" y="7049"/>
                    </a:lnTo>
                    <a:lnTo>
                      <a:pt x="942757" y="12831"/>
                    </a:lnTo>
                    <a:lnTo>
                      <a:pt x="891434" y="20424"/>
                    </a:lnTo>
                    <a:lnTo>
                      <a:pt x="839254" y="29882"/>
                    </a:lnTo>
                    <a:lnTo>
                      <a:pt x="786169" y="41263"/>
                    </a:lnTo>
                    <a:lnTo>
                      <a:pt x="732133" y="54623"/>
                    </a:lnTo>
                    <a:lnTo>
                      <a:pt x="677100" y="70018"/>
                    </a:lnTo>
                    <a:lnTo>
                      <a:pt x="624643" y="86420"/>
                    </a:lnTo>
                    <a:lnTo>
                      <a:pt x="573481" y="104193"/>
                    </a:lnTo>
                    <a:lnTo>
                      <a:pt x="523652" y="123305"/>
                    </a:lnTo>
                    <a:lnTo>
                      <a:pt x="475192" y="143727"/>
                    </a:lnTo>
                    <a:lnTo>
                      <a:pt x="428138" y="165426"/>
                    </a:lnTo>
                    <a:lnTo>
                      <a:pt x="382527" y="188373"/>
                    </a:lnTo>
                    <a:lnTo>
                      <a:pt x="338397" y="212537"/>
                    </a:lnTo>
                    <a:lnTo>
                      <a:pt x="295783" y="237886"/>
                    </a:lnTo>
                    <a:lnTo>
                      <a:pt x="260684" y="260168"/>
                    </a:lnTo>
                    <a:lnTo>
                      <a:pt x="219788" y="287374"/>
                    </a:lnTo>
                    <a:lnTo>
                      <a:pt x="175725" y="318249"/>
                    </a:lnTo>
                    <a:lnTo>
                      <a:pt x="131127" y="351540"/>
                    </a:lnTo>
                    <a:lnTo>
                      <a:pt x="88624" y="385994"/>
                    </a:lnTo>
                    <a:lnTo>
                      <a:pt x="50848" y="420357"/>
                    </a:lnTo>
                    <a:lnTo>
                      <a:pt x="20430" y="453376"/>
                    </a:lnTo>
                    <a:lnTo>
                      <a:pt x="0" y="483796"/>
                    </a:lnTo>
                    <a:lnTo>
                      <a:pt x="46431" y="461948"/>
                    </a:lnTo>
                    <a:lnTo>
                      <a:pt x="90473" y="439565"/>
                    </a:lnTo>
                    <a:lnTo>
                      <a:pt x="132602" y="416814"/>
                    </a:lnTo>
                    <a:lnTo>
                      <a:pt x="173299" y="393861"/>
                    </a:lnTo>
                    <a:lnTo>
                      <a:pt x="291583" y="325446"/>
                    </a:lnTo>
                    <a:lnTo>
                      <a:pt x="331339" y="303342"/>
                    </a:lnTo>
                    <a:lnTo>
                      <a:pt x="372058" y="281865"/>
                    </a:lnTo>
                    <a:lnTo>
                      <a:pt x="414217" y="261180"/>
                    </a:lnTo>
                    <a:lnTo>
                      <a:pt x="458297" y="241454"/>
                    </a:lnTo>
                    <a:lnTo>
                      <a:pt x="504777" y="222853"/>
                    </a:lnTo>
                    <a:lnTo>
                      <a:pt x="554135" y="205542"/>
                    </a:lnTo>
                    <a:lnTo>
                      <a:pt x="606850" y="189686"/>
                    </a:lnTo>
                    <a:lnTo>
                      <a:pt x="663401" y="175453"/>
                    </a:lnTo>
                    <a:lnTo>
                      <a:pt x="724268" y="163007"/>
                    </a:lnTo>
                    <a:lnTo>
                      <a:pt x="766508" y="156117"/>
                    </a:lnTo>
                    <a:lnTo>
                      <a:pt x="808101" y="150903"/>
                    </a:lnTo>
                    <a:lnTo>
                      <a:pt x="849086" y="147306"/>
                    </a:lnTo>
                    <a:lnTo>
                      <a:pt x="889497" y="145268"/>
                    </a:lnTo>
                    <a:lnTo>
                      <a:pt x="929373" y="144729"/>
                    </a:lnTo>
                    <a:lnTo>
                      <a:pt x="1807637" y="144729"/>
                    </a:lnTo>
                    <a:lnTo>
                      <a:pt x="1773173" y="131236"/>
                    </a:lnTo>
                    <a:lnTo>
                      <a:pt x="1729300" y="114844"/>
                    </a:lnTo>
                    <a:lnTo>
                      <a:pt x="1685409" y="99308"/>
                    </a:lnTo>
                    <a:lnTo>
                      <a:pt x="1641455" y="84682"/>
                    </a:lnTo>
                    <a:lnTo>
                      <a:pt x="1597391" y="71024"/>
                    </a:lnTo>
                    <a:lnTo>
                      <a:pt x="1553170" y="58389"/>
                    </a:lnTo>
                    <a:lnTo>
                      <a:pt x="1508745" y="46834"/>
                    </a:lnTo>
                    <a:lnTo>
                      <a:pt x="1464069" y="36414"/>
                    </a:lnTo>
                    <a:lnTo>
                      <a:pt x="1419097" y="27187"/>
                    </a:lnTo>
                    <a:lnTo>
                      <a:pt x="1373781" y="19207"/>
                    </a:lnTo>
                    <a:lnTo>
                      <a:pt x="1328074" y="12532"/>
                    </a:lnTo>
                    <a:lnTo>
                      <a:pt x="1281930" y="7218"/>
                    </a:lnTo>
                    <a:lnTo>
                      <a:pt x="1235302" y="3320"/>
                    </a:lnTo>
                    <a:lnTo>
                      <a:pt x="1188144" y="895"/>
                    </a:lnTo>
                    <a:lnTo>
                      <a:pt x="1140408" y="0"/>
                    </a:lnTo>
                    <a:close/>
                  </a:path>
                </a:pathLst>
              </a:custGeom>
              <a:solidFill>
                <a:srgbClr val="4B2E91"/>
              </a:solidFill>
            </p:spPr>
            <p:txBody>
              <a:bodyPr wrap="square" lIns="0" tIns="0" rIns="0" bIns="0" rtlCol="0"/>
              <a:lstStyle/>
              <a:p>
                <a:endParaRPr/>
              </a:p>
            </p:txBody>
          </p:sp>
          <p:sp>
            <p:nvSpPr>
              <p:cNvPr id="9" name="object 9"/>
              <p:cNvSpPr/>
              <p:nvPr/>
            </p:nvSpPr>
            <p:spPr>
              <a:xfrm>
                <a:off x="87031" y="1420921"/>
                <a:ext cx="5321935" cy="1136015"/>
              </a:xfrm>
              <a:custGeom>
                <a:avLst/>
                <a:gdLst/>
                <a:ahLst/>
                <a:cxnLst/>
                <a:rect l="l" t="t" r="r" b="b"/>
                <a:pathLst>
                  <a:path w="5321935" h="1136014">
                    <a:moveTo>
                      <a:pt x="1442223" y="0"/>
                    </a:moveTo>
                    <a:lnTo>
                      <a:pt x="1395425" y="131"/>
                    </a:lnTo>
                    <a:lnTo>
                      <a:pt x="1351364" y="1785"/>
                    </a:lnTo>
                    <a:lnTo>
                      <a:pt x="1306014" y="5550"/>
                    </a:lnTo>
                    <a:lnTo>
                      <a:pt x="1259515" y="11346"/>
                    </a:lnTo>
                    <a:lnTo>
                      <a:pt x="1212008" y="19092"/>
                    </a:lnTo>
                    <a:lnTo>
                      <a:pt x="1163634" y="28709"/>
                    </a:lnTo>
                    <a:lnTo>
                      <a:pt x="1114534" y="40116"/>
                    </a:lnTo>
                    <a:lnTo>
                      <a:pt x="1064848" y="53232"/>
                    </a:lnTo>
                    <a:lnTo>
                      <a:pt x="1014717" y="67978"/>
                    </a:lnTo>
                    <a:lnTo>
                      <a:pt x="964282" y="84273"/>
                    </a:lnTo>
                    <a:lnTo>
                      <a:pt x="913683" y="102036"/>
                    </a:lnTo>
                    <a:lnTo>
                      <a:pt x="863061" y="121188"/>
                    </a:lnTo>
                    <a:lnTo>
                      <a:pt x="812558" y="141649"/>
                    </a:lnTo>
                    <a:lnTo>
                      <a:pt x="762313" y="163337"/>
                    </a:lnTo>
                    <a:lnTo>
                      <a:pt x="712468" y="186173"/>
                    </a:lnTo>
                    <a:lnTo>
                      <a:pt x="663163" y="210077"/>
                    </a:lnTo>
                    <a:lnTo>
                      <a:pt x="614539" y="234967"/>
                    </a:lnTo>
                    <a:lnTo>
                      <a:pt x="566737" y="260764"/>
                    </a:lnTo>
                    <a:lnTo>
                      <a:pt x="519897" y="287388"/>
                    </a:lnTo>
                    <a:lnTo>
                      <a:pt x="474161" y="314758"/>
                    </a:lnTo>
                    <a:lnTo>
                      <a:pt x="429668" y="342794"/>
                    </a:lnTo>
                    <a:lnTo>
                      <a:pt x="386560" y="371415"/>
                    </a:lnTo>
                    <a:lnTo>
                      <a:pt x="344978" y="400542"/>
                    </a:lnTo>
                    <a:lnTo>
                      <a:pt x="305062" y="430094"/>
                    </a:lnTo>
                    <a:lnTo>
                      <a:pt x="266952" y="459991"/>
                    </a:lnTo>
                    <a:lnTo>
                      <a:pt x="230791" y="490152"/>
                    </a:lnTo>
                    <a:lnTo>
                      <a:pt x="196717" y="520497"/>
                    </a:lnTo>
                    <a:lnTo>
                      <a:pt x="164873" y="550946"/>
                    </a:lnTo>
                    <a:lnTo>
                      <a:pt x="135399" y="581419"/>
                    </a:lnTo>
                    <a:lnTo>
                      <a:pt x="108436" y="611835"/>
                    </a:lnTo>
                    <a:lnTo>
                      <a:pt x="84123" y="642114"/>
                    </a:lnTo>
                    <a:lnTo>
                      <a:pt x="44016" y="701940"/>
                    </a:lnTo>
                    <a:lnTo>
                      <a:pt x="16203" y="760255"/>
                    </a:lnTo>
                    <a:lnTo>
                      <a:pt x="1811" y="816416"/>
                    </a:lnTo>
                    <a:lnTo>
                      <a:pt x="0" y="843488"/>
                    </a:lnTo>
                    <a:lnTo>
                      <a:pt x="24904" y="808472"/>
                    </a:lnTo>
                    <a:lnTo>
                      <a:pt x="52682" y="774662"/>
                    </a:lnTo>
                    <a:lnTo>
                      <a:pt x="83162" y="742061"/>
                    </a:lnTo>
                    <a:lnTo>
                      <a:pt x="116174" y="710672"/>
                    </a:lnTo>
                    <a:lnTo>
                      <a:pt x="151545" y="680499"/>
                    </a:lnTo>
                    <a:lnTo>
                      <a:pt x="189104" y="651543"/>
                    </a:lnTo>
                    <a:lnTo>
                      <a:pt x="228679" y="623810"/>
                    </a:lnTo>
                    <a:lnTo>
                      <a:pt x="270099" y="597301"/>
                    </a:lnTo>
                    <a:lnTo>
                      <a:pt x="313192" y="572020"/>
                    </a:lnTo>
                    <a:lnTo>
                      <a:pt x="357787" y="547970"/>
                    </a:lnTo>
                    <a:lnTo>
                      <a:pt x="403712" y="525154"/>
                    </a:lnTo>
                    <a:lnTo>
                      <a:pt x="450796" y="503576"/>
                    </a:lnTo>
                    <a:lnTo>
                      <a:pt x="498867" y="483239"/>
                    </a:lnTo>
                    <a:lnTo>
                      <a:pt x="547753" y="464146"/>
                    </a:lnTo>
                    <a:lnTo>
                      <a:pt x="597284" y="446300"/>
                    </a:lnTo>
                    <a:lnTo>
                      <a:pt x="647287" y="429704"/>
                    </a:lnTo>
                    <a:lnTo>
                      <a:pt x="697591" y="414362"/>
                    </a:lnTo>
                    <a:lnTo>
                      <a:pt x="748024" y="400276"/>
                    </a:lnTo>
                    <a:lnTo>
                      <a:pt x="798416" y="387450"/>
                    </a:lnTo>
                    <a:lnTo>
                      <a:pt x="848594" y="375888"/>
                    </a:lnTo>
                    <a:lnTo>
                      <a:pt x="898386" y="365591"/>
                    </a:lnTo>
                    <a:lnTo>
                      <a:pt x="947622" y="356564"/>
                    </a:lnTo>
                    <a:lnTo>
                      <a:pt x="996130" y="348810"/>
                    </a:lnTo>
                    <a:lnTo>
                      <a:pt x="1043738" y="342332"/>
                    </a:lnTo>
                    <a:lnTo>
                      <a:pt x="1090275" y="337132"/>
                    </a:lnTo>
                    <a:lnTo>
                      <a:pt x="1135569" y="333215"/>
                    </a:lnTo>
                    <a:lnTo>
                      <a:pt x="1179449" y="330584"/>
                    </a:lnTo>
                    <a:lnTo>
                      <a:pt x="1221742" y="329240"/>
                    </a:lnTo>
                    <a:lnTo>
                      <a:pt x="1262279" y="329189"/>
                    </a:lnTo>
                    <a:lnTo>
                      <a:pt x="1300886" y="330433"/>
                    </a:lnTo>
                    <a:lnTo>
                      <a:pt x="1342983" y="333098"/>
                    </a:lnTo>
                    <a:lnTo>
                      <a:pt x="1385043" y="336830"/>
                    </a:lnTo>
                    <a:lnTo>
                      <a:pt x="1427076" y="341590"/>
                    </a:lnTo>
                    <a:lnTo>
                      <a:pt x="1469090" y="347344"/>
                    </a:lnTo>
                    <a:lnTo>
                      <a:pt x="1511094" y="354054"/>
                    </a:lnTo>
                    <a:lnTo>
                      <a:pt x="1553098" y="361685"/>
                    </a:lnTo>
                    <a:lnTo>
                      <a:pt x="1595110" y="370200"/>
                    </a:lnTo>
                    <a:lnTo>
                      <a:pt x="1637140" y="379562"/>
                    </a:lnTo>
                    <a:lnTo>
                      <a:pt x="1679197" y="389736"/>
                    </a:lnTo>
                    <a:lnTo>
                      <a:pt x="1721290" y="400685"/>
                    </a:lnTo>
                    <a:lnTo>
                      <a:pt x="1763428" y="412372"/>
                    </a:lnTo>
                    <a:lnTo>
                      <a:pt x="1805620" y="424761"/>
                    </a:lnTo>
                    <a:lnTo>
                      <a:pt x="1847876" y="437816"/>
                    </a:lnTo>
                    <a:lnTo>
                      <a:pt x="1890203" y="451501"/>
                    </a:lnTo>
                    <a:lnTo>
                      <a:pt x="1932612" y="465779"/>
                    </a:lnTo>
                    <a:lnTo>
                      <a:pt x="1975112" y="480613"/>
                    </a:lnTo>
                    <a:lnTo>
                      <a:pt x="2017711" y="495968"/>
                    </a:lnTo>
                    <a:lnTo>
                      <a:pt x="2060419" y="511807"/>
                    </a:lnTo>
                    <a:lnTo>
                      <a:pt x="2103245" y="528094"/>
                    </a:lnTo>
                    <a:lnTo>
                      <a:pt x="2146198" y="544792"/>
                    </a:lnTo>
                    <a:lnTo>
                      <a:pt x="2189287" y="561865"/>
                    </a:lnTo>
                    <a:lnTo>
                      <a:pt x="2275909" y="596991"/>
                    </a:lnTo>
                    <a:lnTo>
                      <a:pt x="2407091" y="651584"/>
                    </a:lnTo>
                    <a:lnTo>
                      <a:pt x="2629661" y="745223"/>
                    </a:lnTo>
                    <a:lnTo>
                      <a:pt x="2720279" y="782759"/>
                    </a:lnTo>
                    <a:lnTo>
                      <a:pt x="2811913" y="819904"/>
                    </a:lnTo>
                    <a:lnTo>
                      <a:pt x="2858135" y="838239"/>
                    </a:lnTo>
                    <a:lnTo>
                      <a:pt x="2904639" y="856368"/>
                    </a:lnTo>
                    <a:lnTo>
                      <a:pt x="2951433" y="874254"/>
                    </a:lnTo>
                    <a:lnTo>
                      <a:pt x="2998527" y="891860"/>
                    </a:lnTo>
                    <a:lnTo>
                      <a:pt x="3045930" y="909150"/>
                    </a:lnTo>
                    <a:lnTo>
                      <a:pt x="3093651" y="926088"/>
                    </a:lnTo>
                    <a:lnTo>
                      <a:pt x="3141699" y="942638"/>
                    </a:lnTo>
                    <a:lnTo>
                      <a:pt x="3190084" y="958763"/>
                    </a:lnTo>
                    <a:lnTo>
                      <a:pt x="3238814" y="974426"/>
                    </a:lnTo>
                    <a:lnTo>
                      <a:pt x="3287898" y="989592"/>
                    </a:lnTo>
                    <a:lnTo>
                      <a:pt x="3337346" y="1004224"/>
                    </a:lnTo>
                    <a:lnTo>
                      <a:pt x="3387167" y="1018286"/>
                    </a:lnTo>
                    <a:lnTo>
                      <a:pt x="3437369" y="1031742"/>
                    </a:lnTo>
                    <a:lnTo>
                      <a:pt x="3487963" y="1044554"/>
                    </a:lnTo>
                    <a:lnTo>
                      <a:pt x="3538956" y="1056687"/>
                    </a:lnTo>
                    <a:lnTo>
                      <a:pt x="3590358" y="1068104"/>
                    </a:lnTo>
                    <a:lnTo>
                      <a:pt x="3642179" y="1078769"/>
                    </a:lnTo>
                    <a:lnTo>
                      <a:pt x="3694427" y="1088646"/>
                    </a:lnTo>
                    <a:lnTo>
                      <a:pt x="3747111" y="1097698"/>
                    </a:lnTo>
                    <a:lnTo>
                      <a:pt x="3800241" y="1105889"/>
                    </a:lnTo>
                    <a:lnTo>
                      <a:pt x="3853825" y="1113182"/>
                    </a:lnTo>
                    <a:lnTo>
                      <a:pt x="3907873" y="1119542"/>
                    </a:lnTo>
                    <a:lnTo>
                      <a:pt x="3962394" y="1124931"/>
                    </a:lnTo>
                    <a:lnTo>
                      <a:pt x="4017396" y="1129314"/>
                    </a:lnTo>
                    <a:lnTo>
                      <a:pt x="4072890" y="1132654"/>
                    </a:lnTo>
                    <a:lnTo>
                      <a:pt x="4128884" y="1134914"/>
                    </a:lnTo>
                    <a:lnTo>
                      <a:pt x="4164240" y="1135423"/>
                    </a:lnTo>
                    <a:lnTo>
                      <a:pt x="4201743" y="1134845"/>
                    </a:lnTo>
                    <a:lnTo>
                      <a:pt x="4241191" y="1133153"/>
                    </a:lnTo>
                    <a:lnTo>
                      <a:pt x="4282384" y="1130316"/>
                    </a:lnTo>
                    <a:lnTo>
                      <a:pt x="4325122" y="1126305"/>
                    </a:lnTo>
                    <a:lnTo>
                      <a:pt x="4369204" y="1121091"/>
                    </a:lnTo>
                    <a:lnTo>
                      <a:pt x="4414430" y="1114643"/>
                    </a:lnTo>
                    <a:lnTo>
                      <a:pt x="4460598" y="1106933"/>
                    </a:lnTo>
                    <a:lnTo>
                      <a:pt x="4507509" y="1097930"/>
                    </a:lnTo>
                    <a:lnTo>
                      <a:pt x="4554962" y="1087605"/>
                    </a:lnTo>
                    <a:lnTo>
                      <a:pt x="4602756" y="1075929"/>
                    </a:lnTo>
                    <a:lnTo>
                      <a:pt x="4650690" y="1062872"/>
                    </a:lnTo>
                    <a:lnTo>
                      <a:pt x="4698565" y="1048404"/>
                    </a:lnTo>
                    <a:lnTo>
                      <a:pt x="4746180" y="1032496"/>
                    </a:lnTo>
                    <a:lnTo>
                      <a:pt x="4793333" y="1015119"/>
                    </a:lnTo>
                    <a:lnTo>
                      <a:pt x="4839825" y="996242"/>
                    </a:lnTo>
                    <a:lnTo>
                      <a:pt x="4885455" y="975837"/>
                    </a:lnTo>
                    <a:lnTo>
                      <a:pt x="4930023" y="953873"/>
                    </a:lnTo>
                    <a:lnTo>
                      <a:pt x="4973327" y="930321"/>
                    </a:lnTo>
                    <a:lnTo>
                      <a:pt x="5015168" y="905152"/>
                    </a:lnTo>
                    <a:lnTo>
                      <a:pt x="5055344" y="878336"/>
                    </a:lnTo>
                    <a:lnTo>
                      <a:pt x="5093656" y="849843"/>
                    </a:lnTo>
                    <a:lnTo>
                      <a:pt x="5129902" y="819644"/>
                    </a:lnTo>
                    <a:lnTo>
                      <a:pt x="5163882" y="787709"/>
                    </a:lnTo>
                    <a:lnTo>
                      <a:pt x="5195396" y="754009"/>
                    </a:lnTo>
                    <a:lnTo>
                      <a:pt x="5224243" y="718515"/>
                    </a:lnTo>
                    <a:lnTo>
                      <a:pt x="5250222" y="681196"/>
                    </a:lnTo>
                    <a:lnTo>
                      <a:pt x="5273133" y="642023"/>
                    </a:lnTo>
                    <a:lnTo>
                      <a:pt x="5292775" y="600966"/>
                    </a:lnTo>
                    <a:lnTo>
                      <a:pt x="5308949" y="557996"/>
                    </a:lnTo>
                    <a:lnTo>
                      <a:pt x="5321452" y="513084"/>
                    </a:lnTo>
                    <a:lnTo>
                      <a:pt x="5280274" y="530581"/>
                    </a:lnTo>
                    <a:lnTo>
                      <a:pt x="5237980" y="553862"/>
                    </a:lnTo>
                    <a:lnTo>
                      <a:pt x="5194331" y="579523"/>
                    </a:lnTo>
                    <a:lnTo>
                      <a:pt x="5149088" y="604156"/>
                    </a:lnTo>
                    <a:lnTo>
                      <a:pt x="5103558" y="626186"/>
                    </a:lnTo>
                    <a:lnTo>
                      <a:pt x="5058315" y="646771"/>
                    </a:lnTo>
                    <a:lnTo>
                      <a:pt x="5013351" y="665938"/>
                    </a:lnTo>
                    <a:lnTo>
                      <a:pt x="4968660" y="683713"/>
                    </a:lnTo>
                    <a:lnTo>
                      <a:pt x="4924234" y="700125"/>
                    </a:lnTo>
                    <a:lnTo>
                      <a:pt x="4880068" y="715200"/>
                    </a:lnTo>
                    <a:lnTo>
                      <a:pt x="4836153" y="728966"/>
                    </a:lnTo>
                    <a:lnTo>
                      <a:pt x="4792483" y="741450"/>
                    </a:lnTo>
                    <a:lnTo>
                      <a:pt x="4749052" y="752680"/>
                    </a:lnTo>
                    <a:lnTo>
                      <a:pt x="4705853" y="762681"/>
                    </a:lnTo>
                    <a:lnTo>
                      <a:pt x="4662878" y="771483"/>
                    </a:lnTo>
                    <a:lnTo>
                      <a:pt x="4620121" y="779112"/>
                    </a:lnTo>
                    <a:lnTo>
                      <a:pt x="4577575" y="785595"/>
                    </a:lnTo>
                    <a:lnTo>
                      <a:pt x="4535233" y="790960"/>
                    </a:lnTo>
                    <a:lnTo>
                      <a:pt x="4493089" y="795233"/>
                    </a:lnTo>
                    <a:lnTo>
                      <a:pt x="4451135" y="798443"/>
                    </a:lnTo>
                    <a:lnTo>
                      <a:pt x="4409365" y="800616"/>
                    </a:lnTo>
                    <a:lnTo>
                      <a:pt x="4367773" y="801779"/>
                    </a:lnTo>
                    <a:lnTo>
                      <a:pt x="4326350" y="801961"/>
                    </a:lnTo>
                    <a:lnTo>
                      <a:pt x="4285090" y="801188"/>
                    </a:lnTo>
                    <a:lnTo>
                      <a:pt x="4243987" y="799487"/>
                    </a:lnTo>
                    <a:lnTo>
                      <a:pt x="4203033" y="796885"/>
                    </a:lnTo>
                    <a:lnTo>
                      <a:pt x="4162223" y="793411"/>
                    </a:lnTo>
                    <a:lnTo>
                      <a:pt x="4121548" y="789091"/>
                    </a:lnTo>
                    <a:lnTo>
                      <a:pt x="4081002" y="783952"/>
                    </a:lnTo>
                    <a:lnTo>
                      <a:pt x="4040579" y="778023"/>
                    </a:lnTo>
                    <a:lnTo>
                      <a:pt x="4000271" y="771329"/>
                    </a:lnTo>
                    <a:lnTo>
                      <a:pt x="3960072" y="763898"/>
                    </a:lnTo>
                    <a:lnTo>
                      <a:pt x="3919974" y="755758"/>
                    </a:lnTo>
                    <a:lnTo>
                      <a:pt x="3879972" y="746936"/>
                    </a:lnTo>
                    <a:lnTo>
                      <a:pt x="3840058" y="737458"/>
                    </a:lnTo>
                    <a:lnTo>
                      <a:pt x="3800225" y="727353"/>
                    </a:lnTo>
                    <a:lnTo>
                      <a:pt x="3760466" y="716648"/>
                    </a:lnTo>
                    <a:lnTo>
                      <a:pt x="3720775" y="705369"/>
                    </a:lnTo>
                    <a:lnTo>
                      <a:pt x="3681146" y="693544"/>
                    </a:lnTo>
                    <a:lnTo>
                      <a:pt x="3641570" y="681201"/>
                    </a:lnTo>
                    <a:lnTo>
                      <a:pt x="3602041" y="668366"/>
                    </a:lnTo>
                    <a:lnTo>
                      <a:pt x="3562553" y="655068"/>
                    </a:lnTo>
                    <a:lnTo>
                      <a:pt x="3523098" y="641332"/>
                    </a:lnTo>
                    <a:lnTo>
                      <a:pt x="3483670" y="627187"/>
                    </a:lnTo>
                    <a:lnTo>
                      <a:pt x="3444262" y="612659"/>
                    </a:lnTo>
                    <a:lnTo>
                      <a:pt x="3404867" y="597776"/>
                    </a:lnTo>
                    <a:lnTo>
                      <a:pt x="3365478" y="582566"/>
                    </a:lnTo>
                    <a:lnTo>
                      <a:pt x="3286691" y="551270"/>
                    </a:lnTo>
                    <a:lnTo>
                      <a:pt x="3207848" y="518990"/>
                    </a:lnTo>
                    <a:lnTo>
                      <a:pt x="3089356" y="469202"/>
                    </a:lnTo>
                    <a:lnTo>
                      <a:pt x="2810863" y="350461"/>
                    </a:lnTo>
                    <a:lnTo>
                      <a:pt x="2730531" y="316856"/>
                    </a:lnTo>
                    <a:lnTo>
                      <a:pt x="2649758" y="283793"/>
                    </a:lnTo>
                    <a:lnTo>
                      <a:pt x="2568492" y="251491"/>
                    </a:lnTo>
                    <a:lnTo>
                      <a:pt x="2527657" y="235693"/>
                    </a:lnTo>
                    <a:lnTo>
                      <a:pt x="2486678" y="220167"/>
                    </a:lnTo>
                    <a:lnTo>
                      <a:pt x="2445547" y="204941"/>
                    </a:lnTo>
                    <a:lnTo>
                      <a:pt x="2404260" y="190040"/>
                    </a:lnTo>
                    <a:lnTo>
                      <a:pt x="2362807" y="175494"/>
                    </a:lnTo>
                    <a:lnTo>
                      <a:pt x="2321184" y="161328"/>
                    </a:lnTo>
                    <a:lnTo>
                      <a:pt x="2279382" y="147571"/>
                    </a:lnTo>
                    <a:lnTo>
                      <a:pt x="2237395" y="134249"/>
                    </a:lnTo>
                    <a:lnTo>
                      <a:pt x="2195217" y="121390"/>
                    </a:lnTo>
                    <a:lnTo>
                      <a:pt x="2152840" y="109021"/>
                    </a:lnTo>
                    <a:lnTo>
                      <a:pt x="2110257" y="97169"/>
                    </a:lnTo>
                    <a:lnTo>
                      <a:pt x="2067462" y="85861"/>
                    </a:lnTo>
                    <a:lnTo>
                      <a:pt x="2024448" y="75126"/>
                    </a:lnTo>
                    <a:lnTo>
                      <a:pt x="1981208" y="64989"/>
                    </a:lnTo>
                    <a:lnTo>
                      <a:pt x="1937736" y="55479"/>
                    </a:lnTo>
                    <a:lnTo>
                      <a:pt x="1894024" y="46622"/>
                    </a:lnTo>
                    <a:lnTo>
                      <a:pt x="1850065" y="38447"/>
                    </a:lnTo>
                    <a:lnTo>
                      <a:pt x="1805853" y="30979"/>
                    </a:lnTo>
                    <a:lnTo>
                      <a:pt x="1761381" y="24246"/>
                    </a:lnTo>
                    <a:lnTo>
                      <a:pt x="1716643" y="18277"/>
                    </a:lnTo>
                    <a:lnTo>
                      <a:pt x="1671630" y="13097"/>
                    </a:lnTo>
                    <a:lnTo>
                      <a:pt x="1626337" y="8734"/>
                    </a:lnTo>
                    <a:lnTo>
                      <a:pt x="1580757" y="5216"/>
                    </a:lnTo>
                    <a:lnTo>
                      <a:pt x="1534882" y="2569"/>
                    </a:lnTo>
                    <a:lnTo>
                      <a:pt x="1488706" y="821"/>
                    </a:lnTo>
                    <a:lnTo>
                      <a:pt x="1442223" y="0"/>
                    </a:lnTo>
                    <a:close/>
                  </a:path>
                </a:pathLst>
              </a:custGeom>
              <a:solidFill>
                <a:srgbClr val="2E4EA1"/>
              </a:solidFill>
            </p:spPr>
            <p:txBody>
              <a:bodyPr wrap="square" lIns="0" tIns="0" rIns="0" bIns="0" rtlCol="0"/>
              <a:lstStyle/>
              <a:p>
                <a:endParaRPr/>
              </a:p>
            </p:txBody>
          </p:sp>
          <p:sp>
            <p:nvSpPr>
              <p:cNvPr id="10" name="object 10"/>
              <p:cNvSpPr/>
              <p:nvPr/>
            </p:nvSpPr>
            <p:spPr>
              <a:xfrm>
                <a:off x="3033280" y="1204450"/>
                <a:ext cx="2619375" cy="870585"/>
              </a:xfrm>
              <a:custGeom>
                <a:avLst/>
                <a:gdLst/>
                <a:ahLst/>
                <a:cxnLst/>
                <a:rect l="l" t="t" r="r" b="b"/>
                <a:pathLst>
                  <a:path w="2619375" h="870585">
                    <a:moveTo>
                      <a:pt x="2619235" y="0"/>
                    </a:moveTo>
                    <a:lnTo>
                      <a:pt x="2580226" y="65222"/>
                    </a:lnTo>
                    <a:lnTo>
                      <a:pt x="2557547" y="96866"/>
                    </a:lnTo>
                    <a:lnTo>
                      <a:pt x="2532833" y="127838"/>
                    </a:lnTo>
                    <a:lnTo>
                      <a:pt x="2506145" y="158116"/>
                    </a:lnTo>
                    <a:lnTo>
                      <a:pt x="2477544" y="187680"/>
                    </a:lnTo>
                    <a:lnTo>
                      <a:pt x="2447090" y="216508"/>
                    </a:lnTo>
                    <a:lnTo>
                      <a:pt x="2414846" y="244578"/>
                    </a:lnTo>
                    <a:lnTo>
                      <a:pt x="2380870" y="271871"/>
                    </a:lnTo>
                    <a:lnTo>
                      <a:pt x="2345225" y="298365"/>
                    </a:lnTo>
                    <a:lnTo>
                      <a:pt x="2307971" y="324040"/>
                    </a:lnTo>
                    <a:lnTo>
                      <a:pt x="2269170" y="348873"/>
                    </a:lnTo>
                    <a:lnTo>
                      <a:pt x="2228881" y="372844"/>
                    </a:lnTo>
                    <a:lnTo>
                      <a:pt x="2187167" y="395931"/>
                    </a:lnTo>
                    <a:lnTo>
                      <a:pt x="2144087" y="418115"/>
                    </a:lnTo>
                    <a:lnTo>
                      <a:pt x="2099704" y="439374"/>
                    </a:lnTo>
                    <a:lnTo>
                      <a:pt x="2054076" y="459686"/>
                    </a:lnTo>
                    <a:lnTo>
                      <a:pt x="2007267" y="479031"/>
                    </a:lnTo>
                    <a:lnTo>
                      <a:pt x="1959336" y="497387"/>
                    </a:lnTo>
                    <a:lnTo>
                      <a:pt x="1910344" y="514734"/>
                    </a:lnTo>
                    <a:lnTo>
                      <a:pt x="1860353" y="531051"/>
                    </a:lnTo>
                    <a:lnTo>
                      <a:pt x="1809423" y="546316"/>
                    </a:lnTo>
                    <a:lnTo>
                      <a:pt x="1757614" y="560508"/>
                    </a:lnTo>
                    <a:lnTo>
                      <a:pt x="1704989" y="573607"/>
                    </a:lnTo>
                    <a:lnTo>
                      <a:pt x="1651608" y="585591"/>
                    </a:lnTo>
                    <a:lnTo>
                      <a:pt x="1597532" y="596440"/>
                    </a:lnTo>
                    <a:lnTo>
                      <a:pt x="1542821" y="606131"/>
                    </a:lnTo>
                    <a:lnTo>
                      <a:pt x="1487536" y="614645"/>
                    </a:lnTo>
                    <a:lnTo>
                      <a:pt x="1431740" y="621960"/>
                    </a:lnTo>
                    <a:lnTo>
                      <a:pt x="1375491" y="628055"/>
                    </a:lnTo>
                    <a:lnTo>
                      <a:pt x="1318852" y="632909"/>
                    </a:lnTo>
                    <a:lnTo>
                      <a:pt x="1261883" y="636501"/>
                    </a:lnTo>
                    <a:lnTo>
                      <a:pt x="1204645" y="638810"/>
                    </a:lnTo>
                    <a:lnTo>
                      <a:pt x="750275" y="620128"/>
                    </a:lnTo>
                    <a:lnTo>
                      <a:pt x="365750" y="561222"/>
                    </a:lnTo>
                    <a:lnTo>
                      <a:pt x="99511" y="498892"/>
                    </a:lnTo>
                    <a:lnTo>
                      <a:pt x="0" y="469938"/>
                    </a:lnTo>
                    <a:lnTo>
                      <a:pt x="523324" y="729156"/>
                    </a:lnTo>
                    <a:lnTo>
                      <a:pt x="860894" y="851808"/>
                    </a:lnTo>
                    <a:lnTo>
                      <a:pt x="1159527" y="870513"/>
                    </a:lnTo>
                    <a:lnTo>
                      <a:pt x="1566037" y="817892"/>
                    </a:lnTo>
                    <a:lnTo>
                      <a:pt x="1632847" y="806680"/>
                    </a:lnTo>
                    <a:lnTo>
                      <a:pt x="1697445" y="793729"/>
                    </a:lnTo>
                    <a:lnTo>
                      <a:pt x="1759833" y="779106"/>
                    </a:lnTo>
                    <a:lnTo>
                      <a:pt x="1820016" y="762880"/>
                    </a:lnTo>
                    <a:lnTo>
                      <a:pt x="1877994" y="745118"/>
                    </a:lnTo>
                    <a:lnTo>
                      <a:pt x="1933771" y="725888"/>
                    </a:lnTo>
                    <a:lnTo>
                      <a:pt x="1987350" y="705257"/>
                    </a:lnTo>
                    <a:lnTo>
                      <a:pt x="2038734" y="683294"/>
                    </a:lnTo>
                    <a:lnTo>
                      <a:pt x="2087924" y="660066"/>
                    </a:lnTo>
                    <a:lnTo>
                      <a:pt x="2134925" y="635640"/>
                    </a:lnTo>
                    <a:lnTo>
                      <a:pt x="2179738" y="610085"/>
                    </a:lnTo>
                    <a:lnTo>
                      <a:pt x="2222366" y="583468"/>
                    </a:lnTo>
                    <a:lnTo>
                      <a:pt x="2262813" y="555857"/>
                    </a:lnTo>
                    <a:lnTo>
                      <a:pt x="2301080" y="527320"/>
                    </a:lnTo>
                    <a:lnTo>
                      <a:pt x="2337171" y="497924"/>
                    </a:lnTo>
                    <a:lnTo>
                      <a:pt x="2371088" y="467737"/>
                    </a:lnTo>
                    <a:lnTo>
                      <a:pt x="2402835" y="436827"/>
                    </a:lnTo>
                    <a:lnTo>
                      <a:pt x="2432413" y="405261"/>
                    </a:lnTo>
                    <a:lnTo>
                      <a:pt x="2459826" y="373108"/>
                    </a:lnTo>
                    <a:lnTo>
                      <a:pt x="2485076" y="340434"/>
                    </a:lnTo>
                    <a:lnTo>
                      <a:pt x="2508167" y="307309"/>
                    </a:lnTo>
                    <a:lnTo>
                      <a:pt x="2529100" y="273798"/>
                    </a:lnTo>
                    <a:lnTo>
                      <a:pt x="2547878" y="239971"/>
                    </a:lnTo>
                    <a:lnTo>
                      <a:pt x="2578983" y="171638"/>
                    </a:lnTo>
                    <a:lnTo>
                      <a:pt x="2601503" y="102849"/>
                    </a:lnTo>
                    <a:lnTo>
                      <a:pt x="2615460" y="34148"/>
                    </a:lnTo>
                    <a:lnTo>
                      <a:pt x="2619235" y="0"/>
                    </a:lnTo>
                    <a:close/>
                  </a:path>
                </a:pathLst>
              </a:custGeom>
              <a:solidFill>
                <a:srgbClr val="90D7F7"/>
              </a:solidFill>
            </p:spPr>
            <p:txBody>
              <a:bodyPr wrap="square" lIns="0" tIns="0" rIns="0" bIns="0" rtlCol="0"/>
              <a:lstStyle/>
              <a:p>
                <a:endParaRPr/>
              </a:p>
            </p:txBody>
          </p:sp>
        </p:grpSp>
        <p:grpSp>
          <p:nvGrpSpPr>
            <p:cNvPr id="12" name="object 12"/>
            <p:cNvGrpSpPr/>
            <p:nvPr/>
          </p:nvGrpSpPr>
          <p:grpSpPr>
            <a:xfrm>
              <a:off x="2286630" y="1315771"/>
              <a:ext cx="1177290" cy="1177290"/>
              <a:chOff x="2288409" y="1434597"/>
              <a:chExt cx="1177290" cy="1177290"/>
            </a:xfrm>
          </p:grpSpPr>
          <p:pic>
            <p:nvPicPr>
              <p:cNvPr id="13" name="object 13"/>
              <p:cNvPicPr/>
              <p:nvPr/>
            </p:nvPicPr>
            <p:blipFill>
              <a:blip r:embed="rId3" cstate="print"/>
              <a:stretch>
                <a:fillRect/>
              </a:stretch>
            </p:blipFill>
            <p:spPr>
              <a:xfrm>
                <a:off x="2294750" y="1440947"/>
                <a:ext cx="1164501" cy="1164508"/>
              </a:xfrm>
              <a:prstGeom prst="rect">
                <a:avLst/>
              </a:prstGeom>
            </p:spPr>
          </p:pic>
          <p:sp>
            <p:nvSpPr>
              <p:cNvPr id="14" name="object 14"/>
              <p:cNvSpPr/>
              <p:nvPr/>
            </p:nvSpPr>
            <p:spPr>
              <a:xfrm>
                <a:off x="2294759" y="1440947"/>
                <a:ext cx="1164590" cy="1164590"/>
              </a:xfrm>
              <a:custGeom>
                <a:avLst/>
                <a:gdLst/>
                <a:ahLst/>
                <a:cxnLst/>
                <a:rect l="l" t="t" r="r" b="b"/>
                <a:pathLst>
                  <a:path w="1164589" h="1164589">
                    <a:moveTo>
                      <a:pt x="582244" y="1164501"/>
                    </a:moveTo>
                    <a:lnTo>
                      <a:pt x="629997" y="1162570"/>
                    </a:lnTo>
                    <a:lnTo>
                      <a:pt x="676687" y="1156880"/>
                    </a:lnTo>
                    <a:lnTo>
                      <a:pt x="722164" y="1147579"/>
                    </a:lnTo>
                    <a:lnTo>
                      <a:pt x="766278" y="1134817"/>
                    </a:lnTo>
                    <a:lnTo>
                      <a:pt x="808879" y="1118745"/>
                    </a:lnTo>
                    <a:lnTo>
                      <a:pt x="849818" y="1099511"/>
                    </a:lnTo>
                    <a:lnTo>
                      <a:pt x="888945" y="1077267"/>
                    </a:lnTo>
                    <a:lnTo>
                      <a:pt x="926109" y="1052161"/>
                    </a:lnTo>
                    <a:lnTo>
                      <a:pt x="961162" y="1024344"/>
                    </a:lnTo>
                    <a:lnTo>
                      <a:pt x="993952" y="993965"/>
                    </a:lnTo>
                    <a:lnTo>
                      <a:pt x="1024331" y="961174"/>
                    </a:lnTo>
                    <a:lnTo>
                      <a:pt x="1052148" y="926122"/>
                    </a:lnTo>
                    <a:lnTo>
                      <a:pt x="1077254" y="888958"/>
                    </a:lnTo>
                    <a:lnTo>
                      <a:pt x="1099499" y="849831"/>
                    </a:lnTo>
                    <a:lnTo>
                      <a:pt x="1118732" y="808892"/>
                    </a:lnTo>
                    <a:lnTo>
                      <a:pt x="1134805" y="766290"/>
                    </a:lnTo>
                    <a:lnTo>
                      <a:pt x="1147566" y="722176"/>
                    </a:lnTo>
                    <a:lnTo>
                      <a:pt x="1156867" y="676699"/>
                    </a:lnTo>
                    <a:lnTo>
                      <a:pt x="1162558" y="630009"/>
                    </a:lnTo>
                    <a:lnTo>
                      <a:pt x="1164488" y="582256"/>
                    </a:lnTo>
                    <a:lnTo>
                      <a:pt x="1162558" y="534502"/>
                    </a:lnTo>
                    <a:lnTo>
                      <a:pt x="1156867" y="487810"/>
                    </a:lnTo>
                    <a:lnTo>
                      <a:pt x="1147566" y="442332"/>
                    </a:lnTo>
                    <a:lnTo>
                      <a:pt x="1134805" y="398216"/>
                    </a:lnTo>
                    <a:lnTo>
                      <a:pt x="1118732" y="355614"/>
                    </a:lnTo>
                    <a:lnTo>
                      <a:pt x="1099499" y="314674"/>
                    </a:lnTo>
                    <a:lnTo>
                      <a:pt x="1077254" y="275546"/>
                    </a:lnTo>
                    <a:lnTo>
                      <a:pt x="1052148" y="238381"/>
                    </a:lnTo>
                    <a:lnTo>
                      <a:pt x="1024331" y="203328"/>
                    </a:lnTo>
                    <a:lnTo>
                      <a:pt x="993952" y="170537"/>
                    </a:lnTo>
                    <a:lnTo>
                      <a:pt x="961162" y="140157"/>
                    </a:lnTo>
                    <a:lnTo>
                      <a:pt x="926109" y="112340"/>
                    </a:lnTo>
                    <a:lnTo>
                      <a:pt x="888945" y="87234"/>
                    </a:lnTo>
                    <a:lnTo>
                      <a:pt x="849818" y="64989"/>
                    </a:lnTo>
                    <a:lnTo>
                      <a:pt x="808879" y="45755"/>
                    </a:lnTo>
                    <a:lnTo>
                      <a:pt x="766278" y="29683"/>
                    </a:lnTo>
                    <a:lnTo>
                      <a:pt x="722164" y="16921"/>
                    </a:lnTo>
                    <a:lnTo>
                      <a:pt x="676687" y="7620"/>
                    </a:lnTo>
                    <a:lnTo>
                      <a:pt x="629997" y="1930"/>
                    </a:lnTo>
                    <a:lnTo>
                      <a:pt x="582244" y="0"/>
                    </a:lnTo>
                    <a:lnTo>
                      <a:pt x="534491" y="1930"/>
                    </a:lnTo>
                    <a:lnTo>
                      <a:pt x="487801" y="7620"/>
                    </a:lnTo>
                    <a:lnTo>
                      <a:pt x="442324" y="16921"/>
                    </a:lnTo>
                    <a:lnTo>
                      <a:pt x="398210" y="29683"/>
                    </a:lnTo>
                    <a:lnTo>
                      <a:pt x="355608" y="45755"/>
                    </a:lnTo>
                    <a:lnTo>
                      <a:pt x="314669" y="64989"/>
                    </a:lnTo>
                    <a:lnTo>
                      <a:pt x="275543" y="87234"/>
                    </a:lnTo>
                    <a:lnTo>
                      <a:pt x="238378" y="112340"/>
                    </a:lnTo>
                    <a:lnTo>
                      <a:pt x="203326" y="140157"/>
                    </a:lnTo>
                    <a:lnTo>
                      <a:pt x="170535" y="170537"/>
                    </a:lnTo>
                    <a:lnTo>
                      <a:pt x="140156" y="203328"/>
                    </a:lnTo>
                    <a:lnTo>
                      <a:pt x="112339" y="238381"/>
                    </a:lnTo>
                    <a:lnTo>
                      <a:pt x="87233" y="275546"/>
                    </a:lnTo>
                    <a:lnTo>
                      <a:pt x="64989" y="314674"/>
                    </a:lnTo>
                    <a:lnTo>
                      <a:pt x="45755" y="355614"/>
                    </a:lnTo>
                    <a:lnTo>
                      <a:pt x="29683" y="398216"/>
                    </a:lnTo>
                    <a:lnTo>
                      <a:pt x="16921" y="442332"/>
                    </a:lnTo>
                    <a:lnTo>
                      <a:pt x="7620" y="487810"/>
                    </a:lnTo>
                    <a:lnTo>
                      <a:pt x="1930" y="534502"/>
                    </a:lnTo>
                    <a:lnTo>
                      <a:pt x="0" y="582256"/>
                    </a:lnTo>
                    <a:lnTo>
                      <a:pt x="1930" y="630009"/>
                    </a:lnTo>
                    <a:lnTo>
                      <a:pt x="7620" y="676699"/>
                    </a:lnTo>
                    <a:lnTo>
                      <a:pt x="16921" y="722176"/>
                    </a:lnTo>
                    <a:lnTo>
                      <a:pt x="29683" y="766290"/>
                    </a:lnTo>
                    <a:lnTo>
                      <a:pt x="45755" y="808892"/>
                    </a:lnTo>
                    <a:lnTo>
                      <a:pt x="64989" y="849831"/>
                    </a:lnTo>
                    <a:lnTo>
                      <a:pt x="87233" y="888958"/>
                    </a:lnTo>
                    <a:lnTo>
                      <a:pt x="112339" y="926122"/>
                    </a:lnTo>
                    <a:lnTo>
                      <a:pt x="140156" y="961174"/>
                    </a:lnTo>
                    <a:lnTo>
                      <a:pt x="170535" y="993965"/>
                    </a:lnTo>
                    <a:lnTo>
                      <a:pt x="203326" y="1024344"/>
                    </a:lnTo>
                    <a:lnTo>
                      <a:pt x="238378" y="1052161"/>
                    </a:lnTo>
                    <a:lnTo>
                      <a:pt x="275543" y="1077267"/>
                    </a:lnTo>
                    <a:lnTo>
                      <a:pt x="314669" y="1099511"/>
                    </a:lnTo>
                    <a:lnTo>
                      <a:pt x="355608" y="1118745"/>
                    </a:lnTo>
                    <a:lnTo>
                      <a:pt x="398210" y="1134817"/>
                    </a:lnTo>
                    <a:lnTo>
                      <a:pt x="442324" y="1147579"/>
                    </a:lnTo>
                    <a:lnTo>
                      <a:pt x="487801" y="1156880"/>
                    </a:lnTo>
                    <a:lnTo>
                      <a:pt x="534491" y="1162570"/>
                    </a:lnTo>
                    <a:lnTo>
                      <a:pt x="582244" y="1164501"/>
                    </a:lnTo>
                    <a:close/>
                  </a:path>
                </a:pathLst>
              </a:custGeom>
              <a:ln w="12699">
                <a:solidFill>
                  <a:srgbClr val="0094D9"/>
                </a:solidFill>
              </a:ln>
            </p:spPr>
            <p:txBody>
              <a:bodyPr wrap="square" lIns="0" tIns="0" rIns="0" bIns="0" rtlCol="0"/>
              <a:lstStyle/>
              <a:p>
                <a:endParaRPr/>
              </a:p>
            </p:txBody>
          </p:sp>
        </p:grpSp>
        <p:sp>
          <p:nvSpPr>
            <p:cNvPr id="15" name="object 15"/>
            <p:cNvSpPr txBox="1"/>
            <p:nvPr/>
          </p:nvSpPr>
          <p:spPr>
            <a:xfrm>
              <a:off x="2341714" y="1667172"/>
              <a:ext cx="1078865" cy="520655"/>
            </a:xfrm>
            <a:prstGeom prst="rect">
              <a:avLst/>
            </a:prstGeom>
          </p:spPr>
          <p:txBody>
            <a:bodyPr vert="horz" wrap="square" lIns="0" tIns="12700" rIns="0" bIns="0" rtlCol="0">
              <a:spAutoFit/>
            </a:bodyPr>
            <a:lstStyle/>
            <a:p>
              <a:pPr marL="12700" marR="5080" indent="-635" algn="ctr">
                <a:lnSpc>
                  <a:spcPct val="100000"/>
                </a:lnSpc>
                <a:spcBef>
                  <a:spcPts val="100"/>
                </a:spcBef>
              </a:pPr>
              <a:r>
                <a:rPr lang="en-GB" sz="1100" b="1" spc="50" dirty="0">
                  <a:solidFill>
                    <a:schemeClr val="tx2"/>
                  </a:solidFill>
                  <a:latin typeface="Arial"/>
                  <a:ea typeface="+mj-ea"/>
                  <a:cs typeface="Arial"/>
                </a:rPr>
                <a:t>UNIFIED LIGHT-SOUND FIELD</a:t>
              </a:r>
              <a:endParaRPr sz="1100" b="1" spc="50" dirty="0">
                <a:solidFill>
                  <a:schemeClr val="tx2"/>
                </a:solidFill>
                <a:latin typeface="Arial"/>
                <a:ea typeface="+mj-ea"/>
                <a:cs typeface="Arial"/>
              </a:endParaRPr>
            </a:p>
          </p:txBody>
        </p:sp>
      </p:grpSp>
      <p:sp>
        <p:nvSpPr>
          <p:cNvPr id="16" name="object 16"/>
          <p:cNvSpPr txBox="1"/>
          <p:nvPr/>
        </p:nvSpPr>
        <p:spPr>
          <a:xfrm>
            <a:off x="3199823" y="1030987"/>
            <a:ext cx="2598305" cy="643766"/>
          </a:xfrm>
          <a:prstGeom prst="rect">
            <a:avLst/>
          </a:prstGeom>
        </p:spPr>
        <p:txBody>
          <a:bodyPr vert="horz" wrap="square" lIns="0" tIns="12700" rIns="0" bIns="0" rtlCol="0">
            <a:spAutoFit/>
          </a:bodyPr>
          <a:lstStyle/>
          <a:p>
            <a:pPr marL="12700" marR="5080">
              <a:spcBef>
                <a:spcPts val="254"/>
              </a:spcBef>
              <a:tabLst>
                <a:tab pos="64135" algn="l"/>
              </a:tabLst>
            </a:pPr>
            <a:r>
              <a:rPr lang="en-US" sz="1200" b="1" u="sng" spc="-100" dirty="0">
                <a:solidFill>
                  <a:srgbClr val="005A9E"/>
                </a:solidFill>
                <a:latin typeface="Trebuchet MS"/>
                <a:cs typeface="Trebuchet MS"/>
              </a:rPr>
              <a:t>Ultrasonic cavitation </a:t>
            </a:r>
            <a:r>
              <a:rPr lang="en-US" sz="1200" b="1" spc="-100" dirty="0">
                <a:solidFill>
                  <a:srgbClr val="005A9E"/>
                </a:solidFill>
                <a:latin typeface="Trebuchet MS"/>
                <a:cs typeface="Trebuchet MS"/>
              </a:rPr>
              <a:t>cleans the UV source, </a:t>
            </a:r>
          </a:p>
          <a:p>
            <a:pPr marL="12700" marR="5080">
              <a:spcBef>
                <a:spcPts val="254"/>
              </a:spcBef>
              <a:tabLst>
                <a:tab pos="64135" algn="l"/>
              </a:tabLst>
            </a:pPr>
            <a:r>
              <a:rPr lang="en-US" sz="1200" spc="-100" dirty="0">
                <a:solidFill>
                  <a:srgbClr val="005A9E"/>
                </a:solidFill>
                <a:latin typeface="Trebuchet MS"/>
                <a:cs typeface="Trebuchet MS"/>
              </a:rPr>
              <a:t>reduces </a:t>
            </a:r>
            <a:r>
              <a:rPr lang="en-US" sz="1200" spc="-100" dirty="0">
                <a:solidFill>
                  <a:srgbClr val="005A9E"/>
                </a:solidFill>
                <a:latin typeface="Trebuchet MS"/>
                <a:cs typeface="Trebuchet MS"/>
              </a:rPr>
              <a:t>the accumulation of microorganisms, </a:t>
            </a:r>
          </a:p>
          <a:p>
            <a:pPr marL="12700" marR="5080">
              <a:spcBef>
                <a:spcPts val="254"/>
              </a:spcBef>
              <a:tabLst>
                <a:tab pos="64135" algn="l"/>
              </a:tabLst>
            </a:pPr>
            <a:r>
              <a:rPr lang="en-US" sz="1200" spc="-100" dirty="0">
                <a:solidFill>
                  <a:srgbClr val="005A9E"/>
                </a:solidFill>
                <a:latin typeface="Trebuchet MS"/>
                <a:cs typeface="Trebuchet MS"/>
              </a:rPr>
              <a:t>weakening their cell membranes</a:t>
            </a:r>
            <a:endParaRPr sz="1200" spc="-100" dirty="0">
              <a:solidFill>
                <a:srgbClr val="005A9E"/>
              </a:solidFill>
              <a:latin typeface="Trebuchet MS"/>
              <a:cs typeface="Trebuchet MS"/>
            </a:endParaRPr>
          </a:p>
        </p:txBody>
      </p:sp>
      <p:sp>
        <p:nvSpPr>
          <p:cNvPr id="17" name="object 17"/>
          <p:cNvSpPr txBox="1"/>
          <p:nvPr/>
        </p:nvSpPr>
        <p:spPr>
          <a:xfrm>
            <a:off x="62250" y="2678523"/>
            <a:ext cx="3582650" cy="394980"/>
          </a:xfrm>
          <a:prstGeom prst="rect">
            <a:avLst/>
          </a:prstGeom>
        </p:spPr>
        <p:txBody>
          <a:bodyPr vert="horz" wrap="square" lIns="0" tIns="12700" rIns="0" bIns="0" rtlCol="0">
            <a:spAutoFit/>
          </a:bodyPr>
          <a:lstStyle/>
          <a:p>
            <a:pPr marL="12700" marR="5080">
              <a:lnSpc>
                <a:spcPct val="100000"/>
              </a:lnSpc>
              <a:spcBef>
                <a:spcPts val="100"/>
              </a:spcBef>
            </a:pPr>
            <a:r>
              <a:rPr lang="en-US" sz="1200" b="1" u="sng" spc="-100" dirty="0">
                <a:solidFill>
                  <a:srgbClr val="005A9E"/>
                </a:solidFill>
                <a:latin typeface="Trebuchet MS"/>
                <a:cs typeface="Trebuchet MS"/>
              </a:rPr>
              <a:t>Ultraviolet</a:t>
            </a:r>
            <a:r>
              <a:rPr lang="en-US" sz="1200" u="sng" spc="-100" dirty="0" smtClean="0">
                <a:solidFill>
                  <a:srgbClr val="005A9E"/>
                </a:solidFill>
                <a:latin typeface="Trebuchet MS"/>
                <a:cs typeface="Trebuchet MS"/>
              </a:rPr>
              <a:t> </a:t>
            </a:r>
            <a:r>
              <a:rPr lang="en-US" sz="1200" b="1" u="sng" spc="-100" dirty="0">
                <a:solidFill>
                  <a:srgbClr val="005A9E"/>
                </a:solidFill>
                <a:latin typeface="Trebuchet MS"/>
                <a:cs typeface="Trebuchet MS"/>
              </a:rPr>
              <a:t>radiation</a:t>
            </a:r>
            <a:r>
              <a:rPr lang="en-US" sz="1200" u="sng" spc="-100" dirty="0" smtClean="0">
                <a:solidFill>
                  <a:srgbClr val="005A9E"/>
                </a:solidFill>
                <a:latin typeface="Trebuchet MS"/>
                <a:cs typeface="Trebuchet MS"/>
              </a:rPr>
              <a:t> </a:t>
            </a:r>
            <a:r>
              <a:rPr lang="en-US" sz="1200" spc="-100" dirty="0" smtClean="0">
                <a:solidFill>
                  <a:srgbClr val="005A9E"/>
                </a:solidFill>
                <a:latin typeface="Trebuchet MS"/>
                <a:cs typeface="Trebuchet MS"/>
              </a:rPr>
              <a:t>effectively </a:t>
            </a:r>
            <a:r>
              <a:rPr lang="en-US" sz="1200" b="1" spc="-100" dirty="0" smtClean="0">
                <a:solidFill>
                  <a:srgbClr val="005A9E"/>
                </a:solidFill>
                <a:latin typeface="Trebuchet MS"/>
                <a:cs typeface="Trebuchet MS"/>
              </a:rPr>
              <a:t>kills</a:t>
            </a:r>
          </a:p>
          <a:p>
            <a:pPr marL="12700" marR="5080">
              <a:lnSpc>
                <a:spcPct val="100000"/>
              </a:lnSpc>
              <a:spcBef>
                <a:spcPts val="100"/>
              </a:spcBef>
            </a:pPr>
            <a:r>
              <a:rPr lang="en-US" sz="1200" spc="-100" dirty="0" smtClean="0">
                <a:solidFill>
                  <a:srgbClr val="005A9E"/>
                </a:solidFill>
                <a:latin typeface="Trebuchet MS"/>
                <a:cs typeface="Trebuchet MS"/>
              </a:rPr>
              <a:t>weakened microorganisms and </a:t>
            </a:r>
            <a:r>
              <a:rPr lang="en-US" sz="1200" b="1" spc="-100" dirty="0">
                <a:solidFill>
                  <a:srgbClr val="005A9E"/>
                </a:solidFill>
                <a:latin typeface="Trebuchet MS"/>
                <a:cs typeface="Trebuchet MS"/>
              </a:rPr>
              <a:t>viruses</a:t>
            </a:r>
            <a:r>
              <a:rPr lang="ru-RU" sz="1200" spc="-100" dirty="0" smtClean="0">
                <a:solidFill>
                  <a:srgbClr val="005A9E"/>
                </a:solidFill>
                <a:latin typeface="Trebuchet MS"/>
                <a:cs typeface="Trebuchet MS"/>
              </a:rPr>
              <a:t> (</a:t>
            </a:r>
            <a:r>
              <a:rPr lang="en-US" sz="1200" spc="-100" dirty="0" smtClean="0">
                <a:solidFill>
                  <a:srgbClr val="005A9E"/>
                </a:solidFill>
                <a:latin typeface="Trebuchet MS"/>
                <a:cs typeface="Trebuchet MS"/>
              </a:rPr>
              <a:t>e.g. </a:t>
            </a:r>
            <a:r>
              <a:rPr lang="en-US" sz="1200" b="1" spc="-100" dirty="0" smtClean="0">
                <a:solidFill>
                  <a:srgbClr val="005A9E"/>
                </a:solidFill>
                <a:latin typeface="Trebuchet MS"/>
                <a:cs typeface="Trebuchet MS"/>
              </a:rPr>
              <a:t>COVID in air</a:t>
            </a:r>
            <a:r>
              <a:rPr lang="en-US" sz="1200" spc="-100" dirty="0" smtClean="0">
                <a:solidFill>
                  <a:srgbClr val="005A9E"/>
                </a:solidFill>
                <a:latin typeface="Trebuchet MS"/>
                <a:cs typeface="Trebuchet MS"/>
              </a:rPr>
              <a:t>)</a:t>
            </a:r>
            <a:endParaRPr sz="1200" spc="-100" dirty="0">
              <a:solidFill>
                <a:srgbClr val="005A9E"/>
              </a:solidFill>
              <a:latin typeface="Trebuchet MS"/>
              <a:cs typeface="Trebuchet MS"/>
            </a:endParaRPr>
          </a:p>
        </p:txBody>
      </p:sp>
      <p:sp>
        <p:nvSpPr>
          <p:cNvPr id="20" name="object 20"/>
          <p:cNvSpPr/>
          <p:nvPr/>
        </p:nvSpPr>
        <p:spPr>
          <a:xfrm>
            <a:off x="2059944" y="1771848"/>
            <a:ext cx="258445" cy="860425"/>
          </a:xfrm>
          <a:custGeom>
            <a:avLst/>
            <a:gdLst/>
            <a:ahLst/>
            <a:cxnLst/>
            <a:rect l="l" t="t" r="r" b="b"/>
            <a:pathLst>
              <a:path w="258444" h="860425">
                <a:moveTo>
                  <a:pt x="257852" y="0"/>
                </a:moveTo>
                <a:lnTo>
                  <a:pt x="66994" y="219990"/>
                </a:lnTo>
                <a:lnTo>
                  <a:pt x="0" y="382946"/>
                </a:lnTo>
                <a:lnTo>
                  <a:pt x="53832" y="569528"/>
                </a:lnTo>
                <a:lnTo>
                  <a:pt x="225455" y="860399"/>
                </a:lnTo>
              </a:path>
            </a:pathLst>
          </a:custGeom>
          <a:ln w="19049">
            <a:solidFill>
              <a:srgbClr val="8DD7F7"/>
            </a:solidFill>
          </a:ln>
        </p:spPr>
        <p:txBody>
          <a:bodyPr wrap="square" lIns="0" tIns="0" rIns="0" bIns="0" rtlCol="0"/>
          <a:lstStyle/>
          <a:p>
            <a:endParaRPr dirty="0"/>
          </a:p>
        </p:txBody>
      </p:sp>
      <p:sp>
        <p:nvSpPr>
          <p:cNvPr id="22" name="object 22"/>
          <p:cNvSpPr/>
          <p:nvPr/>
        </p:nvSpPr>
        <p:spPr>
          <a:xfrm>
            <a:off x="1994510" y="1814868"/>
            <a:ext cx="204470" cy="774700"/>
          </a:xfrm>
          <a:custGeom>
            <a:avLst/>
            <a:gdLst/>
            <a:ahLst/>
            <a:cxnLst/>
            <a:rect l="l" t="t" r="r" b="b"/>
            <a:pathLst>
              <a:path w="204469" h="774700">
                <a:moveTo>
                  <a:pt x="203914" y="0"/>
                </a:moveTo>
                <a:lnTo>
                  <a:pt x="52980" y="197993"/>
                </a:lnTo>
                <a:lnTo>
                  <a:pt x="0" y="344654"/>
                </a:lnTo>
                <a:lnTo>
                  <a:pt x="42569" y="512576"/>
                </a:lnTo>
                <a:lnTo>
                  <a:pt x="178285" y="774357"/>
                </a:lnTo>
              </a:path>
            </a:pathLst>
          </a:custGeom>
          <a:ln w="12700">
            <a:solidFill>
              <a:srgbClr val="8DD7F7"/>
            </a:solidFill>
          </a:ln>
        </p:spPr>
        <p:txBody>
          <a:bodyPr wrap="square" lIns="0" tIns="0" rIns="0" bIns="0" rtlCol="0"/>
          <a:lstStyle/>
          <a:p>
            <a:endParaRPr/>
          </a:p>
        </p:txBody>
      </p:sp>
      <p:sp>
        <p:nvSpPr>
          <p:cNvPr id="24" name="object 24"/>
          <p:cNvSpPr/>
          <p:nvPr/>
        </p:nvSpPr>
        <p:spPr>
          <a:xfrm>
            <a:off x="1927082" y="1855522"/>
            <a:ext cx="156845" cy="693420"/>
          </a:xfrm>
          <a:custGeom>
            <a:avLst/>
            <a:gdLst/>
            <a:ahLst/>
            <a:cxnLst/>
            <a:rect l="l" t="t" r="r" b="b"/>
            <a:pathLst>
              <a:path w="156844" h="693419">
                <a:moveTo>
                  <a:pt x="156844" y="0"/>
                </a:moveTo>
                <a:lnTo>
                  <a:pt x="40751" y="177206"/>
                </a:lnTo>
                <a:lnTo>
                  <a:pt x="0" y="308468"/>
                </a:lnTo>
                <a:lnTo>
                  <a:pt x="32743" y="458759"/>
                </a:lnTo>
                <a:lnTo>
                  <a:pt x="137134" y="693051"/>
                </a:lnTo>
              </a:path>
            </a:pathLst>
          </a:custGeom>
          <a:ln w="6350">
            <a:solidFill>
              <a:srgbClr val="8DD7F7"/>
            </a:solidFill>
          </a:ln>
        </p:spPr>
        <p:txBody>
          <a:bodyPr wrap="square" lIns="0" tIns="0" rIns="0" bIns="0" rtlCol="0"/>
          <a:lstStyle/>
          <a:p>
            <a:endParaRPr/>
          </a:p>
        </p:txBody>
      </p:sp>
      <p:sp>
        <p:nvSpPr>
          <p:cNvPr id="25" name="object 25"/>
          <p:cNvSpPr/>
          <p:nvPr/>
        </p:nvSpPr>
        <p:spPr>
          <a:xfrm>
            <a:off x="386402" y="2678523"/>
            <a:ext cx="1802764" cy="0"/>
          </a:xfrm>
          <a:custGeom>
            <a:avLst/>
            <a:gdLst/>
            <a:ahLst/>
            <a:cxnLst/>
            <a:rect l="l" t="t" r="r" b="b"/>
            <a:pathLst>
              <a:path w="1802764">
                <a:moveTo>
                  <a:pt x="0" y="0"/>
                </a:moveTo>
                <a:lnTo>
                  <a:pt x="1802422" y="0"/>
                </a:lnTo>
              </a:path>
            </a:pathLst>
          </a:custGeom>
          <a:ln w="6350">
            <a:solidFill>
              <a:srgbClr val="000000"/>
            </a:solidFill>
          </a:ln>
        </p:spPr>
        <p:txBody>
          <a:bodyPr wrap="square" lIns="0" tIns="0" rIns="0" bIns="0" rtlCol="0"/>
          <a:lstStyle/>
          <a:p>
            <a:endParaRPr/>
          </a:p>
        </p:txBody>
      </p:sp>
      <p:sp>
        <p:nvSpPr>
          <p:cNvPr id="26" name="object 26"/>
          <p:cNvSpPr/>
          <p:nvPr/>
        </p:nvSpPr>
        <p:spPr>
          <a:xfrm>
            <a:off x="3736209" y="1682858"/>
            <a:ext cx="1621155" cy="0"/>
          </a:xfrm>
          <a:custGeom>
            <a:avLst/>
            <a:gdLst/>
            <a:ahLst/>
            <a:cxnLst/>
            <a:rect l="l" t="t" r="r" b="b"/>
            <a:pathLst>
              <a:path w="1621154">
                <a:moveTo>
                  <a:pt x="0" y="0"/>
                </a:moveTo>
                <a:lnTo>
                  <a:pt x="1620634" y="0"/>
                </a:lnTo>
              </a:path>
            </a:pathLst>
          </a:custGeom>
          <a:ln w="6350">
            <a:solidFill>
              <a:srgbClr val="000000"/>
            </a:solidFill>
          </a:ln>
        </p:spPr>
        <p:txBody>
          <a:bodyPr wrap="square" lIns="0" tIns="0" rIns="0" bIns="0" rtlCol="0"/>
          <a:lstStyle/>
          <a:p>
            <a:endParaRPr/>
          </a:p>
        </p:txBody>
      </p:sp>
      <p:sp>
        <p:nvSpPr>
          <p:cNvPr id="29" name="object 29"/>
          <p:cNvSpPr/>
          <p:nvPr/>
        </p:nvSpPr>
        <p:spPr>
          <a:xfrm>
            <a:off x="701507" y="2185123"/>
            <a:ext cx="52069" cy="52069"/>
          </a:xfrm>
          <a:custGeom>
            <a:avLst/>
            <a:gdLst/>
            <a:ahLst/>
            <a:cxnLst/>
            <a:rect l="l" t="t" r="r" b="b"/>
            <a:pathLst>
              <a:path w="52070" h="52069">
                <a:moveTo>
                  <a:pt x="25933" y="0"/>
                </a:moveTo>
                <a:lnTo>
                  <a:pt x="15837" y="2037"/>
                </a:lnTo>
                <a:lnTo>
                  <a:pt x="7594" y="7593"/>
                </a:lnTo>
                <a:lnTo>
                  <a:pt x="2037" y="15832"/>
                </a:lnTo>
                <a:lnTo>
                  <a:pt x="0" y="25920"/>
                </a:lnTo>
                <a:lnTo>
                  <a:pt x="2037" y="36016"/>
                </a:lnTo>
                <a:lnTo>
                  <a:pt x="7594" y="44259"/>
                </a:lnTo>
                <a:lnTo>
                  <a:pt x="15837" y="49816"/>
                </a:lnTo>
                <a:lnTo>
                  <a:pt x="25933" y="51854"/>
                </a:lnTo>
                <a:lnTo>
                  <a:pt x="36029" y="49816"/>
                </a:lnTo>
                <a:lnTo>
                  <a:pt x="44272" y="44259"/>
                </a:lnTo>
                <a:lnTo>
                  <a:pt x="49829" y="36016"/>
                </a:lnTo>
                <a:lnTo>
                  <a:pt x="51866" y="25920"/>
                </a:lnTo>
                <a:lnTo>
                  <a:pt x="49829" y="15832"/>
                </a:lnTo>
                <a:lnTo>
                  <a:pt x="44272" y="7593"/>
                </a:lnTo>
                <a:lnTo>
                  <a:pt x="36029" y="2037"/>
                </a:lnTo>
                <a:lnTo>
                  <a:pt x="25933" y="0"/>
                </a:lnTo>
                <a:close/>
              </a:path>
            </a:pathLst>
          </a:custGeom>
          <a:solidFill>
            <a:srgbClr val="FFFFFF"/>
          </a:solidFill>
        </p:spPr>
        <p:txBody>
          <a:bodyPr wrap="square" lIns="0" tIns="0" rIns="0" bIns="0" rtlCol="0"/>
          <a:lstStyle/>
          <a:p>
            <a:endParaRPr/>
          </a:p>
        </p:txBody>
      </p:sp>
      <p:sp>
        <p:nvSpPr>
          <p:cNvPr id="30" name="object 30"/>
          <p:cNvSpPr/>
          <p:nvPr/>
        </p:nvSpPr>
        <p:spPr>
          <a:xfrm>
            <a:off x="675473" y="2185123"/>
            <a:ext cx="52069" cy="52069"/>
          </a:xfrm>
          <a:custGeom>
            <a:avLst/>
            <a:gdLst/>
            <a:ahLst/>
            <a:cxnLst/>
            <a:rect l="l" t="t" r="r" b="b"/>
            <a:pathLst>
              <a:path w="52070" h="52069">
                <a:moveTo>
                  <a:pt x="25933" y="51854"/>
                </a:moveTo>
                <a:lnTo>
                  <a:pt x="36029" y="49816"/>
                </a:lnTo>
                <a:lnTo>
                  <a:pt x="44272" y="44259"/>
                </a:lnTo>
                <a:lnTo>
                  <a:pt x="49829" y="36016"/>
                </a:lnTo>
                <a:lnTo>
                  <a:pt x="51866" y="25920"/>
                </a:lnTo>
                <a:lnTo>
                  <a:pt x="49829" y="15832"/>
                </a:lnTo>
                <a:lnTo>
                  <a:pt x="44272" y="7593"/>
                </a:lnTo>
                <a:lnTo>
                  <a:pt x="36029" y="2037"/>
                </a:lnTo>
                <a:lnTo>
                  <a:pt x="25933" y="0"/>
                </a:lnTo>
                <a:lnTo>
                  <a:pt x="15837" y="2037"/>
                </a:lnTo>
                <a:lnTo>
                  <a:pt x="7594" y="7593"/>
                </a:lnTo>
                <a:lnTo>
                  <a:pt x="2037" y="15832"/>
                </a:lnTo>
                <a:lnTo>
                  <a:pt x="0" y="25920"/>
                </a:lnTo>
                <a:lnTo>
                  <a:pt x="2037" y="36016"/>
                </a:lnTo>
                <a:lnTo>
                  <a:pt x="7594" y="44259"/>
                </a:lnTo>
                <a:lnTo>
                  <a:pt x="15837" y="49816"/>
                </a:lnTo>
                <a:lnTo>
                  <a:pt x="25933" y="51854"/>
                </a:lnTo>
                <a:close/>
              </a:path>
            </a:pathLst>
          </a:custGeom>
          <a:ln w="6350">
            <a:solidFill>
              <a:srgbClr val="000000"/>
            </a:solidFill>
          </a:ln>
        </p:spPr>
        <p:txBody>
          <a:bodyPr wrap="square" lIns="0" tIns="0" rIns="0" bIns="0" rtlCol="0"/>
          <a:lstStyle/>
          <a:p>
            <a:endParaRPr/>
          </a:p>
        </p:txBody>
      </p:sp>
      <p:sp>
        <p:nvSpPr>
          <p:cNvPr id="31" name="object 31"/>
          <p:cNvSpPr/>
          <p:nvPr/>
        </p:nvSpPr>
        <p:spPr>
          <a:xfrm>
            <a:off x="5101278" y="1997217"/>
            <a:ext cx="52069" cy="52069"/>
          </a:xfrm>
          <a:custGeom>
            <a:avLst/>
            <a:gdLst/>
            <a:ahLst/>
            <a:cxnLst/>
            <a:rect l="l" t="t" r="r" b="b"/>
            <a:pathLst>
              <a:path w="52070" h="52069">
                <a:moveTo>
                  <a:pt x="25933" y="0"/>
                </a:moveTo>
                <a:lnTo>
                  <a:pt x="15837" y="2037"/>
                </a:lnTo>
                <a:lnTo>
                  <a:pt x="7594" y="7594"/>
                </a:lnTo>
                <a:lnTo>
                  <a:pt x="2037" y="15837"/>
                </a:lnTo>
                <a:lnTo>
                  <a:pt x="0" y="25933"/>
                </a:lnTo>
                <a:lnTo>
                  <a:pt x="2037" y="36021"/>
                </a:lnTo>
                <a:lnTo>
                  <a:pt x="7594" y="44261"/>
                </a:lnTo>
                <a:lnTo>
                  <a:pt x="15837" y="49816"/>
                </a:lnTo>
                <a:lnTo>
                  <a:pt x="25933" y="51854"/>
                </a:lnTo>
                <a:lnTo>
                  <a:pt x="36029" y="49816"/>
                </a:lnTo>
                <a:lnTo>
                  <a:pt x="44272" y="44261"/>
                </a:lnTo>
                <a:lnTo>
                  <a:pt x="49829" y="36021"/>
                </a:lnTo>
                <a:lnTo>
                  <a:pt x="51866" y="25933"/>
                </a:lnTo>
                <a:lnTo>
                  <a:pt x="49829" y="15837"/>
                </a:lnTo>
                <a:lnTo>
                  <a:pt x="44272" y="7594"/>
                </a:lnTo>
                <a:lnTo>
                  <a:pt x="36029" y="2037"/>
                </a:lnTo>
                <a:lnTo>
                  <a:pt x="25933" y="0"/>
                </a:lnTo>
                <a:close/>
              </a:path>
            </a:pathLst>
          </a:custGeom>
          <a:solidFill>
            <a:srgbClr val="FFFFFF"/>
          </a:solidFill>
        </p:spPr>
        <p:txBody>
          <a:bodyPr wrap="square" lIns="0" tIns="0" rIns="0" bIns="0" rtlCol="0"/>
          <a:lstStyle/>
          <a:p>
            <a:endParaRPr/>
          </a:p>
        </p:txBody>
      </p:sp>
      <p:sp>
        <p:nvSpPr>
          <p:cNvPr id="33" name="object 33"/>
          <p:cNvSpPr txBox="1"/>
          <p:nvPr/>
        </p:nvSpPr>
        <p:spPr>
          <a:xfrm>
            <a:off x="5079724" y="3008754"/>
            <a:ext cx="151130" cy="173990"/>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900" spc="15" dirty="0">
                <a:latin typeface="Verdana"/>
                <a:cs typeface="Verdana"/>
              </a:rPr>
              <a:t>7</a:t>
            </a:fld>
            <a:endParaRPr sz="900">
              <a:latin typeface="Verdana"/>
              <a:cs typeface="Verdana"/>
            </a:endParaRPr>
          </a:p>
        </p:txBody>
      </p:sp>
      <p:cxnSp>
        <p:nvCxnSpPr>
          <p:cNvPr id="39" name="Прямая со стрелкой 38"/>
          <p:cNvCxnSpPr/>
          <p:nvPr/>
        </p:nvCxnSpPr>
        <p:spPr>
          <a:xfrm flipH="1">
            <a:off x="724833" y="2246334"/>
            <a:ext cx="2708" cy="355228"/>
          </a:xfrm>
          <a:prstGeom prst="straightConnector1">
            <a:avLst/>
          </a:prstGeom>
          <a:ln>
            <a:prstDash val="lgDash"/>
            <a:tailEnd type="arrow"/>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p:nvPr/>
        </p:nvCxnSpPr>
        <p:spPr>
          <a:xfrm flipV="1">
            <a:off x="5127312" y="1682858"/>
            <a:ext cx="0" cy="347318"/>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grpSp>
        <p:nvGrpSpPr>
          <p:cNvPr id="42" name="Группа 41"/>
          <p:cNvGrpSpPr/>
          <p:nvPr/>
        </p:nvGrpSpPr>
        <p:grpSpPr>
          <a:xfrm>
            <a:off x="5414931" y="301625"/>
            <a:ext cx="290019" cy="297432"/>
            <a:chOff x="-206276" y="365476"/>
            <a:chExt cx="748787" cy="785586"/>
          </a:xfrm>
        </p:grpSpPr>
        <p:sp>
          <p:nvSpPr>
            <p:cNvPr id="43" name="Овал 42"/>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4" name="Группа 43"/>
            <p:cNvGrpSpPr/>
            <p:nvPr/>
          </p:nvGrpSpPr>
          <p:grpSpPr>
            <a:xfrm>
              <a:off x="-133068" y="598587"/>
              <a:ext cx="602368" cy="360974"/>
              <a:chOff x="398776" y="622579"/>
              <a:chExt cx="1444625" cy="766331"/>
            </a:xfrm>
          </p:grpSpPr>
          <p:grpSp>
            <p:nvGrpSpPr>
              <p:cNvPr id="45" name="object 3"/>
              <p:cNvGrpSpPr/>
              <p:nvPr/>
            </p:nvGrpSpPr>
            <p:grpSpPr>
              <a:xfrm>
                <a:off x="398776" y="870751"/>
                <a:ext cx="1444625" cy="518159"/>
                <a:chOff x="398776" y="870751"/>
                <a:chExt cx="1444625" cy="518159"/>
              </a:xfrm>
            </p:grpSpPr>
            <p:sp>
              <p:nvSpPr>
                <p:cNvPr id="47"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8"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49"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50"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46"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
        <p:nvSpPr>
          <p:cNvPr id="18" name="TextBox 17"/>
          <p:cNvSpPr txBox="1"/>
          <p:nvPr/>
        </p:nvSpPr>
        <p:spPr>
          <a:xfrm>
            <a:off x="50800" y="732230"/>
            <a:ext cx="2896525" cy="839677"/>
          </a:xfrm>
          <a:prstGeom prst="rect">
            <a:avLst/>
          </a:prstGeom>
          <a:noFill/>
        </p:spPr>
        <p:txBody>
          <a:bodyPr wrap="square" rtlCol="0">
            <a:spAutoFit/>
          </a:bodyPr>
          <a:lstStyle/>
          <a:p>
            <a:r>
              <a:rPr lang="en-US" sz="1100" b="1" spc="50" dirty="0">
                <a:solidFill>
                  <a:schemeClr val="tx2"/>
                </a:solidFill>
                <a:latin typeface="Arial"/>
                <a:ea typeface="+mj-ea"/>
                <a:cs typeface="Arial"/>
              </a:rPr>
              <a:t>- EFFECTIVE WATER DISINFECTION </a:t>
            </a:r>
          </a:p>
          <a:p>
            <a:r>
              <a:rPr lang="en-US" sz="1100" b="1" spc="50" dirty="0">
                <a:solidFill>
                  <a:schemeClr val="tx2"/>
                </a:solidFill>
                <a:latin typeface="Arial"/>
                <a:ea typeface="+mj-ea"/>
                <a:cs typeface="Arial"/>
              </a:rPr>
              <a:t>- FINANCIAL SAVINGS</a:t>
            </a:r>
            <a:endParaRPr lang="ru-RU" sz="1100" b="1" spc="50" dirty="0">
              <a:solidFill>
                <a:schemeClr val="tx2"/>
              </a:solidFill>
              <a:latin typeface="Arial"/>
              <a:ea typeface="+mj-ea"/>
              <a:cs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3291654" y="469353"/>
            <a:ext cx="1995170" cy="822325"/>
            <a:chOff x="3766762" y="260361"/>
            <a:chExt cx="1995170" cy="822325"/>
          </a:xfrm>
        </p:grpSpPr>
        <p:pic>
          <p:nvPicPr>
            <p:cNvPr id="6" name="object 6"/>
            <p:cNvPicPr/>
            <p:nvPr/>
          </p:nvPicPr>
          <p:blipFill>
            <a:blip r:embed="rId3" cstate="print"/>
            <a:stretch>
              <a:fillRect/>
            </a:stretch>
          </p:blipFill>
          <p:spPr>
            <a:xfrm>
              <a:off x="3768343" y="261950"/>
              <a:ext cx="1991652" cy="818540"/>
            </a:xfrm>
            <a:prstGeom prst="rect">
              <a:avLst/>
            </a:prstGeom>
          </p:spPr>
        </p:pic>
        <p:sp>
          <p:nvSpPr>
            <p:cNvPr id="7" name="object 7"/>
            <p:cNvSpPr/>
            <p:nvPr/>
          </p:nvSpPr>
          <p:spPr>
            <a:xfrm>
              <a:off x="3768350" y="261948"/>
              <a:ext cx="1991995" cy="819150"/>
            </a:xfrm>
            <a:custGeom>
              <a:avLst/>
              <a:gdLst/>
              <a:ahLst/>
              <a:cxnLst/>
              <a:rect l="l" t="t" r="r" b="b"/>
              <a:pathLst>
                <a:path w="1991995" h="819150">
                  <a:moveTo>
                    <a:pt x="152400" y="0"/>
                  </a:moveTo>
                  <a:lnTo>
                    <a:pt x="64293" y="2381"/>
                  </a:lnTo>
                  <a:lnTo>
                    <a:pt x="19050" y="19050"/>
                  </a:lnTo>
                  <a:lnTo>
                    <a:pt x="2381" y="64293"/>
                  </a:lnTo>
                  <a:lnTo>
                    <a:pt x="0" y="152400"/>
                  </a:lnTo>
                  <a:lnTo>
                    <a:pt x="0" y="666140"/>
                  </a:lnTo>
                  <a:lnTo>
                    <a:pt x="2381" y="754246"/>
                  </a:lnTo>
                  <a:lnTo>
                    <a:pt x="19050" y="799490"/>
                  </a:lnTo>
                  <a:lnTo>
                    <a:pt x="64293" y="816159"/>
                  </a:lnTo>
                  <a:lnTo>
                    <a:pt x="152400" y="818540"/>
                  </a:lnTo>
                  <a:lnTo>
                    <a:pt x="1991645" y="818540"/>
                  </a:lnTo>
                </a:path>
                <a:path w="1991995" h="819150">
                  <a:moveTo>
                    <a:pt x="1991645" y="0"/>
                  </a:moveTo>
                  <a:lnTo>
                    <a:pt x="152400" y="0"/>
                  </a:lnTo>
                </a:path>
              </a:pathLst>
            </a:custGeom>
            <a:ln w="3175">
              <a:solidFill>
                <a:srgbClr val="8F9194"/>
              </a:solidFill>
            </a:ln>
          </p:spPr>
          <p:txBody>
            <a:bodyPr wrap="square" lIns="0" tIns="0" rIns="0" bIns="0" rtlCol="0"/>
            <a:lstStyle/>
            <a:p>
              <a:endParaRPr/>
            </a:p>
          </p:txBody>
        </p:sp>
      </p:grpSp>
      <p:grpSp>
        <p:nvGrpSpPr>
          <p:cNvPr id="8" name="object 8"/>
          <p:cNvGrpSpPr/>
          <p:nvPr/>
        </p:nvGrpSpPr>
        <p:grpSpPr>
          <a:xfrm>
            <a:off x="3302780" y="1342196"/>
            <a:ext cx="1995170" cy="822325"/>
            <a:chOff x="3766762" y="1146266"/>
            <a:chExt cx="1995170" cy="822325"/>
          </a:xfrm>
        </p:grpSpPr>
        <p:pic>
          <p:nvPicPr>
            <p:cNvPr id="9" name="object 9"/>
            <p:cNvPicPr/>
            <p:nvPr/>
          </p:nvPicPr>
          <p:blipFill>
            <a:blip r:embed="rId4" cstate="print"/>
            <a:stretch>
              <a:fillRect/>
            </a:stretch>
          </p:blipFill>
          <p:spPr>
            <a:xfrm>
              <a:off x="3768343" y="1147851"/>
              <a:ext cx="1991652" cy="818540"/>
            </a:xfrm>
            <a:prstGeom prst="rect">
              <a:avLst/>
            </a:prstGeom>
          </p:spPr>
        </p:pic>
        <p:sp>
          <p:nvSpPr>
            <p:cNvPr id="10" name="object 10"/>
            <p:cNvSpPr/>
            <p:nvPr/>
          </p:nvSpPr>
          <p:spPr>
            <a:xfrm>
              <a:off x="3768350" y="1147853"/>
              <a:ext cx="1991995" cy="819150"/>
            </a:xfrm>
            <a:custGeom>
              <a:avLst/>
              <a:gdLst/>
              <a:ahLst/>
              <a:cxnLst/>
              <a:rect l="l" t="t" r="r" b="b"/>
              <a:pathLst>
                <a:path w="1991995" h="819150">
                  <a:moveTo>
                    <a:pt x="152400" y="0"/>
                  </a:moveTo>
                  <a:lnTo>
                    <a:pt x="64293" y="2381"/>
                  </a:lnTo>
                  <a:lnTo>
                    <a:pt x="19050" y="19050"/>
                  </a:lnTo>
                  <a:lnTo>
                    <a:pt x="2381" y="64293"/>
                  </a:lnTo>
                  <a:lnTo>
                    <a:pt x="0" y="152400"/>
                  </a:lnTo>
                  <a:lnTo>
                    <a:pt x="0" y="666140"/>
                  </a:lnTo>
                  <a:lnTo>
                    <a:pt x="2381" y="754246"/>
                  </a:lnTo>
                  <a:lnTo>
                    <a:pt x="19050" y="799490"/>
                  </a:lnTo>
                  <a:lnTo>
                    <a:pt x="64293" y="816159"/>
                  </a:lnTo>
                  <a:lnTo>
                    <a:pt x="152400" y="818540"/>
                  </a:lnTo>
                  <a:lnTo>
                    <a:pt x="1991645" y="818540"/>
                  </a:lnTo>
                </a:path>
                <a:path w="1991995" h="819150">
                  <a:moveTo>
                    <a:pt x="1991645" y="0"/>
                  </a:moveTo>
                  <a:lnTo>
                    <a:pt x="152400" y="0"/>
                  </a:lnTo>
                </a:path>
              </a:pathLst>
            </a:custGeom>
            <a:ln w="3175">
              <a:solidFill>
                <a:srgbClr val="8F9194"/>
              </a:solidFill>
            </a:ln>
          </p:spPr>
          <p:txBody>
            <a:bodyPr wrap="square" lIns="0" tIns="0" rIns="0" bIns="0" rtlCol="0"/>
            <a:lstStyle/>
            <a:p>
              <a:endParaRPr/>
            </a:p>
          </p:txBody>
        </p:sp>
      </p:grpSp>
      <p:grpSp>
        <p:nvGrpSpPr>
          <p:cNvPr id="11" name="object 11"/>
          <p:cNvGrpSpPr/>
          <p:nvPr/>
        </p:nvGrpSpPr>
        <p:grpSpPr>
          <a:xfrm>
            <a:off x="3298908" y="2201350"/>
            <a:ext cx="1995170" cy="822325"/>
            <a:chOff x="3768343" y="2039663"/>
            <a:chExt cx="1992002" cy="819150"/>
          </a:xfrm>
        </p:grpSpPr>
        <p:pic>
          <p:nvPicPr>
            <p:cNvPr id="12" name="object 12"/>
            <p:cNvPicPr/>
            <p:nvPr/>
          </p:nvPicPr>
          <p:blipFill>
            <a:blip r:embed="rId5" cstate="print"/>
            <a:stretch>
              <a:fillRect/>
            </a:stretch>
          </p:blipFill>
          <p:spPr>
            <a:xfrm>
              <a:off x="3768343" y="2039670"/>
              <a:ext cx="1991652" cy="818527"/>
            </a:xfrm>
            <a:prstGeom prst="rect">
              <a:avLst/>
            </a:prstGeom>
          </p:spPr>
        </p:pic>
        <p:sp>
          <p:nvSpPr>
            <p:cNvPr id="13" name="object 13"/>
            <p:cNvSpPr/>
            <p:nvPr/>
          </p:nvSpPr>
          <p:spPr>
            <a:xfrm>
              <a:off x="3768350" y="2039663"/>
              <a:ext cx="1991995" cy="819150"/>
            </a:xfrm>
            <a:custGeom>
              <a:avLst/>
              <a:gdLst/>
              <a:ahLst/>
              <a:cxnLst/>
              <a:rect l="l" t="t" r="r" b="b"/>
              <a:pathLst>
                <a:path w="1991995" h="819150">
                  <a:moveTo>
                    <a:pt x="152400" y="0"/>
                  </a:moveTo>
                  <a:lnTo>
                    <a:pt x="64293" y="2381"/>
                  </a:lnTo>
                  <a:lnTo>
                    <a:pt x="19050" y="19050"/>
                  </a:lnTo>
                  <a:lnTo>
                    <a:pt x="2381" y="64293"/>
                  </a:lnTo>
                  <a:lnTo>
                    <a:pt x="0" y="152400"/>
                  </a:lnTo>
                  <a:lnTo>
                    <a:pt x="0" y="666140"/>
                  </a:lnTo>
                  <a:lnTo>
                    <a:pt x="2381" y="754246"/>
                  </a:lnTo>
                  <a:lnTo>
                    <a:pt x="19050" y="799490"/>
                  </a:lnTo>
                  <a:lnTo>
                    <a:pt x="64293" y="816159"/>
                  </a:lnTo>
                  <a:lnTo>
                    <a:pt x="152400" y="818540"/>
                  </a:lnTo>
                  <a:lnTo>
                    <a:pt x="1991645" y="818540"/>
                  </a:lnTo>
                </a:path>
                <a:path w="1991995" h="819150">
                  <a:moveTo>
                    <a:pt x="1991645" y="0"/>
                  </a:moveTo>
                  <a:lnTo>
                    <a:pt x="152400" y="0"/>
                  </a:lnTo>
                </a:path>
              </a:pathLst>
            </a:custGeom>
            <a:ln w="3175">
              <a:solidFill>
                <a:srgbClr val="8F9194"/>
              </a:solidFill>
            </a:ln>
          </p:spPr>
          <p:txBody>
            <a:bodyPr wrap="square" lIns="0" tIns="0" rIns="0" bIns="0" rtlCol="0"/>
            <a:lstStyle/>
            <a:p>
              <a:endParaRPr/>
            </a:p>
          </p:txBody>
        </p:sp>
      </p:grpSp>
      <p:sp>
        <p:nvSpPr>
          <p:cNvPr id="14" name="object 14"/>
          <p:cNvSpPr txBox="1">
            <a:spLocks noGrp="1"/>
          </p:cNvSpPr>
          <p:nvPr>
            <p:ph type="title"/>
          </p:nvPr>
        </p:nvSpPr>
        <p:spPr>
          <a:xfrm>
            <a:off x="239186" y="93080"/>
            <a:ext cx="5786951" cy="197490"/>
          </a:xfrm>
          <a:prstGeom prst="rect">
            <a:avLst/>
          </a:prstGeom>
        </p:spPr>
        <p:txBody>
          <a:bodyPr vert="horz" wrap="square" lIns="0" tIns="12700" rIns="0" bIns="0" rtlCol="0">
            <a:spAutoFit/>
          </a:bodyPr>
          <a:lstStyle/>
          <a:p>
            <a:pPr marL="12700" marR="5080" algn="l">
              <a:lnSpc>
                <a:spcPct val="100000"/>
              </a:lnSpc>
              <a:spcBef>
                <a:spcPts val="100"/>
              </a:spcBef>
            </a:pPr>
            <a:r>
              <a:rPr lang="en-US" sz="1200" dirty="0" smtClean="0">
                <a:solidFill>
                  <a:schemeClr val="tx2"/>
                </a:solidFill>
              </a:rPr>
              <a:t>DISINFECTION with USLF TECHNOLOGY </a:t>
            </a:r>
            <a:endParaRPr sz="1200" dirty="0">
              <a:solidFill>
                <a:schemeClr val="tx2"/>
              </a:solidFill>
            </a:endParaRPr>
          </a:p>
        </p:txBody>
      </p:sp>
      <p:grpSp>
        <p:nvGrpSpPr>
          <p:cNvPr id="15" name="object 15"/>
          <p:cNvGrpSpPr/>
          <p:nvPr/>
        </p:nvGrpSpPr>
        <p:grpSpPr>
          <a:xfrm>
            <a:off x="291176" y="376161"/>
            <a:ext cx="328930" cy="82550"/>
            <a:chOff x="291176" y="702711"/>
            <a:chExt cx="328930" cy="82550"/>
          </a:xfrm>
        </p:grpSpPr>
        <p:sp>
          <p:nvSpPr>
            <p:cNvPr id="16" name="object 16"/>
            <p:cNvSpPr/>
            <p:nvPr/>
          </p:nvSpPr>
          <p:spPr>
            <a:xfrm>
              <a:off x="295375" y="7419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17" name="object 17"/>
            <p:cNvSpPr/>
            <p:nvPr/>
          </p:nvSpPr>
          <p:spPr>
            <a:xfrm>
              <a:off x="291176" y="7154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18" name="object 18"/>
            <p:cNvSpPr/>
            <p:nvPr/>
          </p:nvSpPr>
          <p:spPr>
            <a:xfrm>
              <a:off x="465042" y="7027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19" name="object 19"/>
          <p:cNvSpPr txBox="1"/>
          <p:nvPr/>
        </p:nvSpPr>
        <p:spPr>
          <a:xfrm>
            <a:off x="3763648" y="572805"/>
            <a:ext cx="1989089" cy="579646"/>
          </a:xfrm>
          <a:prstGeom prst="rect">
            <a:avLst/>
          </a:prstGeom>
        </p:spPr>
        <p:txBody>
          <a:bodyPr vert="horz" wrap="square" lIns="0" tIns="12700" rIns="0" bIns="0" rtlCol="0">
            <a:spAutoFit/>
          </a:bodyPr>
          <a:lstStyle/>
          <a:p>
            <a:pPr marL="12700" marR="5080">
              <a:lnSpc>
                <a:spcPct val="100000"/>
              </a:lnSpc>
              <a:spcBef>
                <a:spcPts val="100"/>
              </a:spcBef>
            </a:pPr>
            <a:r>
              <a:rPr lang="en-US" sz="1200" spc="-100" dirty="0" smtClean="0">
                <a:solidFill>
                  <a:schemeClr val="tx2"/>
                </a:solidFill>
                <a:latin typeface="Trebuchet MS"/>
                <a:cs typeface="Trebuchet MS"/>
              </a:rPr>
              <a:t>Polluted water: </a:t>
            </a:r>
          </a:p>
          <a:p>
            <a:pPr marL="12700" marR="5080">
              <a:lnSpc>
                <a:spcPct val="100000"/>
              </a:lnSpc>
              <a:spcBef>
                <a:spcPts val="100"/>
              </a:spcBef>
            </a:pPr>
            <a:r>
              <a:rPr lang="en-US" sz="1200" spc="-100" dirty="0" smtClean="0">
                <a:solidFill>
                  <a:schemeClr val="tx2"/>
                </a:solidFill>
                <a:latin typeface="Trebuchet MS"/>
                <a:cs typeface="Trebuchet MS"/>
              </a:rPr>
              <a:t>microorganisms and viruses enter the unified light and sound field</a:t>
            </a:r>
            <a:endParaRPr sz="1200" dirty="0">
              <a:solidFill>
                <a:schemeClr val="tx2"/>
              </a:solidFill>
              <a:latin typeface="Trebuchet MS"/>
              <a:cs typeface="Trebuchet MS"/>
            </a:endParaRPr>
          </a:p>
        </p:txBody>
      </p:sp>
      <p:sp>
        <p:nvSpPr>
          <p:cNvPr id="20" name="object 20"/>
          <p:cNvSpPr txBox="1"/>
          <p:nvPr/>
        </p:nvSpPr>
        <p:spPr>
          <a:xfrm>
            <a:off x="3794916" y="1464803"/>
            <a:ext cx="2364584" cy="788578"/>
          </a:xfrm>
          <a:prstGeom prst="rect">
            <a:avLst/>
          </a:prstGeom>
        </p:spPr>
        <p:txBody>
          <a:bodyPr vert="horz" wrap="square" lIns="0" tIns="12700" rIns="0" bIns="0" rtlCol="0">
            <a:spAutoFit/>
          </a:bodyPr>
          <a:lstStyle/>
          <a:p>
            <a:pPr marL="12700" marR="5080">
              <a:lnSpc>
                <a:spcPct val="100000"/>
              </a:lnSpc>
              <a:spcBef>
                <a:spcPts val="100"/>
              </a:spcBef>
            </a:pPr>
            <a:r>
              <a:rPr lang="en-GB" sz="1200" spc="-90" dirty="0" smtClean="0">
                <a:solidFill>
                  <a:schemeClr val="tx2"/>
                </a:solidFill>
                <a:latin typeface="Trebuchet MS"/>
                <a:cs typeface="Trebuchet MS"/>
              </a:rPr>
              <a:t>Ultrasound cavitation: </a:t>
            </a:r>
          </a:p>
          <a:p>
            <a:pPr marL="12700" marR="5080">
              <a:lnSpc>
                <a:spcPct val="100000"/>
              </a:lnSpc>
              <a:spcBef>
                <a:spcPts val="100"/>
              </a:spcBef>
            </a:pPr>
            <a:r>
              <a:rPr lang="en-GB" sz="1200" spc="-90" dirty="0">
                <a:solidFill>
                  <a:schemeClr val="tx2"/>
                </a:solidFill>
                <a:latin typeface="Trebuchet MS"/>
                <a:cs typeface="Trebuchet MS"/>
              </a:rPr>
              <a:t>e</a:t>
            </a:r>
            <a:r>
              <a:rPr lang="en-GB" sz="1200" spc="-90" dirty="0" smtClean="0">
                <a:solidFill>
                  <a:schemeClr val="tx2"/>
                </a:solidFill>
                <a:latin typeface="Trebuchet MS"/>
                <a:cs typeface="Trebuchet MS"/>
              </a:rPr>
              <a:t>xposure to high speed bubble </a:t>
            </a:r>
            <a:endParaRPr lang="en-GB" sz="1200" spc="-90" dirty="0" smtClean="0">
              <a:solidFill>
                <a:schemeClr val="tx2"/>
              </a:solidFill>
              <a:latin typeface="Trebuchet MS"/>
              <a:cs typeface="Trebuchet MS"/>
            </a:endParaRPr>
          </a:p>
          <a:p>
            <a:pPr marL="12700" marR="5080">
              <a:lnSpc>
                <a:spcPct val="100000"/>
              </a:lnSpc>
              <a:spcBef>
                <a:spcPts val="100"/>
              </a:spcBef>
            </a:pPr>
            <a:r>
              <a:rPr lang="en-GB" sz="1200" spc="-90" dirty="0" smtClean="0">
                <a:solidFill>
                  <a:schemeClr val="tx2"/>
                </a:solidFill>
                <a:latin typeface="Trebuchet MS"/>
                <a:cs typeface="Trebuchet MS"/>
              </a:rPr>
              <a:t>weakens </a:t>
            </a:r>
            <a:r>
              <a:rPr lang="en-GB" sz="1200" spc="-90" dirty="0" smtClean="0">
                <a:solidFill>
                  <a:schemeClr val="tx2"/>
                </a:solidFill>
                <a:latin typeface="Trebuchet MS"/>
                <a:cs typeface="Trebuchet MS"/>
              </a:rPr>
              <a:t>membranes    </a:t>
            </a:r>
            <a:endParaRPr sz="1200" dirty="0">
              <a:solidFill>
                <a:schemeClr val="tx2"/>
              </a:solidFill>
              <a:latin typeface="Trebuchet MS"/>
              <a:cs typeface="Trebuchet MS"/>
            </a:endParaRPr>
          </a:p>
        </p:txBody>
      </p:sp>
      <p:sp>
        <p:nvSpPr>
          <p:cNvPr id="24" name="object 24"/>
          <p:cNvSpPr txBox="1"/>
          <p:nvPr/>
        </p:nvSpPr>
        <p:spPr>
          <a:xfrm>
            <a:off x="3825352" y="2313890"/>
            <a:ext cx="1961600" cy="777136"/>
          </a:xfrm>
          <a:prstGeom prst="rect">
            <a:avLst/>
          </a:prstGeom>
        </p:spPr>
        <p:txBody>
          <a:bodyPr vert="horz" wrap="square" lIns="0" tIns="12700" rIns="0" bIns="0" rtlCol="0">
            <a:spAutoFit/>
          </a:bodyPr>
          <a:lstStyle/>
          <a:p>
            <a:pPr marL="12700" marR="5080">
              <a:lnSpc>
                <a:spcPct val="100000"/>
              </a:lnSpc>
              <a:spcBef>
                <a:spcPts val="100"/>
              </a:spcBef>
            </a:pPr>
            <a:r>
              <a:rPr lang="en-GB" sz="1200" spc="-90" dirty="0">
                <a:solidFill>
                  <a:schemeClr val="tx2"/>
                </a:solidFill>
                <a:latin typeface="Trebuchet MS"/>
                <a:cs typeface="Trebuchet MS"/>
              </a:rPr>
              <a:t>Ultraviolet </a:t>
            </a:r>
            <a:r>
              <a:rPr lang="en-GB" sz="1200" spc="-90" dirty="0" smtClean="0">
                <a:solidFill>
                  <a:schemeClr val="tx2"/>
                </a:solidFill>
                <a:latin typeface="Trebuchet MS"/>
                <a:cs typeface="Trebuchet MS"/>
              </a:rPr>
              <a:t>radiation:</a:t>
            </a:r>
          </a:p>
          <a:p>
            <a:pPr marL="12700" marR="5080">
              <a:lnSpc>
                <a:spcPct val="100000"/>
              </a:lnSpc>
              <a:spcBef>
                <a:spcPts val="100"/>
              </a:spcBef>
            </a:pPr>
            <a:r>
              <a:rPr lang="en-GB" sz="1200" spc="-90" dirty="0" smtClean="0">
                <a:solidFill>
                  <a:schemeClr val="tx2"/>
                </a:solidFill>
                <a:latin typeface="Trebuchet MS"/>
                <a:cs typeface="Trebuchet MS"/>
              </a:rPr>
              <a:t>UV light exposure kills microorganisms and viruses</a:t>
            </a:r>
          </a:p>
          <a:p>
            <a:pPr marL="12700" marR="5080">
              <a:lnSpc>
                <a:spcPct val="100000"/>
              </a:lnSpc>
              <a:spcBef>
                <a:spcPts val="100"/>
              </a:spcBef>
            </a:pPr>
            <a:endParaRPr sz="1200" spc="-90" dirty="0">
              <a:solidFill>
                <a:schemeClr val="tx2"/>
              </a:solidFill>
              <a:latin typeface="Trebuchet MS"/>
              <a:cs typeface="Trebuchet MS"/>
            </a:endParaRPr>
          </a:p>
        </p:txBody>
      </p:sp>
      <p:grpSp>
        <p:nvGrpSpPr>
          <p:cNvPr id="25" name="object 25"/>
          <p:cNvGrpSpPr/>
          <p:nvPr/>
        </p:nvGrpSpPr>
        <p:grpSpPr>
          <a:xfrm>
            <a:off x="3327083" y="1491736"/>
            <a:ext cx="389255" cy="677545"/>
            <a:chOff x="3905003" y="1217434"/>
            <a:chExt cx="389255" cy="677545"/>
          </a:xfrm>
        </p:grpSpPr>
        <p:pic>
          <p:nvPicPr>
            <p:cNvPr id="26" name="object 26"/>
            <p:cNvPicPr/>
            <p:nvPr/>
          </p:nvPicPr>
          <p:blipFill>
            <a:blip r:embed="rId6" cstate="print"/>
            <a:stretch>
              <a:fillRect/>
            </a:stretch>
          </p:blipFill>
          <p:spPr>
            <a:xfrm>
              <a:off x="3905003" y="1217434"/>
              <a:ext cx="389058" cy="341710"/>
            </a:xfrm>
            <a:prstGeom prst="rect">
              <a:avLst/>
            </a:prstGeom>
          </p:spPr>
        </p:pic>
        <p:sp>
          <p:nvSpPr>
            <p:cNvPr id="27" name="object 27"/>
            <p:cNvSpPr/>
            <p:nvPr/>
          </p:nvSpPr>
          <p:spPr>
            <a:xfrm>
              <a:off x="4024300" y="1675390"/>
              <a:ext cx="0" cy="216535"/>
            </a:xfrm>
            <a:custGeom>
              <a:avLst/>
              <a:gdLst/>
              <a:ahLst/>
              <a:cxnLst/>
              <a:rect l="l" t="t" r="r" b="b"/>
              <a:pathLst>
                <a:path h="216535">
                  <a:moveTo>
                    <a:pt x="0" y="0"/>
                  </a:moveTo>
                  <a:lnTo>
                    <a:pt x="0" y="215988"/>
                  </a:lnTo>
                </a:path>
              </a:pathLst>
            </a:custGeom>
            <a:ln w="12700">
              <a:solidFill>
                <a:srgbClr val="4B2E91"/>
              </a:solidFill>
            </a:ln>
          </p:spPr>
          <p:txBody>
            <a:bodyPr wrap="square" lIns="0" tIns="0" rIns="0" bIns="0" rtlCol="0"/>
            <a:lstStyle/>
            <a:p>
              <a:endParaRPr/>
            </a:p>
          </p:txBody>
        </p:sp>
        <p:sp>
          <p:nvSpPr>
            <p:cNvPr id="28" name="object 28"/>
            <p:cNvSpPr/>
            <p:nvPr/>
          </p:nvSpPr>
          <p:spPr>
            <a:xfrm>
              <a:off x="4004999" y="1541748"/>
              <a:ext cx="0" cy="353060"/>
            </a:xfrm>
            <a:custGeom>
              <a:avLst/>
              <a:gdLst/>
              <a:ahLst/>
              <a:cxnLst/>
              <a:rect l="l" t="t" r="r" b="b"/>
              <a:pathLst>
                <a:path h="353060">
                  <a:moveTo>
                    <a:pt x="0" y="0"/>
                  </a:moveTo>
                  <a:lnTo>
                    <a:pt x="0" y="352806"/>
                  </a:lnTo>
                </a:path>
              </a:pathLst>
            </a:custGeom>
            <a:ln w="6350">
              <a:solidFill>
                <a:srgbClr val="4B2E91"/>
              </a:solidFill>
            </a:ln>
          </p:spPr>
          <p:txBody>
            <a:bodyPr wrap="square" lIns="0" tIns="0" rIns="0" bIns="0" rtlCol="0"/>
            <a:lstStyle/>
            <a:p>
              <a:endParaRPr/>
            </a:p>
          </p:txBody>
        </p:sp>
      </p:grpSp>
      <p:grpSp>
        <p:nvGrpSpPr>
          <p:cNvPr id="29" name="object 29"/>
          <p:cNvGrpSpPr/>
          <p:nvPr/>
        </p:nvGrpSpPr>
        <p:grpSpPr>
          <a:xfrm>
            <a:off x="3317754" y="2228714"/>
            <a:ext cx="469900" cy="782955"/>
            <a:chOff x="3827034" y="2022148"/>
            <a:chExt cx="469900" cy="782955"/>
          </a:xfrm>
        </p:grpSpPr>
        <p:sp>
          <p:nvSpPr>
            <p:cNvPr id="30" name="object 30"/>
            <p:cNvSpPr/>
            <p:nvPr/>
          </p:nvSpPr>
          <p:spPr>
            <a:xfrm>
              <a:off x="3955756" y="2128331"/>
              <a:ext cx="335280" cy="335280"/>
            </a:xfrm>
            <a:custGeom>
              <a:avLst/>
              <a:gdLst/>
              <a:ahLst/>
              <a:cxnLst/>
              <a:rect l="l" t="t" r="r" b="b"/>
              <a:pathLst>
                <a:path w="335279" h="335280">
                  <a:moveTo>
                    <a:pt x="167551" y="0"/>
                  </a:moveTo>
                  <a:lnTo>
                    <a:pt x="123010" y="5985"/>
                  </a:lnTo>
                  <a:lnTo>
                    <a:pt x="82986" y="22876"/>
                  </a:lnTo>
                  <a:lnTo>
                    <a:pt x="49075" y="49075"/>
                  </a:lnTo>
                  <a:lnTo>
                    <a:pt x="22876" y="82986"/>
                  </a:lnTo>
                  <a:lnTo>
                    <a:pt x="5985" y="123010"/>
                  </a:lnTo>
                  <a:lnTo>
                    <a:pt x="0" y="167551"/>
                  </a:lnTo>
                  <a:lnTo>
                    <a:pt x="5985" y="212091"/>
                  </a:lnTo>
                  <a:lnTo>
                    <a:pt x="22876" y="252115"/>
                  </a:lnTo>
                  <a:lnTo>
                    <a:pt x="49075" y="286026"/>
                  </a:lnTo>
                  <a:lnTo>
                    <a:pt x="82986" y="312225"/>
                  </a:lnTo>
                  <a:lnTo>
                    <a:pt x="123010" y="329116"/>
                  </a:lnTo>
                  <a:lnTo>
                    <a:pt x="167551" y="335102"/>
                  </a:lnTo>
                  <a:lnTo>
                    <a:pt x="212091" y="329116"/>
                  </a:lnTo>
                  <a:lnTo>
                    <a:pt x="252115" y="312225"/>
                  </a:lnTo>
                  <a:lnTo>
                    <a:pt x="286026" y="286026"/>
                  </a:lnTo>
                  <a:lnTo>
                    <a:pt x="312225" y="252115"/>
                  </a:lnTo>
                  <a:lnTo>
                    <a:pt x="329116" y="212091"/>
                  </a:lnTo>
                  <a:lnTo>
                    <a:pt x="335102" y="167551"/>
                  </a:lnTo>
                  <a:lnTo>
                    <a:pt x="329116" y="123010"/>
                  </a:lnTo>
                  <a:lnTo>
                    <a:pt x="312225" y="82986"/>
                  </a:lnTo>
                  <a:lnTo>
                    <a:pt x="286026" y="49075"/>
                  </a:lnTo>
                  <a:lnTo>
                    <a:pt x="252115" y="22876"/>
                  </a:lnTo>
                  <a:lnTo>
                    <a:pt x="212091" y="5985"/>
                  </a:lnTo>
                  <a:lnTo>
                    <a:pt x="167551" y="0"/>
                  </a:lnTo>
                  <a:close/>
                </a:path>
              </a:pathLst>
            </a:custGeom>
            <a:solidFill>
              <a:srgbClr val="8DD7F7"/>
            </a:solidFill>
          </p:spPr>
          <p:txBody>
            <a:bodyPr wrap="square" lIns="0" tIns="0" rIns="0" bIns="0" rtlCol="0"/>
            <a:lstStyle/>
            <a:p>
              <a:endParaRPr/>
            </a:p>
          </p:txBody>
        </p:sp>
        <p:sp>
          <p:nvSpPr>
            <p:cNvPr id="31" name="object 31"/>
            <p:cNvSpPr/>
            <p:nvPr/>
          </p:nvSpPr>
          <p:spPr>
            <a:xfrm>
              <a:off x="3995813" y="2404692"/>
              <a:ext cx="19050" cy="19050"/>
            </a:xfrm>
            <a:custGeom>
              <a:avLst/>
              <a:gdLst/>
              <a:ahLst/>
              <a:cxnLst/>
              <a:rect l="l" t="t" r="r" b="b"/>
              <a:pathLst>
                <a:path w="19050" h="19050">
                  <a:moveTo>
                    <a:pt x="14516" y="0"/>
                  </a:moveTo>
                  <a:lnTo>
                    <a:pt x="9347" y="0"/>
                  </a:lnTo>
                  <a:lnTo>
                    <a:pt x="4178" y="0"/>
                  </a:lnTo>
                  <a:lnTo>
                    <a:pt x="0" y="4191"/>
                  </a:lnTo>
                  <a:lnTo>
                    <a:pt x="0" y="14516"/>
                  </a:lnTo>
                  <a:lnTo>
                    <a:pt x="4178" y="18707"/>
                  </a:lnTo>
                  <a:lnTo>
                    <a:pt x="14516" y="18707"/>
                  </a:lnTo>
                  <a:lnTo>
                    <a:pt x="18694" y="14516"/>
                  </a:lnTo>
                  <a:lnTo>
                    <a:pt x="18694" y="4191"/>
                  </a:lnTo>
                  <a:lnTo>
                    <a:pt x="14516" y="0"/>
                  </a:lnTo>
                  <a:close/>
                </a:path>
              </a:pathLst>
            </a:custGeom>
            <a:solidFill>
              <a:srgbClr val="A2228E"/>
            </a:solidFill>
          </p:spPr>
          <p:txBody>
            <a:bodyPr wrap="square" lIns="0" tIns="0" rIns="0" bIns="0" rtlCol="0"/>
            <a:lstStyle/>
            <a:p>
              <a:endParaRPr/>
            </a:p>
          </p:txBody>
        </p:sp>
        <p:sp>
          <p:nvSpPr>
            <p:cNvPr id="32" name="object 32"/>
            <p:cNvSpPr/>
            <p:nvPr/>
          </p:nvSpPr>
          <p:spPr>
            <a:xfrm>
              <a:off x="3949760" y="2122267"/>
              <a:ext cx="346710" cy="347345"/>
            </a:xfrm>
            <a:custGeom>
              <a:avLst/>
              <a:gdLst/>
              <a:ahLst/>
              <a:cxnLst/>
              <a:rect l="l" t="t" r="r" b="b"/>
              <a:pathLst>
                <a:path w="346710" h="347344">
                  <a:moveTo>
                    <a:pt x="163221" y="0"/>
                  </a:moveTo>
                  <a:lnTo>
                    <a:pt x="124172" y="6543"/>
                  </a:lnTo>
                  <a:lnTo>
                    <a:pt x="87628" y="22436"/>
                  </a:lnTo>
                  <a:lnTo>
                    <a:pt x="50855" y="50282"/>
                  </a:lnTo>
                  <a:lnTo>
                    <a:pt x="46169" y="54396"/>
                  </a:lnTo>
                  <a:lnTo>
                    <a:pt x="18394" y="94605"/>
                  </a:lnTo>
                  <a:lnTo>
                    <a:pt x="1729" y="143223"/>
                  </a:lnTo>
                  <a:lnTo>
                    <a:pt x="0" y="175693"/>
                  </a:lnTo>
                  <a:lnTo>
                    <a:pt x="282" y="188854"/>
                  </a:lnTo>
                  <a:lnTo>
                    <a:pt x="8957" y="231114"/>
                  </a:lnTo>
                  <a:lnTo>
                    <a:pt x="27614" y="268912"/>
                  </a:lnTo>
                  <a:lnTo>
                    <a:pt x="39696" y="277602"/>
                  </a:lnTo>
                  <a:lnTo>
                    <a:pt x="42917" y="275223"/>
                  </a:lnTo>
                  <a:lnTo>
                    <a:pt x="44137" y="272087"/>
                  </a:lnTo>
                  <a:lnTo>
                    <a:pt x="44137" y="267007"/>
                  </a:lnTo>
                  <a:lnTo>
                    <a:pt x="41152" y="264594"/>
                  </a:lnTo>
                  <a:lnTo>
                    <a:pt x="34168" y="252947"/>
                  </a:lnTo>
                  <a:lnTo>
                    <a:pt x="16575" y="207003"/>
                  </a:lnTo>
                  <a:lnTo>
                    <a:pt x="13280" y="182198"/>
                  </a:lnTo>
                  <a:lnTo>
                    <a:pt x="13708" y="157033"/>
                  </a:lnTo>
                  <a:lnTo>
                    <a:pt x="23418" y="117478"/>
                  </a:lnTo>
                  <a:lnTo>
                    <a:pt x="48543" y="73027"/>
                  </a:lnTo>
                  <a:lnTo>
                    <a:pt x="81767" y="42141"/>
                  </a:lnTo>
                  <a:lnTo>
                    <a:pt x="126544" y="20500"/>
                  </a:lnTo>
                  <a:lnTo>
                    <a:pt x="176293" y="13756"/>
                  </a:lnTo>
                  <a:lnTo>
                    <a:pt x="184771" y="14058"/>
                  </a:lnTo>
                  <a:lnTo>
                    <a:pt x="231174" y="24162"/>
                  </a:lnTo>
                  <a:lnTo>
                    <a:pt x="275772" y="50777"/>
                  </a:lnTo>
                  <a:lnTo>
                    <a:pt x="307471" y="86527"/>
                  </a:lnTo>
                  <a:lnTo>
                    <a:pt x="326331" y="127485"/>
                  </a:lnTo>
                  <a:lnTo>
                    <a:pt x="333031" y="168358"/>
                  </a:lnTo>
                  <a:lnTo>
                    <a:pt x="333071" y="179746"/>
                  </a:lnTo>
                  <a:lnTo>
                    <a:pt x="332223" y="190896"/>
                  </a:lnTo>
                  <a:lnTo>
                    <a:pt x="319638" y="238140"/>
                  </a:lnTo>
                  <a:lnTo>
                    <a:pt x="294060" y="278637"/>
                  </a:lnTo>
                  <a:lnTo>
                    <a:pt x="245874" y="316655"/>
                  </a:lnTo>
                  <a:lnTo>
                    <a:pt x="208144" y="330050"/>
                  </a:lnTo>
                  <a:lnTo>
                    <a:pt x="171721" y="334520"/>
                  </a:lnTo>
                  <a:lnTo>
                    <a:pt x="169066" y="333504"/>
                  </a:lnTo>
                  <a:lnTo>
                    <a:pt x="164888" y="333530"/>
                  </a:lnTo>
                  <a:lnTo>
                    <a:pt x="118000" y="324221"/>
                  </a:lnTo>
                  <a:lnTo>
                    <a:pt x="79303" y="302542"/>
                  </a:lnTo>
                  <a:lnTo>
                    <a:pt x="68165" y="302542"/>
                  </a:lnTo>
                  <a:lnTo>
                    <a:pt x="105557" y="333720"/>
                  </a:lnTo>
                  <a:lnTo>
                    <a:pt x="160010" y="347030"/>
                  </a:lnTo>
                  <a:lnTo>
                    <a:pt x="179352" y="347308"/>
                  </a:lnTo>
                  <a:lnTo>
                    <a:pt x="198568" y="345573"/>
                  </a:lnTo>
                  <a:lnTo>
                    <a:pt x="249270" y="329910"/>
                  </a:lnTo>
                  <a:lnTo>
                    <a:pt x="284662" y="307037"/>
                  </a:lnTo>
                  <a:lnTo>
                    <a:pt x="285957" y="305793"/>
                  </a:lnTo>
                  <a:lnTo>
                    <a:pt x="288764" y="303596"/>
                  </a:lnTo>
                  <a:lnTo>
                    <a:pt x="289272" y="302834"/>
                  </a:lnTo>
                  <a:lnTo>
                    <a:pt x="296270" y="297246"/>
                  </a:lnTo>
                  <a:lnTo>
                    <a:pt x="301464" y="291480"/>
                  </a:lnTo>
                  <a:lnTo>
                    <a:pt x="325319" y="258366"/>
                  </a:lnTo>
                  <a:lnTo>
                    <a:pt x="342409" y="213591"/>
                  </a:lnTo>
                  <a:lnTo>
                    <a:pt x="346593" y="187422"/>
                  </a:lnTo>
                  <a:lnTo>
                    <a:pt x="346555" y="160246"/>
                  </a:lnTo>
                  <a:lnTo>
                    <a:pt x="334395" y="108549"/>
                  </a:lnTo>
                  <a:lnTo>
                    <a:pt x="307776" y="63274"/>
                  </a:lnTo>
                  <a:lnTo>
                    <a:pt x="303826" y="59565"/>
                  </a:lnTo>
                  <a:lnTo>
                    <a:pt x="297654" y="51818"/>
                  </a:lnTo>
                  <a:lnTo>
                    <a:pt x="293907" y="48313"/>
                  </a:lnTo>
                  <a:lnTo>
                    <a:pt x="288993" y="44198"/>
                  </a:lnTo>
                  <a:lnTo>
                    <a:pt x="288446" y="43398"/>
                  </a:lnTo>
                  <a:lnTo>
                    <a:pt x="251980" y="18585"/>
                  </a:lnTo>
                  <a:lnTo>
                    <a:pt x="191779" y="844"/>
                  </a:lnTo>
                  <a:lnTo>
                    <a:pt x="163221" y="0"/>
                  </a:lnTo>
                  <a:close/>
                </a:path>
              </a:pathLst>
            </a:custGeom>
            <a:solidFill>
              <a:srgbClr val="0094D9"/>
            </a:solidFill>
          </p:spPr>
          <p:txBody>
            <a:bodyPr wrap="square" lIns="0" tIns="0" rIns="0" bIns="0" rtlCol="0"/>
            <a:lstStyle/>
            <a:p>
              <a:endParaRPr/>
            </a:p>
          </p:txBody>
        </p:sp>
        <p:pic>
          <p:nvPicPr>
            <p:cNvPr id="33" name="object 33"/>
            <p:cNvPicPr/>
            <p:nvPr/>
          </p:nvPicPr>
          <p:blipFill>
            <a:blip r:embed="rId7" cstate="print"/>
            <a:stretch>
              <a:fillRect/>
            </a:stretch>
          </p:blipFill>
          <p:spPr>
            <a:xfrm>
              <a:off x="4059656" y="2313279"/>
              <a:ext cx="118556" cy="90017"/>
            </a:xfrm>
            <a:prstGeom prst="rect">
              <a:avLst/>
            </a:prstGeom>
          </p:spPr>
        </p:pic>
        <p:pic>
          <p:nvPicPr>
            <p:cNvPr id="34" name="object 34"/>
            <p:cNvPicPr/>
            <p:nvPr/>
          </p:nvPicPr>
          <p:blipFill>
            <a:blip r:embed="rId8" cstate="print"/>
            <a:stretch>
              <a:fillRect/>
            </a:stretch>
          </p:blipFill>
          <p:spPr>
            <a:xfrm>
              <a:off x="4109643" y="2197404"/>
              <a:ext cx="111010" cy="110842"/>
            </a:xfrm>
            <a:prstGeom prst="rect">
              <a:avLst/>
            </a:prstGeom>
          </p:spPr>
        </p:pic>
        <p:pic>
          <p:nvPicPr>
            <p:cNvPr id="35" name="object 35"/>
            <p:cNvPicPr/>
            <p:nvPr/>
          </p:nvPicPr>
          <p:blipFill>
            <a:blip r:embed="rId9" cstate="print"/>
            <a:stretch>
              <a:fillRect/>
            </a:stretch>
          </p:blipFill>
          <p:spPr>
            <a:xfrm>
              <a:off x="4020312" y="2225373"/>
              <a:ext cx="81216" cy="81885"/>
            </a:xfrm>
            <a:prstGeom prst="rect">
              <a:avLst/>
            </a:prstGeom>
          </p:spPr>
        </p:pic>
        <p:pic>
          <p:nvPicPr>
            <p:cNvPr id="36" name="object 36"/>
            <p:cNvPicPr/>
            <p:nvPr/>
          </p:nvPicPr>
          <p:blipFill>
            <a:blip r:embed="rId10" cstate="print"/>
            <a:stretch>
              <a:fillRect/>
            </a:stretch>
          </p:blipFill>
          <p:spPr>
            <a:xfrm>
              <a:off x="4171686" y="2259317"/>
              <a:ext cx="59280" cy="70840"/>
            </a:xfrm>
            <a:prstGeom prst="rect">
              <a:avLst/>
            </a:prstGeom>
          </p:spPr>
        </p:pic>
        <p:pic>
          <p:nvPicPr>
            <p:cNvPr id="37" name="object 37"/>
            <p:cNvPicPr/>
            <p:nvPr/>
          </p:nvPicPr>
          <p:blipFill>
            <a:blip r:embed="rId11" cstate="print"/>
            <a:stretch>
              <a:fillRect/>
            </a:stretch>
          </p:blipFill>
          <p:spPr>
            <a:xfrm>
              <a:off x="4099356" y="2351316"/>
              <a:ext cx="13614" cy="14071"/>
            </a:xfrm>
            <a:prstGeom prst="rect">
              <a:avLst/>
            </a:prstGeom>
          </p:spPr>
        </p:pic>
        <p:sp>
          <p:nvSpPr>
            <p:cNvPr id="38" name="object 38"/>
            <p:cNvSpPr/>
            <p:nvPr/>
          </p:nvSpPr>
          <p:spPr>
            <a:xfrm>
              <a:off x="4145343" y="2183190"/>
              <a:ext cx="36830" cy="36830"/>
            </a:xfrm>
            <a:custGeom>
              <a:avLst/>
              <a:gdLst/>
              <a:ahLst/>
              <a:cxnLst/>
              <a:rect l="l" t="t" r="r" b="b"/>
              <a:pathLst>
                <a:path w="36829" h="36830">
                  <a:moveTo>
                    <a:pt x="18376" y="0"/>
                  </a:moveTo>
                  <a:lnTo>
                    <a:pt x="11224" y="1444"/>
                  </a:lnTo>
                  <a:lnTo>
                    <a:pt x="5383" y="5383"/>
                  </a:lnTo>
                  <a:lnTo>
                    <a:pt x="1444" y="11224"/>
                  </a:lnTo>
                  <a:lnTo>
                    <a:pt x="0" y="18376"/>
                  </a:lnTo>
                  <a:lnTo>
                    <a:pt x="1444" y="25527"/>
                  </a:lnTo>
                  <a:lnTo>
                    <a:pt x="5383" y="31364"/>
                  </a:lnTo>
                  <a:lnTo>
                    <a:pt x="11224" y="35298"/>
                  </a:lnTo>
                  <a:lnTo>
                    <a:pt x="18376" y="36741"/>
                  </a:lnTo>
                  <a:lnTo>
                    <a:pt x="25529" y="35298"/>
                  </a:lnTo>
                  <a:lnTo>
                    <a:pt x="31370" y="31364"/>
                  </a:lnTo>
                  <a:lnTo>
                    <a:pt x="35309" y="25527"/>
                  </a:lnTo>
                  <a:lnTo>
                    <a:pt x="36753" y="18376"/>
                  </a:lnTo>
                  <a:lnTo>
                    <a:pt x="35309" y="11224"/>
                  </a:lnTo>
                  <a:lnTo>
                    <a:pt x="31370" y="5383"/>
                  </a:lnTo>
                  <a:lnTo>
                    <a:pt x="25529" y="1444"/>
                  </a:lnTo>
                  <a:lnTo>
                    <a:pt x="18376" y="0"/>
                  </a:lnTo>
                  <a:close/>
                </a:path>
              </a:pathLst>
            </a:custGeom>
            <a:solidFill>
              <a:srgbClr val="FFFFFF"/>
            </a:solidFill>
          </p:spPr>
          <p:txBody>
            <a:bodyPr wrap="square" lIns="0" tIns="0" rIns="0" bIns="0" rtlCol="0"/>
            <a:lstStyle/>
            <a:p>
              <a:endParaRPr/>
            </a:p>
          </p:txBody>
        </p:sp>
        <p:sp>
          <p:nvSpPr>
            <p:cNvPr id="39" name="object 39"/>
            <p:cNvSpPr/>
            <p:nvPr/>
          </p:nvSpPr>
          <p:spPr>
            <a:xfrm>
              <a:off x="4145343" y="2183190"/>
              <a:ext cx="36830" cy="36830"/>
            </a:xfrm>
            <a:custGeom>
              <a:avLst/>
              <a:gdLst/>
              <a:ahLst/>
              <a:cxnLst/>
              <a:rect l="l" t="t" r="r" b="b"/>
              <a:pathLst>
                <a:path w="36829" h="36830">
                  <a:moveTo>
                    <a:pt x="18376" y="0"/>
                  </a:moveTo>
                  <a:lnTo>
                    <a:pt x="25529" y="1444"/>
                  </a:lnTo>
                  <a:lnTo>
                    <a:pt x="31370" y="5383"/>
                  </a:lnTo>
                  <a:lnTo>
                    <a:pt x="35309" y="11224"/>
                  </a:lnTo>
                  <a:lnTo>
                    <a:pt x="36753" y="18376"/>
                  </a:lnTo>
                  <a:lnTo>
                    <a:pt x="35309" y="25527"/>
                  </a:lnTo>
                  <a:lnTo>
                    <a:pt x="31370" y="31364"/>
                  </a:lnTo>
                  <a:lnTo>
                    <a:pt x="25529" y="35298"/>
                  </a:lnTo>
                  <a:lnTo>
                    <a:pt x="18376" y="36741"/>
                  </a:lnTo>
                  <a:lnTo>
                    <a:pt x="11224" y="35298"/>
                  </a:lnTo>
                  <a:lnTo>
                    <a:pt x="5383" y="31364"/>
                  </a:lnTo>
                  <a:lnTo>
                    <a:pt x="1444" y="25527"/>
                  </a:lnTo>
                  <a:lnTo>
                    <a:pt x="0" y="18376"/>
                  </a:lnTo>
                  <a:lnTo>
                    <a:pt x="1444" y="11224"/>
                  </a:lnTo>
                  <a:lnTo>
                    <a:pt x="5383" y="5383"/>
                  </a:lnTo>
                  <a:lnTo>
                    <a:pt x="11224" y="1444"/>
                  </a:lnTo>
                  <a:lnTo>
                    <a:pt x="18376" y="0"/>
                  </a:lnTo>
                  <a:close/>
                </a:path>
              </a:pathLst>
            </a:custGeom>
            <a:ln w="5778">
              <a:solidFill>
                <a:srgbClr val="8DD7F7"/>
              </a:solidFill>
            </a:ln>
          </p:spPr>
          <p:txBody>
            <a:bodyPr wrap="square" lIns="0" tIns="0" rIns="0" bIns="0" rtlCol="0"/>
            <a:lstStyle/>
            <a:p>
              <a:endParaRPr/>
            </a:p>
          </p:txBody>
        </p:sp>
        <p:sp>
          <p:nvSpPr>
            <p:cNvPr id="40" name="object 40"/>
            <p:cNvSpPr/>
            <p:nvPr/>
          </p:nvSpPr>
          <p:spPr>
            <a:xfrm>
              <a:off x="3960088" y="2178785"/>
              <a:ext cx="36830" cy="36830"/>
            </a:xfrm>
            <a:custGeom>
              <a:avLst/>
              <a:gdLst/>
              <a:ahLst/>
              <a:cxnLst/>
              <a:rect l="l" t="t" r="r" b="b"/>
              <a:pathLst>
                <a:path w="36829" h="36830">
                  <a:moveTo>
                    <a:pt x="18376" y="0"/>
                  </a:moveTo>
                  <a:lnTo>
                    <a:pt x="11224" y="1444"/>
                  </a:lnTo>
                  <a:lnTo>
                    <a:pt x="5383" y="5383"/>
                  </a:lnTo>
                  <a:lnTo>
                    <a:pt x="1444" y="11224"/>
                  </a:lnTo>
                  <a:lnTo>
                    <a:pt x="0" y="18376"/>
                  </a:lnTo>
                  <a:lnTo>
                    <a:pt x="1444" y="25527"/>
                  </a:lnTo>
                  <a:lnTo>
                    <a:pt x="5383" y="31364"/>
                  </a:lnTo>
                  <a:lnTo>
                    <a:pt x="11224" y="35298"/>
                  </a:lnTo>
                  <a:lnTo>
                    <a:pt x="18376" y="36741"/>
                  </a:lnTo>
                  <a:lnTo>
                    <a:pt x="25529" y="35298"/>
                  </a:lnTo>
                  <a:lnTo>
                    <a:pt x="31370" y="31364"/>
                  </a:lnTo>
                  <a:lnTo>
                    <a:pt x="35309" y="25527"/>
                  </a:lnTo>
                  <a:lnTo>
                    <a:pt x="36753" y="18376"/>
                  </a:lnTo>
                  <a:lnTo>
                    <a:pt x="35309" y="11224"/>
                  </a:lnTo>
                  <a:lnTo>
                    <a:pt x="31370" y="5383"/>
                  </a:lnTo>
                  <a:lnTo>
                    <a:pt x="25529" y="1444"/>
                  </a:lnTo>
                  <a:lnTo>
                    <a:pt x="18376" y="0"/>
                  </a:lnTo>
                  <a:close/>
                </a:path>
              </a:pathLst>
            </a:custGeom>
            <a:solidFill>
              <a:srgbClr val="FFFFFF"/>
            </a:solidFill>
          </p:spPr>
          <p:txBody>
            <a:bodyPr wrap="square" lIns="0" tIns="0" rIns="0" bIns="0" rtlCol="0"/>
            <a:lstStyle/>
            <a:p>
              <a:endParaRPr/>
            </a:p>
          </p:txBody>
        </p:sp>
        <p:sp>
          <p:nvSpPr>
            <p:cNvPr id="41" name="object 41"/>
            <p:cNvSpPr/>
            <p:nvPr/>
          </p:nvSpPr>
          <p:spPr>
            <a:xfrm>
              <a:off x="3960088" y="2178785"/>
              <a:ext cx="36830" cy="36830"/>
            </a:xfrm>
            <a:custGeom>
              <a:avLst/>
              <a:gdLst/>
              <a:ahLst/>
              <a:cxnLst/>
              <a:rect l="l" t="t" r="r" b="b"/>
              <a:pathLst>
                <a:path w="36829" h="36830">
                  <a:moveTo>
                    <a:pt x="18376" y="0"/>
                  </a:moveTo>
                  <a:lnTo>
                    <a:pt x="25529" y="1444"/>
                  </a:lnTo>
                  <a:lnTo>
                    <a:pt x="31370" y="5383"/>
                  </a:lnTo>
                  <a:lnTo>
                    <a:pt x="35309" y="11224"/>
                  </a:lnTo>
                  <a:lnTo>
                    <a:pt x="36753" y="18376"/>
                  </a:lnTo>
                  <a:lnTo>
                    <a:pt x="35309" y="25527"/>
                  </a:lnTo>
                  <a:lnTo>
                    <a:pt x="31370" y="31364"/>
                  </a:lnTo>
                  <a:lnTo>
                    <a:pt x="25529" y="35298"/>
                  </a:lnTo>
                  <a:lnTo>
                    <a:pt x="18376" y="36741"/>
                  </a:lnTo>
                  <a:lnTo>
                    <a:pt x="11224" y="35298"/>
                  </a:lnTo>
                  <a:lnTo>
                    <a:pt x="5383" y="31364"/>
                  </a:lnTo>
                  <a:lnTo>
                    <a:pt x="1444" y="25527"/>
                  </a:lnTo>
                  <a:lnTo>
                    <a:pt x="0" y="18376"/>
                  </a:lnTo>
                  <a:lnTo>
                    <a:pt x="1444" y="11224"/>
                  </a:lnTo>
                  <a:lnTo>
                    <a:pt x="5383" y="5383"/>
                  </a:lnTo>
                  <a:lnTo>
                    <a:pt x="11224" y="1444"/>
                  </a:lnTo>
                  <a:lnTo>
                    <a:pt x="18376" y="0"/>
                  </a:lnTo>
                  <a:close/>
                </a:path>
              </a:pathLst>
            </a:custGeom>
            <a:ln w="5778">
              <a:solidFill>
                <a:srgbClr val="8DD7F7"/>
              </a:solidFill>
            </a:ln>
          </p:spPr>
          <p:txBody>
            <a:bodyPr wrap="square" lIns="0" tIns="0" rIns="0" bIns="0" rtlCol="0"/>
            <a:lstStyle/>
            <a:p>
              <a:endParaRPr/>
            </a:p>
          </p:txBody>
        </p:sp>
        <p:sp>
          <p:nvSpPr>
            <p:cNvPr id="42" name="object 42"/>
            <p:cNvSpPr/>
            <p:nvPr/>
          </p:nvSpPr>
          <p:spPr>
            <a:xfrm>
              <a:off x="4064442" y="2177432"/>
              <a:ext cx="36830" cy="36830"/>
            </a:xfrm>
            <a:custGeom>
              <a:avLst/>
              <a:gdLst/>
              <a:ahLst/>
              <a:cxnLst/>
              <a:rect l="l" t="t" r="r" b="b"/>
              <a:pathLst>
                <a:path w="36829" h="36830">
                  <a:moveTo>
                    <a:pt x="18376" y="0"/>
                  </a:moveTo>
                  <a:lnTo>
                    <a:pt x="11224" y="1444"/>
                  </a:lnTo>
                  <a:lnTo>
                    <a:pt x="5383" y="5383"/>
                  </a:lnTo>
                  <a:lnTo>
                    <a:pt x="1444" y="11224"/>
                  </a:lnTo>
                  <a:lnTo>
                    <a:pt x="0" y="18376"/>
                  </a:lnTo>
                  <a:lnTo>
                    <a:pt x="1444" y="25527"/>
                  </a:lnTo>
                  <a:lnTo>
                    <a:pt x="5383" y="31364"/>
                  </a:lnTo>
                  <a:lnTo>
                    <a:pt x="11224" y="35298"/>
                  </a:lnTo>
                  <a:lnTo>
                    <a:pt x="18376" y="36741"/>
                  </a:lnTo>
                  <a:lnTo>
                    <a:pt x="25529" y="35298"/>
                  </a:lnTo>
                  <a:lnTo>
                    <a:pt x="31370" y="31364"/>
                  </a:lnTo>
                  <a:lnTo>
                    <a:pt x="35309" y="25527"/>
                  </a:lnTo>
                  <a:lnTo>
                    <a:pt x="36753" y="18376"/>
                  </a:lnTo>
                  <a:lnTo>
                    <a:pt x="35309" y="11224"/>
                  </a:lnTo>
                  <a:lnTo>
                    <a:pt x="31370" y="5383"/>
                  </a:lnTo>
                  <a:lnTo>
                    <a:pt x="25529" y="1444"/>
                  </a:lnTo>
                  <a:lnTo>
                    <a:pt x="18376" y="0"/>
                  </a:lnTo>
                  <a:close/>
                </a:path>
              </a:pathLst>
            </a:custGeom>
            <a:solidFill>
              <a:srgbClr val="FFFFFF"/>
            </a:solidFill>
          </p:spPr>
          <p:txBody>
            <a:bodyPr wrap="square" lIns="0" tIns="0" rIns="0" bIns="0" rtlCol="0"/>
            <a:lstStyle/>
            <a:p>
              <a:endParaRPr/>
            </a:p>
          </p:txBody>
        </p:sp>
        <p:sp>
          <p:nvSpPr>
            <p:cNvPr id="43" name="object 43"/>
            <p:cNvSpPr/>
            <p:nvPr/>
          </p:nvSpPr>
          <p:spPr>
            <a:xfrm>
              <a:off x="4064442" y="2177432"/>
              <a:ext cx="36830" cy="36830"/>
            </a:xfrm>
            <a:custGeom>
              <a:avLst/>
              <a:gdLst/>
              <a:ahLst/>
              <a:cxnLst/>
              <a:rect l="l" t="t" r="r" b="b"/>
              <a:pathLst>
                <a:path w="36829" h="36830">
                  <a:moveTo>
                    <a:pt x="18376" y="0"/>
                  </a:moveTo>
                  <a:lnTo>
                    <a:pt x="25529" y="1444"/>
                  </a:lnTo>
                  <a:lnTo>
                    <a:pt x="31370" y="5383"/>
                  </a:lnTo>
                  <a:lnTo>
                    <a:pt x="35309" y="11224"/>
                  </a:lnTo>
                  <a:lnTo>
                    <a:pt x="36753" y="18376"/>
                  </a:lnTo>
                  <a:lnTo>
                    <a:pt x="35309" y="25527"/>
                  </a:lnTo>
                  <a:lnTo>
                    <a:pt x="31370" y="31364"/>
                  </a:lnTo>
                  <a:lnTo>
                    <a:pt x="25529" y="35298"/>
                  </a:lnTo>
                  <a:lnTo>
                    <a:pt x="18376" y="36741"/>
                  </a:lnTo>
                  <a:lnTo>
                    <a:pt x="11224" y="35298"/>
                  </a:lnTo>
                  <a:lnTo>
                    <a:pt x="5383" y="31364"/>
                  </a:lnTo>
                  <a:lnTo>
                    <a:pt x="1444" y="25527"/>
                  </a:lnTo>
                  <a:lnTo>
                    <a:pt x="0" y="18376"/>
                  </a:lnTo>
                  <a:lnTo>
                    <a:pt x="1444" y="11224"/>
                  </a:lnTo>
                  <a:lnTo>
                    <a:pt x="5383" y="5383"/>
                  </a:lnTo>
                  <a:lnTo>
                    <a:pt x="11224" y="1444"/>
                  </a:lnTo>
                  <a:lnTo>
                    <a:pt x="18376" y="0"/>
                  </a:lnTo>
                  <a:close/>
                </a:path>
              </a:pathLst>
            </a:custGeom>
            <a:ln w="5778">
              <a:solidFill>
                <a:srgbClr val="8DD7F7"/>
              </a:solidFill>
            </a:ln>
          </p:spPr>
          <p:txBody>
            <a:bodyPr wrap="square" lIns="0" tIns="0" rIns="0" bIns="0" rtlCol="0"/>
            <a:lstStyle/>
            <a:p>
              <a:endParaRPr/>
            </a:p>
          </p:txBody>
        </p:sp>
        <p:sp>
          <p:nvSpPr>
            <p:cNvPr id="44" name="object 44"/>
            <p:cNvSpPr/>
            <p:nvPr/>
          </p:nvSpPr>
          <p:spPr>
            <a:xfrm>
              <a:off x="3982303" y="2305592"/>
              <a:ext cx="36830" cy="36830"/>
            </a:xfrm>
            <a:custGeom>
              <a:avLst/>
              <a:gdLst/>
              <a:ahLst/>
              <a:cxnLst/>
              <a:rect l="l" t="t" r="r" b="b"/>
              <a:pathLst>
                <a:path w="36829" h="36830">
                  <a:moveTo>
                    <a:pt x="18376" y="0"/>
                  </a:moveTo>
                  <a:lnTo>
                    <a:pt x="11224" y="1444"/>
                  </a:lnTo>
                  <a:lnTo>
                    <a:pt x="5383" y="5383"/>
                  </a:lnTo>
                  <a:lnTo>
                    <a:pt x="1444" y="11224"/>
                  </a:lnTo>
                  <a:lnTo>
                    <a:pt x="0" y="18376"/>
                  </a:lnTo>
                  <a:lnTo>
                    <a:pt x="1444" y="25527"/>
                  </a:lnTo>
                  <a:lnTo>
                    <a:pt x="5383" y="31364"/>
                  </a:lnTo>
                  <a:lnTo>
                    <a:pt x="11224" y="35298"/>
                  </a:lnTo>
                  <a:lnTo>
                    <a:pt x="18376" y="36741"/>
                  </a:lnTo>
                  <a:lnTo>
                    <a:pt x="25529" y="35298"/>
                  </a:lnTo>
                  <a:lnTo>
                    <a:pt x="31370" y="31364"/>
                  </a:lnTo>
                  <a:lnTo>
                    <a:pt x="35309" y="25527"/>
                  </a:lnTo>
                  <a:lnTo>
                    <a:pt x="36753" y="18376"/>
                  </a:lnTo>
                  <a:lnTo>
                    <a:pt x="35309" y="11224"/>
                  </a:lnTo>
                  <a:lnTo>
                    <a:pt x="31370" y="5383"/>
                  </a:lnTo>
                  <a:lnTo>
                    <a:pt x="25529" y="1444"/>
                  </a:lnTo>
                  <a:lnTo>
                    <a:pt x="18376" y="0"/>
                  </a:lnTo>
                  <a:close/>
                </a:path>
              </a:pathLst>
            </a:custGeom>
            <a:solidFill>
              <a:srgbClr val="FFFFFF"/>
            </a:solidFill>
          </p:spPr>
          <p:txBody>
            <a:bodyPr wrap="square" lIns="0" tIns="0" rIns="0" bIns="0" rtlCol="0"/>
            <a:lstStyle/>
            <a:p>
              <a:endParaRPr/>
            </a:p>
          </p:txBody>
        </p:sp>
        <p:sp>
          <p:nvSpPr>
            <p:cNvPr id="45" name="object 45"/>
            <p:cNvSpPr/>
            <p:nvPr/>
          </p:nvSpPr>
          <p:spPr>
            <a:xfrm>
              <a:off x="3982303" y="2305592"/>
              <a:ext cx="36830" cy="36830"/>
            </a:xfrm>
            <a:custGeom>
              <a:avLst/>
              <a:gdLst/>
              <a:ahLst/>
              <a:cxnLst/>
              <a:rect l="l" t="t" r="r" b="b"/>
              <a:pathLst>
                <a:path w="36829" h="36830">
                  <a:moveTo>
                    <a:pt x="18376" y="0"/>
                  </a:moveTo>
                  <a:lnTo>
                    <a:pt x="25529" y="1444"/>
                  </a:lnTo>
                  <a:lnTo>
                    <a:pt x="31370" y="5383"/>
                  </a:lnTo>
                  <a:lnTo>
                    <a:pt x="35309" y="11224"/>
                  </a:lnTo>
                  <a:lnTo>
                    <a:pt x="36753" y="18376"/>
                  </a:lnTo>
                  <a:lnTo>
                    <a:pt x="35309" y="25527"/>
                  </a:lnTo>
                  <a:lnTo>
                    <a:pt x="31370" y="31364"/>
                  </a:lnTo>
                  <a:lnTo>
                    <a:pt x="25529" y="35298"/>
                  </a:lnTo>
                  <a:lnTo>
                    <a:pt x="18376" y="36741"/>
                  </a:lnTo>
                  <a:lnTo>
                    <a:pt x="11224" y="35298"/>
                  </a:lnTo>
                  <a:lnTo>
                    <a:pt x="5383" y="31364"/>
                  </a:lnTo>
                  <a:lnTo>
                    <a:pt x="1444" y="25527"/>
                  </a:lnTo>
                  <a:lnTo>
                    <a:pt x="0" y="18376"/>
                  </a:lnTo>
                  <a:lnTo>
                    <a:pt x="1444" y="11224"/>
                  </a:lnTo>
                  <a:lnTo>
                    <a:pt x="5383" y="5383"/>
                  </a:lnTo>
                  <a:lnTo>
                    <a:pt x="11224" y="1444"/>
                  </a:lnTo>
                  <a:lnTo>
                    <a:pt x="18376" y="0"/>
                  </a:lnTo>
                  <a:close/>
                </a:path>
              </a:pathLst>
            </a:custGeom>
            <a:ln w="5778">
              <a:solidFill>
                <a:srgbClr val="8DD7F7"/>
              </a:solidFill>
            </a:ln>
          </p:spPr>
          <p:txBody>
            <a:bodyPr wrap="square" lIns="0" tIns="0" rIns="0" bIns="0" rtlCol="0"/>
            <a:lstStyle/>
            <a:p>
              <a:endParaRPr/>
            </a:p>
          </p:txBody>
        </p:sp>
        <p:sp>
          <p:nvSpPr>
            <p:cNvPr id="46" name="object 46"/>
            <p:cNvSpPr/>
            <p:nvPr/>
          </p:nvSpPr>
          <p:spPr>
            <a:xfrm>
              <a:off x="4194217" y="2352175"/>
              <a:ext cx="36830" cy="36830"/>
            </a:xfrm>
            <a:custGeom>
              <a:avLst/>
              <a:gdLst/>
              <a:ahLst/>
              <a:cxnLst/>
              <a:rect l="l" t="t" r="r" b="b"/>
              <a:pathLst>
                <a:path w="36829" h="36830">
                  <a:moveTo>
                    <a:pt x="18376" y="0"/>
                  </a:moveTo>
                  <a:lnTo>
                    <a:pt x="11224" y="1444"/>
                  </a:lnTo>
                  <a:lnTo>
                    <a:pt x="5383" y="5383"/>
                  </a:lnTo>
                  <a:lnTo>
                    <a:pt x="1444" y="11224"/>
                  </a:lnTo>
                  <a:lnTo>
                    <a:pt x="0" y="18376"/>
                  </a:lnTo>
                  <a:lnTo>
                    <a:pt x="1444" y="25527"/>
                  </a:lnTo>
                  <a:lnTo>
                    <a:pt x="5383" y="31364"/>
                  </a:lnTo>
                  <a:lnTo>
                    <a:pt x="11224" y="35298"/>
                  </a:lnTo>
                  <a:lnTo>
                    <a:pt x="18376" y="36741"/>
                  </a:lnTo>
                  <a:lnTo>
                    <a:pt x="25529" y="35298"/>
                  </a:lnTo>
                  <a:lnTo>
                    <a:pt x="31370" y="31364"/>
                  </a:lnTo>
                  <a:lnTo>
                    <a:pt x="35309" y="25527"/>
                  </a:lnTo>
                  <a:lnTo>
                    <a:pt x="36753" y="18376"/>
                  </a:lnTo>
                  <a:lnTo>
                    <a:pt x="35309" y="11224"/>
                  </a:lnTo>
                  <a:lnTo>
                    <a:pt x="31370" y="5383"/>
                  </a:lnTo>
                  <a:lnTo>
                    <a:pt x="25529" y="1444"/>
                  </a:lnTo>
                  <a:lnTo>
                    <a:pt x="18376" y="0"/>
                  </a:lnTo>
                  <a:close/>
                </a:path>
              </a:pathLst>
            </a:custGeom>
            <a:solidFill>
              <a:srgbClr val="FFFFFF"/>
            </a:solidFill>
          </p:spPr>
          <p:txBody>
            <a:bodyPr wrap="square" lIns="0" tIns="0" rIns="0" bIns="0" rtlCol="0"/>
            <a:lstStyle/>
            <a:p>
              <a:endParaRPr/>
            </a:p>
          </p:txBody>
        </p:sp>
        <p:sp>
          <p:nvSpPr>
            <p:cNvPr id="47" name="object 47"/>
            <p:cNvSpPr/>
            <p:nvPr/>
          </p:nvSpPr>
          <p:spPr>
            <a:xfrm>
              <a:off x="4194217" y="2352175"/>
              <a:ext cx="36830" cy="36830"/>
            </a:xfrm>
            <a:custGeom>
              <a:avLst/>
              <a:gdLst/>
              <a:ahLst/>
              <a:cxnLst/>
              <a:rect l="l" t="t" r="r" b="b"/>
              <a:pathLst>
                <a:path w="36829" h="36830">
                  <a:moveTo>
                    <a:pt x="18376" y="0"/>
                  </a:moveTo>
                  <a:lnTo>
                    <a:pt x="25529" y="1444"/>
                  </a:lnTo>
                  <a:lnTo>
                    <a:pt x="31370" y="5383"/>
                  </a:lnTo>
                  <a:lnTo>
                    <a:pt x="35309" y="11224"/>
                  </a:lnTo>
                  <a:lnTo>
                    <a:pt x="36753" y="18376"/>
                  </a:lnTo>
                  <a:lnTo>
                    <a:pt x="35309" y="25527"/>
                  </a:lnTo>
                  <a:lnTo>
                    <a:pt x="31370" y="31364"/>
                  </a:lnTo>
                  <a:lnTo>
                    <a:pt x="25529" y="35298"/>
                  </a:lnTo>
                  <a:lnTo>
                    <a:pt x="18376" y="36741"/>
                  </a:lnTo>
                  <a:lnTo>
                    <a:pt x="11224" y="35298"/>
                  </a:lnTo>
                  <a:lnTo>
                    <a:pt x="5383" y="31364"/>
                  </a:lnTo>
                  <a:lnTo>
                    <a:pt x="1444" y="25527"/>
                  </a:lnTo>
                  <a:lnTo>
                    <a:pt x="0" y="18376"/>
                  </a:lnTo>
                  <a:lnTo>
                    <a:pt x="1444" y="11224"/>
                  </a:lnTo>
                  <a:lnTo>
                    <a:pt x="5383" y="5383"/>
                  </a:lnTo>
                  <a:lnTo>
                    <a:pt x="11224" y="1444"/>
                  </a:lnTo>
                  <a:lnTo>
                    <a:pt x="18376" y="0"/>
                  </a:lnTo>
                  <a:close/>
                </a:path>
              </a:pathLst>
            </a:custGeom>
            <a:ln w="5778">
              <a:solidFill>
                <a:srgbClr val="8DD7F7"/>
              </a:solidFill>
            </a:ln>
          </p:spPr>
          <p:txBody>
            <a:bodyPr wrap="square" lIns="0" tIns="0" rIns="0" bIns="0" rtlCol="0"/>
            <a:lstStyle/>
            <a:p>
              <a:endParaRPr/>
            </a:p>
          </p:txBody>
        </p:sp>
        <p:sp>
          <p:nvSpPr>
            <p:cNvPr id="48" name="object 48"/>
            <p:cNvSpPr/>
            <p:nvPr/>
          </p:nvSpPr>
          <p:spPr>
            <a:xfrm>
              <a:off x="4046067" y="2352175"/>
              <a:ext cx="36830" cy="36830"/>
            </a:xfrm>
            <a:custGeom>
              <a:avLst/>
              <a:gdLst/>
              <a:ahLst/>
              <a:cxnLst/>
              <a:rect l="l" t="t" r="r" b="b"/>
              <a:pathLst>
                <a:path w="36829" h="36830">
                  <a:moveTo>
                    <a:pt x="18376" y="0"/>
                  </a:moveTo>
                  <a:lnTo>
                    <a:pt x="11224" y="1444"/>
                  </a:lnTo>
                  <a:lnTo>
                    <a:pt x="5383" y="5383"/>
                  </a:lnTo>
                  <a:lnTo>
                    <a:pt x="1444" y="11224"/>
                  </a:lnTo>
                  <a:lnTo>
                    <a:pt x="0" y="18376"/>
                  </a:lnTo>
                  <a:lnTo>
                    <a:pt x="1444" y="25527"/>
                  </a:lnTo>
                  <a:lnTo>
                    <a:pt x="5383" y="31364"/>
                  </a:lnTo>
                  <a:lnTo>
                    <a:pt x="11224" y="35298"/>
                  </a:lnTo>
                  <a:lnTo>
                    <a:pt x="18376" y="36741"/>
                  </a:lnTo>
                  <a:lnTo>
                    <a:pt x="25529" y="35298"/>
                  </a:lnTo>
                  <a:lnTo>
                    <a:pt x="31370" y="31364"/>
                  </a:lnTo>
                  <a:lnTo>
                    <a:pt x="35309" y="25527"/>
                  </a:lnTo>
                  <a:lnTo>
                    <a:pt x="36753" y="18376"/>
                  </a:lnTo>
                  <a:lnTo>
                    <a:pt x="35309" y="11224"/>
                  </a:lnTo>
                  <a:lnTo>
                    <a:pt x="31370" y="5383"/>
                  </a:lnTo>
                  <a:lnTo>
                    <a:pt x="25529" y="1444"/>
                  </a:lnTo>
                  <a:lnTo>
                    <a:pt x="18376" y="0"/>
                  </a:lnTo>
                  <a:close/>
                </a:path>
              </a:pathLst>
            </a:custGeom>
            <a:solidFill>
              <a:srgbClr val="FFFFFF"/>
            </a:solidFill>
          </p:spPr>
          <p:txBody>
            <a:bodyPr wrap="square" lIns="0" tIns="0" rIns="0" bIns="0" rtlCol="0"/>
            <a:lstStyle/>
            <a:p>
              <a:endParaRPr/>
            </a:p>
          </p:txBody>
        </p:sp>
        <p:sp>
          <p:nvSpPr>
            <p:cNvPr id="49" name="object 49"/>
            <p:cNvSpPr/>
            <p:nvPr/>
          </p:nvSpPr>
          <p:spPr>
            <a:xfrm>
              <a:off x="4046067" y="2352175"/>
              <a:ext cx="36830" cy="36830"/>
            </a:xfrm>
            <a:custGeom>
              <a:avLst/>
              <a:gdLst/>
              <a:ahLst/>
              <a:cxnLst/>
              <a:rect l="l" t="t" r="r" b="b"/>
              <a:pathLst>
                <a:path w="36829" h="36830">
                  <a:moveTo>
                    <a:pt x="18376" y="0"/>
                  </a:moveTo>
                  <a:lnTo>
                    <a:pt x="25529" y="1444"/>
                  </a:lnTo>
                  <a:lnTo>
                    <a:pt x="31370" y="5383"/>
                  </a:lnTo>
                  <a:lnTo>
                    <a:pt x="35309" y="11224"/>
                  </a:lnTo>
                  <a:lnTo>
                    <a:pt x="36753" y="18376"/>
                  </a:lnTo>
                  <a:lnTo>
                    <a:pt x="35309" y="25527"/>
                  </a:lnTo>
                  <a:lnTo>
                    <a:pt x="31370" y="31364"/>
                  </a:lnTo>
                  <a:lnTo>
                    <a:pt x="25529" y="35298"/>
                  </a:lnTo>
                  <a:lnTo>
                    <a:pt x="18376" y="36741"/>
                  </a:lnTo>
                  <a:lnTo>
                    <a:pt x="11224" y="35298"/>
                  </a:lnTo>
                  <a:lnTo>
                    <a:pt x="5383" y="31364"/>
                  </a:lnTo>
                  <a:lnTo>
                    <a:pt x="1444" y="25527"/>
                  </a:lnTo>
                  <a:lnTo>
                    <a:pt x="0" y="18376"/>
                  </a:lnTo>
                  <a:lnTo>
                    <a:pt x="1444" y="11224"/>
                  </a:lnTo>
                  <a:lnTo>
                    <a:pt x="5383" y="5383"/>
                  </a:lnTo>
                  <a:lnTo>
                    <a:pt x="11224" y="1444"/>
                  </a:lnTo>
                  <a:lnTo>
                    <a:pt x="18376" y="0"/>
                  </a:lnTo>
                  <a:close/>
                </a:path>
              </a:pathLst>
            </a:custGeom>
            <a:ln w="5778">
              <a:solidFill>
                <a:srgbClr val="8DD7F7"/>
              </a:solidFill>
            </a:ln>
          </p:spPr>
          <p:txBody>
            <a:bodyPr wrap="square" lIns="0" tIns="0" rIns="0" bIns="0" rtlCol="0"/>
            <a:lstStyle/>
            <a:p>
              <a:endParaRPr/>
            </a:p>
          </p:txBody>
        </p:sp>
        <p:sp>
          <p:nvSpPr>
            <p:cNvPr id="50" name="object 50"/>
            <p:cNvSpPr/>
            <p:nvPr/>
          </p:nvSpPr>
          <p:spPr>
            <a:xfrm>
              <a:off x="4110921" y="2262414"/>
              <a:ext cx="36830" cy="36830"/>
            </a:xfrm>
            <a:custGeom>
              <a:avLst/>
              <a:gdLst/>
              <a:ahLst/>
              <a:cxnLst/>
              <a:rect l="l" t="t" r="r" b="b"/>
              <a:pathLst>
                <a:path w="36829" h="36830">
                  <a:moveTo>
                    <a:pt x="18376" y="0"/>
                  </a:moveTo>
                  <a:lnTo>
                    <a:pt x="11224" y="1444"/>
                  </a:lnTo>
                  <a:lnTo>
                    <a:pt x="5383" y="5383"/>
                  </a:lnTo>
                  <a:lnTo>
                    <a:pt x="1444" y="11224"/>
                  </a:lnTo>
                  <a:lnTo>
                    <a:pt x="0" y="18376"/>
                  </a:lnTo>
                  <a:lnTo>
                    <a:pt x="1444" y="25527"/>
                  </a:lnTo>
                  <a:lnTo>
                    <a:pt x="5383" y="31364"/>
                  </a:lnTo>
                  <a:lnTo>
                    <a:pt x="11224" y="35298"/>
                  </a:lnTo>
                  <a:lnTo>
                    <a:pt x="18376" y="36741"/>
                  </a:lnTo>
                  <a:lnTo>
                    <a:pt x="25529" y="35298"/>
                  </a:lnTo>
                  <a:lnTo>
                    <a:pt x="31370" y="31364"/>
                  </a:lnTo>
                  <a:lnTo>
                    <a:pt x="35309" y="25527"/>
                  </a:lnTo>
                  <a:lnTo>
                    <a:pt x="36753" y="18376"/>
                  </a:lnTo>
                  <a:lnTo>
                    <a:pt x="35309" y="11224"/>
                  </a:lnTo>
                  <a:lnTo>
                    <a:pt x="31370" y="5383"/>
                  </a:lnTo>
                  <a:lnTo>
                    <a:pt x="25529" y="1444"/>
                  </a:lnTo>
                  <a:lnTo>
                    <a:pt x="18376" y="0"/>
                  </a:lnTo>
                  <a:close/>
                </a:path>
              </a:pathLst>
            </a:custGeom>
            <a:solidFill>
              <a:srgbClr val="FFFFFF"/>
            </a:solidFill>
          </p:spPr>
          <p:txBody>
            <a:bodyPr wrap="square" lIns="0" tIns="0" rIns="0" bIns="0" rtlCol="0"/>
            <a:lstStyle/>
            <a:p>
              <a:endParaRPr/>
            </a:p>
          </p:txBody>
        </p:sp>
        <p:sp>
          <p:nvSpPr>
            <p:cNvPr id="51" name="object 51"/>
            <p:cNvSpPr/>
            <p:nvPr/>
          </p:nvSpPr>
          <p:spPr>
            <a:xfrm>
              <a:off x="4110921" y="2262414"/>
              <a:ext cx="36830" cy="36830"/>
            </a:xfrm>
            <a:custGeom>
              <a:avLst/>
              <a:gdLst/>
              <a:ahLst/>
              <a:cxnLst/>
              <a:rect l="l" t="t" r="r" b="b"/>
              <a:pathLst>
                <a:path w="36829" h="36830">
                  <a:moveTo>
                    <a:pt x="18376" y="0"/>
                  </a:moveTo>
                  <a:lnTo>
                    <a:pt x="25529" y="1444"/>
                  </a:lnTo>
                  <a:lnTo>
                    <a:pt x="31370" y="5383"/>
                  </a:lnTo>
                  <a:lnTo>
                    <a:pt x="35309" y="11224"/>
                  </a:lnTo>
                  <a:lnTo>
                    <a:pt x="36753" y="18376"/>
                  </a:lnTo>
                  <a:lnTo>
                    <a:pt x="35309" y="25527"/>
                  </a:lnTo>
                  <a:lnTo>
                    <a:pt x="31370" y="31364"/>
                  </a:lnTo>
                  <a:lnTo>
                    <a:pt x="25529" y="35298"/>
                  </a:lnTo>
                  <a:lnTo>
                    <a:pt x="18376" y="36741"/>
                  </a:lnTo>
                  <a:lnTo>
                    <a:pt x="11224" y="35298"/>
                  </a:lnTo>
                  <a:lnTo>
                    <a:pt x="5383" y="31364"/>
                  </a:lnTo>
                  <a:lnTo>
                    <a:pt x="1444" y="25527"/>
                  </a:lnTo>
                  <a:lnTo>
                    <a:pt x="0" y="18376"/>
                  </a:lnTo>
                  <a:lnTo>
                    <a:pt x="1444" y="11224"/>
                  </a:lnTo>
                  <a:lnTo>
                    <a:pt x="5383" y="5383"/>
                  </a:lnTo>
                  <a:lnTo>
                    <a:pt x="11224" y="1444"/>
                  </a:lnTo>
                  <a:lnTo>
                    <a:pt x="18376" y="0"/>
                  </a:lnTo>
                  <a:close/>
                </a:path>
              </a:pathLst>
            </a:custGeom>
            <a:ln w="5778">
              <a:solidFill>
                <a:srgbClr val="8DD7F7"/>
              </a:solidFill>
            </a:ln>
          </p:spPr>
          <p:txBody>
            <a:bodyPr wrap="square" lIns="0" tIns="0" rIns="0" bIns="0" rtlCol="0"/>
            <a:lstStyle/>
            <a:p>
              <a:endParaRPr/>
            </a:p>
          </p:txBody>
        </p:sp>
        <p:sp>
          <p:nvSpPr>
            <p:cNvPr id="52" name="object 52"/>
            <p:cNvSpPr/>
            <p:nvPr/>
          </p:nvSpPr>
          <p:spPr>
            <a:xfrm>
              <a:off x="3830400" y="2051032"/>
              <a:ext cx="221615" cy="153035"/>
            </a:xfrm>
            <a:custGeom>
              <a:avLst/>
              <a:gdLst/>
              <a:ahLst/>
              <a:cxnLst/>
              <a:rect l="l" t="t" r="r" b="b"/>
              <a:pathLst>
                <a:path w="221614" h="153035">
                  <a:moveTo>
                    <a:pt x="0" y="0"/>
                  </a:moveTo>
                  <a:lnTo>
                    <a:pt x="46795" y="23727"/>
                  </a:lnTo>
                  <a:lnTo>
                    <a:pt x="63974" y="52504"/>
                  </a:lnTo>
                  <a:lnTo>
                    <a:pt x="77800" y="64847"/>
                  </a:lnTo>
                  <a:lnTo>
                    <a:pt x="94264" y="73354"/>
                  </a:lnTo>
                  <a:lnTo>
                    <a:pt x="110769" y="76238"/>
                  </a:lnTo>
                  <a:lnTo>
                    <a:pt x="127274" y="79119"/>
                  </a:lnTo>
                  <a:lnTo>
                    <a:pt x="143738" y="87622"/>
                  </a:lnTo>
                  <a:lnTo>
                    <a:pt x="157564" y="99960"/>
                  </a:lnTo>
                  <a:lnTo>
                    <a:pt x="166154" y="114350"/>
                  </a:lnTo>
                  <a:lnTo>
                    <a:pt x="174743" y="128740"/>
                  </a:lnTo>
                  <a:lnTo>
                    <a:pt x="188569" y="141079"/>
                  </a:lnTo>
                  <a:lnTo>
                    <a:pt x="205033" y="149581"/>
                  </a:lnTo>
                  <a:lnTo>
                    <a:pt x="221538" y="152463"/>
                  </a:lnTo>
                </a:path>
              </a:pathLst>
            </a:custGeom>
            <a:ln w="6731">
              <a:solidFill>
                <a:srgbClr val="4B2E91"/>
              </a:solidFill>
            </a:ln>
          </p:spPr>
          <p:txBody>
            <a:bodyPr wrap="square" lIns="0" tIns="0" rIns="0" bIns="0" rtlCol="0"/>
            <a:lstStyle/>
            <a:p>
              <a:endParaRPr/>
            </a:p>
          </p:txBody>
        </p:sp>
        <p:sp>
          <p:nvSpPr>
            <p:cNvPr id="53" name="object 53"/>
            <p:cNvSpPr/>
            <p:nvPr/>
          </p:nvSpPr>
          <p:spPr>
            <a:xfrm>
              <a:off x="3830400" y="2169542"/>
              <a:ext cx="221615" cy="153035"/>
            </a:xfrm>
            <a:custGeom>
              <a:avLst/>
              <a:gdLst/>
              <a:ahLst/>
              <a:cxnLst/>
              <a:rect l="l" t="t" r="r" b="b"/>
              <a:pathLst>
                <a:path w="221614" h="153035">
                  <a:moveTo>
                    <a:pt x="0" y="0"/>
                  </a:moveTo>
                  <a:lnTo>
                    <a:pt x="46795" y="23727"/>
                  </a:lnTo>
                  <a:lnTo>
                    <a:pt x="63974" y="52504"/>
                  </a:lnTo>
                  <a:lnTo>
                    <a:pt x="77800" y="64847"/>
                  </a:lnTo>
                  <a:lnTo>
                    <a:pt x="94264" y="73354"/>
                  </a:lnTo>
                  <a:lnTo>
                    <a:pt x="110769" y="76238"/>
                  </a:lnTo>
                  <a:lnTo>
                    <a:pt x="127274" y="79119"/>
                  </a:lnTo>
                  <a:lnTo>
                    <a:pt x="143738" y="87622"/>
                  </a:lnTo>
                  <a:lnTo>
                    <a:pt x="157564" y="99960"/>
                  </a:lnTo>
                  <a:lnTo>
                    <a:pt x="166154" y="114350"/>
                  </a:lnTo>
                  <a:lnTo>
                    <a:pt x="174743" y="128740"/>
                  </a:lnTo>
                  <a:lnTo>
                    <a:pt x="188569" y="141079"/>
                  </a:lnTo>
                  <a:lnTo>
                    <a:pt x="205033" y="149581"/>
                  </a:lnTo>
                  <a:lnTo>
                    <a:pt x="221538" y="152463"/>
                  </a:lnTo>
                </a:path>
              </a:pathLst>
            </a:custGeom>
            <a:ln w="6731">
              <a:solidFill>
                <a:srgbClr val="4B2E91"/>
              </a:solidFill>
            </a:ln>
          </p:spPr>
          <p:txBody>
            <a:bodyPr wrap="square" lIns="0" tIns="0" rIns="0" bIns="0" rtlCol="0"/>
            <a:lstStyle/>
            <a:p>
              <a:endParaRPr/>
            </a:p>
          </p:txBody>
        </p:sp>
        <p:sp>
          <p:nvSpPr>
            <p:cNvPr id="54" name="object 54"/>
            <p:cNvSpPr/>
            <p:nvPr/>
          </p:nvSpPr>
          <p:spPr>
            <a:xfrm>
              <a:off x="3934706" y="2025513"/>
              <a:ext cx="221615" cy="153035"/>
            </a:xfrm>
            <a:custGeom>
              <a:avLst/>
              <a:gdLst/>
              <a:ahLst/>
              <a:cxnLst/>
              <a:rect l="l" t="t" r="r" b="b"/>
              <a:pathLst>
                <a:path w="221614" h="153035">
                  <a:moveTo>
                    <a:pt x="0" y="0"/>
                  </a:moveTo>
                  <a:lnTo>
                    <a:pt x="46795" y="23727"/>
                  </a:lnTo>
                  <a:lnTo>
                    <a:pt x="63974" y="52504"/>
                  </a:lnTo>
                  <a:lnTo>
                    <a:pt x="77800" y="64847"/>
                  </a:lnTo>
                  <a:lnTo>
                    <a:pt x="94264" y="73354"/>
                  </a:lnTo>
                  <a:lnTo>
                    <a:pt x="110769" y="76238"/>
                  </a:lnTo>
                  <a:lnTo>
                    <a:pt x="127274" y="79119"/>
                  </a:lnTo>
                  <a:lnTo>
                    <a:pt x="143738" y="87622"/>
                  </a:lnTo>
                  <a:lnTo>
                    <a:pt x="157564" y="99960"/>
                  </a:lnTo>
                  <a:lnTo>
                    <a:pt x="166154" y="114350"/>
                  </a:lnTo>
                  <a:lnTo>
                    <a:pt x="174743" y="128740"/>
                  </a:lnTo>
                  <a:lnTo>
                    <a:pt x="188569" y="141079"/>
                  </a:lnTo>
                  <a:lnTo>
                    <a:pt x="205033" y="149581"/>
                  </a:lnTo>
                  <a:lnTo>
                    <a:pt x="221538" y="152463"/>
                  </a:lnTo>
                </a:path>
              </a:pathLst>
            </a:custGeom>
            <a:ln w="6731">
              <a:solidFill>
                <a:srgbClr val="4B2E91"/>
              </a:solidFill>
            </a:ln>
          </p:spPr>
          <p:txBody>
            <a:bodyPr wrap="square" lIns="0" tIns="0" rIns="0" bIns="0" rtlCol="0"/>
            <a:lstStyle/>
            <a:p>
              <a:endParaRPr/>
            </a:p>
          </p:txBody>
        </p:sp>
        <p:sp>
          <p:nvSpPr>
            <p:cNvPr id="55" name="object 55"/>
            <p:cNvSpPr/>
            <p:nvPr/>
          </p:nvSpPr>
          <p:spPr>
            <a:xfrm>
              <a:off x="4024301" y="2585749"/>
              <a:ext cx="0" cy="216535"/>
            </a:xfrm>
            <a:custGeom>
              <a:avLst/>
              <a:gdLst/>
              <a:ahLst/>
              <a:cxnLst/>
              <a:rect l="l" t="t" r="r" b="b"/>
              <a:pathLst>
                <a:path h="216535">
                  <a:moveTo>
                    <a:pt x="0" y="0"/>
                  </a:moveTo>
                  <a:lnTo>
                    <a:pt x="0" y="215988"/>
                  </a:lnTo>
                </a:path>
              </a:pathLst>
            </a:custGeom>
            <a:ln w="12700">
              <a:solidFill>
                <a:srgbClr val="4B2E91"/>
              </a:solidFill>
            </a:ln>
          </p:spPr>
          <p:txBody>
            <a:bodyPr wrap="square" lIns="0" tIns="0" rIns="0" bIns="0" rtlCol="0"/>
            <a:lstStyle/>
            <a:p>
              <a:endParaRPr/>
            </a:p>
          </p:txBody>
        </p:sp>
        <p:sp>
          <p:nvSpPr>
            <p:cNvPr id="56" name="object 56"/>
            <p:cNvSpPr/>
            <p:nvPr/>
          </p:nvSpPr>
          <p:spPr>
            <a:xfrm>
              <a:off x="4004999" y="2452106"/>
              <a:ext cx="0" cy="353060"/>
            </a:xfrm>
            <a:custGeom>
              <a:avLst/>
              <a:gdLst/>
              <a:ahLst/>
              <a:cxnLst/>
              <a:rect l="l" t="t" r="r" b="b"/>
              <a:pathLst>
                <a:path h="353060">
                  <a:moveTo>
                    <a:pt x="0" y="0"/>
                  </a:moveTo>
                  <a:lnTo>
                    <a:pt x="0" y="352806"/>
                  </a:lnTo>
                </a:path>
              </a:pathLst>
            </a:custGeom>
            <a:ln w="6350">
              <a:solidFill>
                <a:srgbClr val="4B2E91"/>
              </a:solidFill>
            </a:ln>
          </p:spPr>
          <p:txBody>
            <a:bodyPr wrap="square" lIns="0" tIns="0" rIns="0" bIns="0" rtlCol="0"/>
            <a:lstStyle/>
            <a:p>
              <a:endParaRPr/>
            </a:p>
          </p:txBody>
        </p:sp>
      </p:grpSp>
      <p:grpSp>
        <p:nvGrpSpPr>
          <p:cNvPr id="57" name="object 57"/>
          <p:cNvGrpSpPr/>
          <p:nvPr/>
        </p:nvGrpSpPr>
        <p:grpSpPr>
          <a:xfrm>
            <a:off x="3352921" y="598725"/>
            <a:ext cx="353060" cy="681990"/>
            <a:chOff x="3947401" y="324423"/>
            <a:chExt cx="353060" cy="681990"/>
          </a:xfrm>
        </p:grpSpPr>
        <p:sp>
          <p:nvSpPr>
            <p:cNvPr id="58" name="object 58"/>
            <p:cNvSpPr/>
            <p:nvPr/>
          </p:nvSpPr>
          <p:spPr>
            <a:xfrm>
              <a:off x="4004999" y="653398"/>
              <a:ext cx="0" cy="353060"/>
            </a:xfrm>
            <a:custGeom>
              <a:avLst/>
              <a:gdLst/>
              <a:ahLst/>
              <a:cxnLst/>
              <a:rect l="l" t="t" r="r" b="b"/>
              <a:pathLst>
                <a:path h="353059">
                  <a:moveTo>
                    <a:pt x="0" y="0"/>
                  </a:moveTo>
                  <a:lnTo>
                    <a:pt x="0" y="352806"/>
                  </a:lnTo>
                </a:path>
              </a:pathLst>
            </a:custGeom>
            <a:ln w="6350">
              <a:solidFill>
                <a:srgbClr val="4B2E91"/>
              </a:solidFill>
            </a:ln>
          </p:spPr>
          <p:txBody>
            <a:bodyPr wrap="square" lIns="0" tIns="0" rIns="0" bIns="0" rtlCol="0"/>
            <a:lstStyle/>
            <a:p>
              <a:endParaRPr/>
            </a:p>
          </p:txBody>
        </p:sp>
        <p:sp>
          <p:nvSpPr>
            <p:cNvPr id="59" name="object 59"/>
            <p:cNvSpPr/>
            <p:nvPr/>
          </p:nvSpPr>
          <p:spPr>
            <a:xfrm>
              <a:off x="4024301" y="764574"/>
              <a:ext cx="0" cy="241935"/>
            </a:xfrm>
            <a:custGeom>
              <a:avLst/>
              <a:gdLst/>
              <a:ahLst/>
              <a:cxnLst/>
              <a:rect l="l" t="t" r="r" b="b"/>
              <a:pathLst>
                <a:path h="241934">
                  <a:moveTo>
                    <a:pt x="0" y="0"/>
                  </a:moveTo>
                  <a:lnTo>
                    <a:pt x="0" y="241630"/>
                  </a:lnTo>
                </a:path>
              </a:pathLst>
            </a:custGeom>
            <a:ln w="12700">
              <a:solidFill>
                <a:srgbClr val="4B2E91"/>
              </a:solidFill>
            </a:ln>
          </p:spPr>
          <p:txBody>
            <a:bodyPr wrap="square" lIns="0" tIns="0" rIns="0" bIns="0" rtlCol="0"/>
            <a:lstStyle/>
            <a:p>
              <a:endParaRPr/>
            </a:p>
          </p:txBody>
        </p:sp>
        <p:pic>
          <p:nvPicPr>
            <p:cNvPr id="60" name="object 60"/>
            <p:cNvPicPr/>
            <p:nvPr/>
          </p:nvPicPr>
          <p:blipFill>
            <a:blip r:embed="rId12" cstate="print"/>
            <a:stretch>
              <a:fillRect/>
            </a:stretch>
          </p:blipFill>
          <p:spPr>
            <a:xfrm>
              <a:off x="3947401" y="324423"/>
              <a:ext cx="352793" cy="352791"/>
            </a:xfrm>
            <a:prstGeom prst="rect">
              <a:avLst/>
            </a:prstGeom>
          </p:spPr>
        </p:pic>
      </p:grpSp>
      <p:grpSp>
        <p:nvGrpSpPr>
          <p:cNvPr id="22" name="Группа 21"/>
          <p:cNvGrpSpPr/>
          <p:nvPr/>
        </p:nvGrpSpPr>
        <p:grpSpPr>
          <a:xfrm>
            <a:off x="270002" y="824922"/>
            <a:ext cx="2977349" cy="1727906"/>
            <a:chOff x="270002" y="1131879"/>
            <a:chExt cx="2977349" cy="1727906"/>
          </a:xfrm>
        </p:grpSpPr>
        <p:pic>
          <p:nvPicPr>
            <p:cNvPr id="2" name="object 2"/>
            <p:cNvPicPr/>
            <p:nvPr/>
          </p:nvPicPr>
          <p:blipFill>
            <a:blip r:embed="rId13" cstate="print"/>
            <a:stretch>
              <a:fillRect/>
            </a:stretch>
          </p:blipFill>
          <p:spPr>
            <a:xfrm>
              <a:off x="270002" y="1898790"/>
              <a:ext cx="2977349" cy="960995"/>
            </a:xfrm>
            <a:prstGeom prst="rect">
              <a:avLst/>
            </a:prstGeom>
          </p:spPr>
        </p:pic>
        <p:sp>
          <p:nvSpPr>
            <p:cNvPr id="3" name="object 3"/>
            <p:cNvSpPr/>
            <p:nvPr/>
          </p:nvSpPr>
          <p:spPr>
            <a:xfrm>
              <a:off x="2116530" y="1152646"/>
              <a:ext cx="887582" cy="415408"/>
            </a:xfrm>
            <a:custGeom>
              <a:avLst/>
              <a:gdLst/>
              <a:ahLst/>
              <a:cxnLst/>
              <a:rect l="l" t="t" r="r" b="b"/>
              <a:pathLst>
                <a:path w="1024255" h="345440">
                  <a:moveTo>
                    <a:pt x="1024102" y="0"/>
                  </a:moveTo>
                  <a:lnTo>
                    <a:pt x="0" y="0"/>
                  </a:lnTo>
                  <a:lnTo>
                    <a:pt x="0" y="344906"/>
                  </a:lnTo>
                  <a:lnTo>
                    <a:pt x="1024102" y="344906"/>
                  </a:lnTo>
                  <a:lnTo>
                    <a:pt x="1024102" y="0"/>
                  </a:lnTo>
                  <a:close/>
                </a:path>
              </a:pathLst>
            </a:custGeom>
            <a:solidFill>
              <a:srgbClr val="E3DFEF"/>
            </a:solidFill>
          </p:spPr>
          <p:txBody>
            <a:bodyPr wrap="square" lIns="0" tIns="0" rIns="0" bIns="0" rtlCol="0"/>
            <a:lstStyle/>
            <a:p>
              <a:endParaRPr/>
            </a:p>
          </p:txBody>
        </p:sp>
        <p:sp>
          <p:nvSpPr>
            <p:cNvPr id="4" name="object 4"/>
            <p:cNvSpPr/>
            <p:nvPr/>
          </p:nvSpPr>
          <p:spPr>
            <a:xfrm>
              <a:off x="534098" y="1131879"/>
              <a:ext cx="1358202" cy="456946"/>
            </a:xfrm>
            <a:custGeom>
              <a:avLst/>
              <a:gdLst/>
              <a:ahLst/>
              <a:cxnLst/>
              <a:rect l="l" t="t" r="r" b="b"/>
              <a:pathLst>
                <a:path w="919480" h="345440">
                  <a:moveTo>
                    <a:pt x="919378" y="0"/>
                  </a:moveTo>
                  <a:lnTo>
                    <a:pt x="0" y="0"/>
                  </a:lnTo>
                  <a:lnTo>
                    <a:pt x="0" y="344906"/>
                  </a:lnTo>
                  <a:lnTo>
                    <a:pt x="919378" y="344906"/>
                  </a:lnTo>
                  <a:lnTo>
                    <a:pt x="919378" y="0"/>
                  </a:lnTo>
                  <a:close/>
                </a:path>
              </a:pathLst>
            </a:custGeom>
            <a:solidFill>
              <a:srgbClr val="F1F9FE"/>
            </a:solidFill>
          </p:spPr>
          <p:txBody>
            <a:bodyPr wrap="square" lIns="0" tIns="0" rIns="0" bIns="0" rtlCol="0"/>
            <a:lstStyle/>
            <a:p>
              <a:endParaRPr/>
            </a:p>
          </p:txBody>
        </p:sp>
        <p:sp>
          <p:nvSpPr>
            <p:cNvPr id="21" name="object 21"/>
            <p:cNvSpPr txBox="1"/>
            <p:nvPr/>
          </p:nvSpPr>
          <p:spPr>
            <a:xfrm>
              <a:off x="747836" y="1184661"/>
              <a:ext cx="930725" cy="377026"/>
            </a:xfrm>
            <a:prstGeom prst="rect">
              <a:avLst/>
            </a:prstGeom>
          </p:spPr>
          <p:txBody>
            <a:bodyPr vert="horz" wrap="square" lIns="0" tIns="7620" rIns="0" bIns="0" rtlCol="0">
              <a:spAutoFit/>
            </a:bodyPr>
            <a:lstStyle/>
            <a:p>
              <a:pPr marL="31750">
                <a:lnSpc>
                  <a:spcPct val="100000"/>
                </a:lnSpc>
                <a:spcBef>
                  <a:spcPts val="60"/>
                </a:spcBef>
              </a:pPr>
              <a:r>
                <a:rPr lang="en-GB" sz="1200" b="1" spc="50" dirty="0">
                  <a:solidFill>
                    <a:schemeClr val="tx2"/>
                  </a:solidFill>
                  <a:latin typeface="Arial"/>
                  <a:ea typeface="+mj-ea"/>
                  <a:cs typeface="Arial"/>
                </a:rPr>
                <a:t>Ultrasonic   converters</a:t>
              </a:r>
              <a:endParaRPr sz="1200" b="1" spc="50" dirty="0">
                <a:solidFill>
                  <a:schemeClr val="tx2"/>
                </a:solidFill>
                <a:latin typeface="Arial"/>
                <a:ea typeface="+mj-ea"/>
                <a:cs typeface="Arial"/>
              </a:endParaRPr>
            </a:p>
          </p:txBody>
        </p:sp>
        <p:sp>
          <p:nvSpPr>
            <p:cNvPr id="23" name="object 23"/>
            <p:cNvSpPr txBox="1"/>
            <p:nvPr/>
          </p:nvSpPr>
          <p:spPr>
            <a:xfrm>
              <a:off x="2099311" y="1184661"/>
              <a:ext cx="922019" cy="382157"/>
            </a:xfrm>
            <a:prstGeom prst="rect">
              <a:avLst/>
            </a:prstGeom>
          </p:spPr>
          <p:txBody>
            <a:bodyPr vert="horz" wrap="square" lIns="0" tIns="12700" rIns="0" bIns="0" rtlCol="0">
              <a:spAutoFit/>
            </a:bodyPr>
            <a:lstStyle/>
            <a:p>
              <a:pPr marR="5080" algn="ctr">
                <a:lnSpc>
                  <a:spcPct val="100000"/>
                </a:lnSpc>
                <a:spcBef>
                  <a:spcPts val="100"/>
                </a:spcBef>
              </a:pPr>
              <a:r>
                <a:rPr lang="en-GB" sz="1200" b="1" spc="50" dirty="0">
                  <a:solidFill>
                    <a:schemeClr val="tx2"/>
                  </a:solidFill>
                  <a:latin typeface="Arial"/>
                  <a:ea typeface="+mj-ea"/>
                  <a:cs typeface="Arial"/>
                </a:rPr>
                <a:t>Ultraviolet</a:t>
              </a:r>
              <a:r>
                <a:rPr lang="en-GB" sz="1200" b="1" spc="-114" dirty="0" smtClean="0">
                  <a:solidFill>
                    <a:srgbClr val="2C4EA1"/>
                  </a:solidFill>
                  <a:latin typeface="Trebuchet MS"/>
                  <a:cs typeface="Trebuchet MS"/>
                </a:rPr>
                <a:t> </a:t>
              </a:r>
              <a:r>
                <a:rPr lang="en-GB" sz="1200" b="1" spc="50" dirty="0">
                  <a:solidFill>
                    <a:schemeClr val="tx2"/>
                  </a:solidFill>
                  <a:latin typeface="Arial"/>
                  <a:ea typeface="+mj-ea"/>
                  <a:cs typeface="Arial"/>
                </a:rPr>
                <a:t>lamp</a:t>
              </a:r>
              <a:endParaRPr sz="1200" b="1" spc="50" dirty="0">
                <a:solidFill>
                  <a:schemeClr val="tx2"/>
                </a:solidFill>
                <a:latin typeface="Arial"/>
                <a:ea typeface="+mj-ea"/>
                <a:cs typeface="Arial"/>
              </a:endParaRPr>
            </a:p>
          </p:txBody>
        </p:sp>
        <p:grpSp>
          <p:nvGrpSpPr>
            <p:cNvPr id="61" name="object 61"/>
            <p:cNvGrpSpPr/>
            <p:nvPr/>
          </p:nvGrpSpPr>
          <p:grpSpPr>
            <a:xfrm>
              <a:off x="2649131" y="1201022"/>
              <a:ext cx="381000" cy="1180465"/>
              <a:chOff x="2649131" y="1201022"/>
              <a:chExt cx="381000" cy="1180465"/>
            </a:xfrm>
          </p:grpSpPr>
          <p:sp>
            <p:nvSpPr>
              <p:cNvPr id="62" name="object 62"/>
              <p:cNvSpPr/>
              <p:nvPr/>
            </p:nvSpPr>
            <p:spPr>
              <a:xfrm>
                <a:off x="2662234" y="1204299"/>
                <a:ext cx="364490" cy="1163955"/>
              </a:xfrm>
              <a:custGeom>
                <a:avLst/>
                <a:gdLst/>
                <a:ahLst/>
                <a:cxnLst/>
                <a:rect l="l" t="t" r="r" b="b"/>
                <a:pathLst>
                  <a:path w="364489" h="1163955">
                    <a:moveTo>
                      <a:pt x="364464" y="0"/>
                    </a:moveTo>
                    <a:lnTo>
                      <a:pt x="364464" y="370128"/>
                    </a:lnTo>
                    <a:lnTo>
                      <a:pt x="0" y="1163828"/>
                    </a:lnTo>
                  </a:path>
                </a:pathLst>
              </a:custGeom>
              <a:ln w="6553">
                <a:solidFill>
                  <a:srgbClr val="4B2E91"/>
                </a:solidFill>
              </a:ln>
            </p:spPr>
            <p:txBody>
              <a:bodyPr wrap="square" lIns="0" tIns="0" rIns="0" bIns="0" rtlCol="0"/>
              <a:lstStyle/>
              <a:p>
                <a:endParaRPr/>
              </a:p>
            </p:txBody>
          </p:sp>
          <p:sp>
            <p:nvSpPr>
              <p:cNvPr id="63" name="object 63"/>
              <p:cNvSpPr/>
              <p:nvPr/>
            </p:nvSpPr>
            <p:spPr>
              <a:xfrm>
                <a:off x="2649131" y="2355026"/>
                <a:ext cx="26670" cy="26670"/>
              </a:xfrm>
              <a:custGeom>
                <a:avLst/>
                <a:gdLst/>
                <a:ahLst/>
                <a:cxnLst/>
                <a:rect l="l" t="t" r="r" b="b"/>
                <a:pathLst>
                  <a:path w="26669" h="26669">
                    <a:moveTo>
                      <a:pt x="20345" y="0"/>
                    </a:moveTo>
                    <a:lnTo>
                      <a:pt x="5867" y="0"/>
                    </a:lnTo>
                    <a:lnTo>
                      <a:pt x="0" y="5867"/>
                    </a:lnTo>
                    <a:lnTo>
                      <a:pt x="0" y="20332"/>
                    </a:lnTo>
                    <a:lnTo>
                      <a:pt x="5867" y="26200"/>
                    </a:lnTo>
                    <a:lnTo>
                      <a:pt x="13106" y="26200"/>
                    </a:lnTo>
                    <a:lnTo>
                      <a:pt x="20345" y="26200"/>
                    </a:lnTo>
                    <a:lnTo>
                      <a:pt x="26212" y="20332"/>
                    </a:lnTo>
                    <a:lnTo>
                      <a:pt x="26212" y="5867"/>
                    </a:lnTo>
                    <a:lnTo>
                      <a:pt x="20345" y="0"/>
                    </a:lnTo>
                    <a:close/>
                  </a:path>
                </a:pathLst>
              </a:custGeom>
              <a:solidFill>
                <a:srgbClr val="4B2E91"/>
              </a:solidFill>
            </p:spPr>
            <p:txBody>
              <a:bodyPr wrap="square" lIns="0" tIns="0" rIns="0" bIns="0" rtlCol="0"/>
              <a:lstStyle/>
              <a:p>
                <a:endParaRPr/>
              </a:p>
            </p:txBody>
          </p:sp>
        </p:grpSp>
        <p:grpSp>
          <p:nvGrpSpPr>
            <p:cNvPr id="64" name="object 64"/>
            <p:cNvGrpSpPr/>
            <p:nvPr/>
          </p:nvGrpSpPr>
          <p:grpSpPr>
            <a:xfrm>
              <a:off x="507095" y="1203672"/>
              <a:ext cx="1701800" cy="709930"/>
              <a:chOff x="507095" y="1203672"/>
              <a:chExt cx="1701800" cy="709930"/>
            </a:xfrm>
          </p:grpSpPr>
          <p:sp>
            <p:nvSpPr>
              <p:cNvPr id="65" name="object 65"/>
              <p:cNvSpPr/>
              <p:nvPr/>
            </p:nvSpPr>
            <p:spPr>
              <a:xfrm>
                <a:off x="510372" y="1206949"/>
                <a:ext cx="229870" cy="687070"/>
              </a:xfrm>
              <a:custGeom>
                <a:avLst/>
                <a:gdLst/>
                <a:ahLst/>
                <a:cxnLst/>
                <a:rect l="l" t="t" r="r" b="b"/>
                <a:pathLst>
                  <a:path w="229870" h="687069">
                    <a:moveTo>
                      <a:pt x="0" y="0"/>
                    </a:moveTo>
                    <a:lnTo>
                      <a:pt x="0" y="364718"/>
                    </a:lnTo>
                    <a:lnTo>
                      <a:pt x="229603" y="687019"/>
                    </a:lnTo>
                  </a:path>
                </a:pathLst>
              </a:custGeom>
              <a:ln w="6553">
                <a:solidFill>
                  <a:srgbClr val="2C4EA1"/>
                </a:solidFill>
              </a:ln>
            </p:spPr>
            <p:txBody>
              <a:bodyPr wrap="square" lIns="0" tIns="0" rIns="0" bIns="0" rtlCol="0"/>
              <a:lstStyle/>
              <a:p>
                <a:endParaRPr/>
              </a:p>
            </p:txBody>
          </p:sp>
          <p:sp>
            <p:nvSpPr>
              <p:cNvPr id="66" name="object 66"/>
              <p:cNvSpPr/>
              <p:nvPr/>
            </p:nvSpPr>
            <p:spPr>
              <a:xfrm>
                <a:off x="726867" y="1880875"/>
                <a:ext cx="26670" cy="26670"/>
              </a:xfrm>
              <a:custGeom>
                <a:avLst/>
                <a:gdLst/>
                <a:ahLst/>
                <a:cxnLst/>
                <a:rect l="l" t="t" r="r" b="b"/>
                <a:pathLst>
                  <a:path w="26670" h="26669">
                    <a:moveTo>
                      <a:pt x="20345" y="0"/>
                    </a:moveTo>
                    <a:lnTo>
                      <a:pt x="5867" y="0"/>
                    </a:lnTo>
                    <a:lnTo>
                      <a:pt x="0" y="5867"/>
                    </a:lnTo>
                    <a:lnTo>
                      <a:pt x="0" y="20332"/>
                    </a:lnTo>
                    <a:lnTo>
                      <a:pt x="5867" y="26200"/>
                    </a:lnTo>
                    <a:lnTo>
                      <a:pt x="13106" y="26200"/>
                    </a:lnTo>
                    <a:lnTo>
                      <a:pt x="20345" y="26200"/>
                    </a:lnTo>
                    <a:lnTo>
                      <a:pt x="26212" y="20332"/>
                    </a:lnTo>
                    <a:lnTo>
                      <a:pt x="26212" y="5867"/>
                    </a:lnTo>
                    <a:lnTo>
                      <a:pt x="20345" y="0"/>
                    </a:lnTo>
                    <a:close/>
                  </a:path>
                </a:pathLst>
              </a:custGeom>
              <a:solidFill>
                <a:srgbClr val="2C4EA1"/>
              </a:solidFill>
            </p:spPr>
            <p:txBody>
              <a:bodyPr wrap="square" lIns="0" tIns="0" rIns="0" bIns="0" rtlCol="0"/>
              <a:lstStyle/>
              <a:p>
                <a:endParaRPr/>
              </a:p>
            </p:txBody>
          </p:sp>
          <p:sp>
            <p:nvSpPr>
              <p:cNvPr id="67" name="object 67"/>
              <p:cNvSpPr/>
              <p:nvPr/>
            </p:nvSpPr>
            <p:spPr>
              <a:xfrm>
                <a:off x="510372" y="1206949"/>
                <a:ext cx="954405" cy="690245"/>
              </a:xfrm>
              <a:custGeom>
                <a:avLst/>
                <a:gdLst/>
                <a:ahLst/>
                <a:cxnLst/>
                <a:rect l="l" t="t" r="r" b="b"/>
                <a:pathLst>
                  <a:path w="954405" h="690244">
                    <a:moveTo>
                      <a:pt x="0" y="0"/>
                    </a:moveTo>
                    <a:lnTo>
                      <a:pt x="0" y="363804"/>
                    </a:lnTo>
                    <a:lnTo>
                      <a:pt x="954227" y="689978"/>
                    </a:lnTo>
                  </a:path>
                </a:pathLst>
              </a:custGeom>
              <a:ln w="6553">
                <a:solidFill>
                  <a:srgbClr val="2C4EA1"/>
                </a:solidFill>
              </a:ln>
            </p:spPr>
            <p:txBody>
              <a:bodyPr wrap="square" lIns="0" tIns="0" rIns="0" bIns="0" rtlCol="0"/>
              <a:lstStyle/>
              <a:p>
                <a:endParaRPr/>
              </a:p>
            </p:txBody>
          </p:sp>
          <p:sp>
            <p:nvSpPr>
              <p:cNvPr id="68" name="object 68"/>
              <p:cNvSpPr/>
              <p:nvPr/>
            </p:nvSpPr>
            <p:spPr>
              <a:xfrm>
                <a:off x="1451488" y="1883823"/>
                <a:ext cx="26670" cy="26670"/>
              </a:xfrm>
              <a:custGeom>
                <a:avLst/>
                <a:gdLst/>
                <a:ahLst/>
                <a:cxnLst/>
                <a:rect l="l" t="t" r="r" b="b"/>
                <a:pathLst>
                  <a:path w="26669" h="26669">
                    <a:moveTo>
                      <a:pt x="20345" y="0"/>
                    </a:moveTo>
                    <a:lnTo>
                      <a:pt x="5867" y="0"/>
                    </a:lnTo>
                    <a:lnTo>
                      <a:pt x="0" y="5867"/>
                    </a:lnTo>
                    <a:lnTo>
                      <a:pt x="0" y="20332"/>
                    </a:lnTo>
                    <a:lnTo>
                      <a:pt x="5867" y="26200"/>
                    </a:lnTo>
                    <a:lnTo>
                      <a:pt x="13106" y="26200"/>
                    </a:lnTo>
                    <a:lnTo>
                      <a:pt x="20345" y="26200"/>
                    </a:lnTo>
                    <a:lnTo>
                      <a:pt x="26212" y="20332"/>
                    </a:lnTo>
                    <a:lnTo>
                      <a:pt x="26212" y="5867"/>
                    </a:lnTo>
                    <a:lnTo>
                      <a:pt x="20345" y="0"/>
                    </a:lnTo>
                    <a:close/>
                  </a:path>
                </a:pathLst>
              </a:custGeom>
              <a:solidFill>
                <a:srgbClr val="2C4EA1"/>
              </a:solidFill>
            </p:spPr>
            <p:txBody>
              <a:bodyPr wrap="square" lIns="0" tIns="0" rIns="0" bIns="0" rtlCol="0"/>
              <a:lstStyle/>
              <a:p>
                <a:endParaRPr/>
              </a:p>
            </p:txBody>
          </p:sp>
          <p:sp>
            <p:nvSpPr>
              <p:cNvPr id="69" name="object 69"/>
              <p:cNvSpPr/>
              <p:nvPr/>
            </p:nvSpPr>
            <p:spPr>
              <a:xfrm>
                <a:off x="510372" y="1206949"/>
                <a:ext cx="1685289" cy="693420"/>
              </a:xfrm>
              <a:custGeom>
                <a:avLst/>
                <a:gdLst/>
                <a:ahLst/>
                <a:cxnLst/>
                <a:rect l="l" t="t" r="r" b="b"/>
                <a:pathLst>
                  <a:path w="1685289" h="693419">
                    <a:moveTo>
                      <a:pt x="0" y="0"/>
                    </a:moveTo>
                    <a:lnTo>
                      <a:pt x="0" y="357339"/>
                    </a:lnTo>
                    <a:lnTo>
                      <a:pt x="1684908" y="693204"/>
                    </a:lnTo>
                  </a:path>
                </a:pathLst>
              </a:custGeom>
              <a:ln w="6553">
                <a:solidFill>
                  <a:srgbClr val="2C4EA1"/>
                </a:solidFill>
              </a:ln>
            </p:spPr>
            <p:txBody>
              <a:bodyPr wrap="square" lIns="0" tIns="0" rIns="0" bIns="0" rtlCol="0"/>
              <a:lstStyle/>
              <a:p>
                <a:endParaRPr/>
              </a:p>
            </p:txBody>
          </p:sp>
          <p:sp>
            <p:nvSpPr>
              <p:cNvPr id="70" name="object 70"/>
              <p:cNvSpPr/>
              <p:nvPr/>
            </p:nvSpPr>
            <p:spPr>
              <a:xfrm>
                <a:off x="2182179" y="1887053"/>
                <a:ext cx="26670" cy="26670"/>
              </a:xfrm>
              <a:custGeom>
                <a:avLst/>
                <a:gdLst/>
                <a:ahLst/>
                <a:cxnLst/>
                <a:rect l="l" t="t" r="r" b="b"/>
                <a:pathLst>
                  <a:path w="26669" h="26669">
                    <a:moveTo>
                      <a:pt x="20345" y="0"/>
                    </a:moveTo>
                    <a:lnTo>
                      <a:pt x="5867" y="0"/>
                    </a:lnTo>
                    <a:lnTo>
                      <a:pt x="0" y="5867"/>
                    </a:lnTo>
                    <a:lnTo>
                      <a:pt x="0" y="20332"/>
                    </a:lnTo>
                    <a:lnTo>
                      <a:pt x="5867" y="26200"/>
                    </a:lnTo>
                    <a:lnTo>
                      <a:pt x="13106" y="26200"/>
                    </a:lnTo>
                    <a:lnTo>
                      <a:pt x="20345" y="26200"/>
                    </a:lnTo>
                    <a:lnTo>
                      <a:pt x="26212" y="20332"/>
                    </a:lnTo>
                    <a:lnTo>
                      <a:pt x="26212" y="5867"/>
                    </a:lnTo>
                    <a:lnTo>
                      <a:pt x="20345" y="0"/>
                    </a:lnTo>
                    <a:close/>
                  </a:path>
                </a:pathLst>
              </a:custGeom>
              <a:solidFill>
                <a:srgbClr val="2C4EA1"/>
              </a:solidFill>
            </p:spPr>
            <p:txBody>
              <a:bodyPr wrap="square" lIns="0" tIns="0" rIns="0" bIns="0" rtlCol="0"/>
              <a:lstStyle/>
              <a:p>
                <a:endParaRPr/>
              </a:p>
            </p:txBody>
          </p:sp>
        </p:grpSp>
      </p:grpSp>
      <p:sp>
        <p:nvSpPr>
          <p:cNvPr id="71" name="object 71"/>
          <p:cNvSpPr txBox="1"/>
          <p:nvPr/>
        </p:nvSpPr>
        <p:spPr>
          <a:xfrm>
            <a:off x="5079724" y="3008754"/>
            <a:ext cx="151130" cy="173990"/>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900" spc="15" dirty="0">
                <a:latin typeface="Verdana"/>
                <a:cs typeface="Verdana"/>
              </a:rPr>
              <a:t>8</a:t>
            </a:fld>
            <a:endParaRPr sz="900">
              <a:latin typeface="Verdana"/>
              <a:cs typeface="Verdana"/>
            </a:endParaRPr>
          </a:p>
        </p:txBody>
      </p:sp>
      <p:grpSp>
        <p:nvGrpSpPr>
          <p:cNvPr id="73" name="Группа 72"/>
          <p:cNvGrpSpPr/>
          <p:nvPr/>
        </p:nvGrpSpPr>
        <p:grpSpPr>
          <a:xfrm>
            <a:off x="5394348" y="384655"/>
            <a:ext cx="290019" cy="297432"/>
            <a:chOff x="-206276" y="365476"/>
            <a:chExt cx="748787" cy="785586"/>
          </a:xfrm>
        </p:grpSpPr>
        <p:sp>
          <p:nvSpPr>
            <p:cNvPr id="74" name="Овал 73"/>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75" name="Группа 74"/>
            <p:cNvGrpSpPr/>
            <p:nvPr/>
          </p:nvGrpSpPr>
          <p:grpSpPr>
            <a:xfrm>
              <a:off x="-133068" y="598587"/>
              <a:ext cx="602368" cy="360974"/>
              <a:chOff x="398776" y="622579"/>
              <a:chExt cx="1444625" cy="766331"/>
            </a:xfrm>
          </p:grpSpPr>
          <p:grpSp>
            <p:nvGrpSpPr>
              <p:cNvPr id="76" name="object 3"/>
              <p:cNvGrpSpPr/>
              <p:nvPr/>
            </p:nvGrpSpPr>
            <p:grpSpPr>
              <a:xfrm>
                <a:off x="398776" y="870751"/>
                <a:ext cx="1444625" cy="518159"/>
                <a:chOff x="398776" y="870751"/>
                <a:chExt cx="1444625" cy="518159"/>
              </a:xfrm>
            </p:grpSpPr>
            <p:sp>
              <p:nvSpPr>
                <p:cNvPr id="78"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79"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80"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81"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77"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300" y="166476"/>
            <a:ext cx="4817400" cy="197490"/>
          </a:xfrm>
          <a:prstGeom prst="rect">
            <a:avLst/>
          </a:prstGeom>
        </p:spPr>
        <p:txBody>
          <a:bodyPr vert="horz" wrap="square" lIns="0" tIns="12700" rIns="0" bIns="0" rtlCol="0">
            <a:spAutoFit/>
          </a:bodyPr>
          <a:lstStyle/>
          <a:p>
            <a:pPr marL="12700">
              <a:lnSpc>
                <a:spcPct val="100000"/>
              </a:lnSpc>
              <a:spcBef>
                <a:spcPts val="100"/>
              </a:spcBef>
            </a:pPr>
            <a:r>
              <a:rPr lang="en-GB" sz="1200" spc="15" dirty="0">
                <a:solidFill>
                  <a:srgbClr val="005A9E"/>
                </a:solidFill>
              </a:rPr>
              <a:t>PATENTS AND </a:t>
            </a:r>
            <a:r>
              <a:rPr lang="en-GB" sz="1200" spc="15" dirty="0" smtClean="0">
                <a:solidFill>
                  <a:srgbClr val="005A9E"/>
                </a:solidFill>
              </a:rPr>
              <a:t>CERTIFICATES of USLF TECHNOLOGY</a:t>
            </a:r>
            <a:endParaRPr sz="1200" spc="15" dirty="0">
              <a:solidFill>
                <a:srgbClr val="005A9E"/>
              </a:solidFill>
            </a:endParaRPr>
          </a:p>
        </p:txBody>
      </p:sp>
      <p:grpSp>
        <p:nvGrpSpPr>
          <p:cNvPr id="3" name="object 3"/>
          <p:cNvGrpSpPr/>
          <p:nvPr/>
        </p:nvGrpSpPr>
        <p:grpSpPr>
          <a:xfrm>
            <a:off x="291176" y="375162"/>
            <a:ext cx="251241" cy="104263"/>
            <a:chOff x="291176" y="508311"/>
            <a:chExt cx="328930" cy="82550"/>
          </a:xfrm>
        </p:grpSpPr>
        <p:sp>
          <p:nvSpPr>
            <p:cNvPr id="4" name="object 4"/>
            <p:cNvSpPr/>
            <p:nvPr/>
          </p:nvSpPr>
          <p:spPr>
            <a:xfrm>
              <a:off x="295375" y="547596"/>
              <a:ext cx="184150" cy="43180"/>
            </a:xfrm>
            <a:custGeom>
              <a:avLst/>
              <a:gdLst/>
              <a:ahLst/>
              <a:cxnLst/>
              <a:rect l="l" t="t" r="r" b="b"/>
              <a:pathLst>
                <a:path w="184150" h="43179">
                  <a:moveTo>
                    <a:pt x="67299" y="0"/>
                  </a:moveTo>
                  <a:lnTo>
                    <a:pt x="24041" y="9958"/>
                  </a:lnTo>
                  <a:lnTo>
                    <a:pt x="0" y="28551"/>
                  </a:lnTo>
                  <a:lnTo>
                    <a:pt x="10226" y="23246"/>
                  </a:lnTo>
                  <a:lnTo>
                    <a:pt x="19553" y="17902"/>
                  </a:lnTo>
                  <a:lnTo>
                    <a:pt x="29787" y="13149"/>
                  </a:lnTo>
                  <a:lnTo>
                    <a:pt x="42735" y="9616"/>
                  </a:lnTo>
                  <a:lnTo>
                    <a:pt x="74955" y="11663"/>
                  </a:lnTo>
                  <a:lnTo>
                    <a:pt x="105240" y="24268"/>
                  </a:lnTo>
                  <a:lnTo>
                    <a:pt x="139556" y="37926"/>
                  </a:lnTo>
                  <a:lnTo>
                    <a:pt x="183870" y="43131"/>
                  </a:lnTo>
                  <a:lnTo>
                    <a:pt x="139458" y="23408"/>
                  </a:lnTo>
                  <a:lnTo>
                    <a:pt x="115042" y="12057"/>
                  </a:lnTo>
                  <a:lnTo>
                    <a:pt x="91659" y="3448"/>
                  </a:lnTo>
                  <a:lnTo>
                    <a:pt x="67299" y="0"/>
                  </a:lnTo>
                  <a:close/>
                </a:path>
              </a:pathLst>
            </a:custGeom>
            <a:solidFill>
              <a:srgbClr val="4B2E91"/>
            </a:solidFill>
          </p:spPr>
          <p:txBody>
            <a:bodyPr wrap="square" lIns="0" tIns="0" rIns="0" bIns="0" rtlCol="0"/>
            <a:lstStyle/>
            <a:p>
              <a:endParaRPr/>
            </a:p>
          </p:txBody>
        </p:sp>
        <p:sp>
          <p:nvSpPr>
            <p:cNvPr id="5" name="object 5"/>
            <p:cNvSpPr/>
            <p:nvPr/>
          </p:nvSpPr>
          <p:spPr>
            <a:xfrm>
              <a:off x="291176" y="521096"/>
              <a:ext cx="314325" cy="67310"/>
            </a:xfrm>
            <a:custGeom>
              <a:avLst/>
              <a:gdLst/>
              <a:ahLst/>
              <a:cxnLst/>
              <a:rect l="l" t="t" r="r" b="b"/>
              <a:pathLst>
                <a:path w="314325" h="67309">
                  <a:moveTo>
                    <a:pt x="82346" y="0"/>
                  </a:moveTo>
                  <a:lnTo>
                    <a:pt x="56160" y="5221"/>
                  </a:lnTo>
                  <a:lnTo>
                    <a:pt x="29324" y="17756"/>
                  </a:lnTo>
                  <a:lnTo>
                    <a:pt x="8412" y="33856"/>
                  </a:lnTo>
                  <a:lnTo>
                    <a:pt x="0" y="49771"/>
                  </a:lnTo>
                  <a:lnTo>
                    <a:pt x="14704" y="36016"/>
                  </a:lnTo>
                  <a:lnTo>
                    <a:pt x="35247" y="26331"/>
                  </a:lnTo>
                  <a:lnTo>
                    <a:pt x="57358" y="20798"/>
                  </a:lnTo>
                  <a:lnTo>
                    <a:pt x="76771" y="19494"/>
                  </a:lnTo>
                  <a:lnTo>
                    <a:pt x="114674" y="27696"/>
                  </a:lnTo>
                  <a:lnTo>
                    <a:pt x="153854" y="43416"/>
                  </a:lnTo>
                  <a:lnTo>
                    <a:pt x="196215" y="59044"/>
                  </a:lnTo>
                  <a:lnTo>
                    <a:pt x="243662" y="66967"/>
                  </a:lnTo>
                  <a:lnTo>
                    <a:pt x="262546" y="65436"/>
                  </a:lnTo>
                  <a:lnTo>
                    <a:pt x="284243" y="59351"/>
                  </a:lnTo>
                  <a:lnTo>
                    <a:pt x="303242" y="47902"/>
                  </a:lnTo>
                  <a:lnTo>
                    <a:pt x="314032" y="30276"/>
                  </a:lnTo>
                  <a:lnTo>
                    <a:pt x="310832" y="31330"/>
                  </a:lnTo>
                  <a:lnTo>
                    <a:pt x="307492" y="33832"/>
                  </a:lnTo>
                  <a:lnTo>
                    <a:pt x="303860" y="35648"/>
                  </a:lnTo>
                  <a:lnTo>
                    <a:pt x="257753" y="47310"/>
                  </a:lnTo>
                  <a:lnTo>
                    <a:pt x="214898" y="40194"/>
                  </a:lnTo>
                  <a:lnTo>
                    <a:pt x="172945" y="23682"/>
                  </a:lnTo>
                  <a:lnTo>
                    <a:pt x="129545" y="7156"/>
                  </a:lnTo>
                  <a:lnTo>
                    <a:pt x="82346" y="0"/>
                  </a:lnTo>
                  <a:close/>
                </a:path>
              </a:pathLst>
            </a:custGeom>
            <a:solidFill>
              <a:srgbClr val="2E4EA1"/>
            </a:solidFill>
          </p:spPr>
          <p:txBody>
            <a:bodyPr wrap="square" lIns="0" tIns="0" rIns="0" bIns="0" rtlCol="0"/>
            <a:lstStyle/>
            <a:p>
              <a:endParaRPr/>
            </a:p>
          </p:txBody>
        </p:sp>
        <p:sp>
          <p:nvSpPr>
            <p:cNvPr id="6" name="object 6"/>
            <p:cNvSpPr/>
            <p:nvPr/>
          </p:nvSpPr>
          <p:spPr>
            <a:xfrm>
              <a:off x="465042" y="508311"/>
              <a:ext cx="154940" cy="51435"/>
            </a:xfrm>
            <a:custGeom>
              <a:avLst/>
              <a:gdLst/>
              <a:ahLst/>
              <a:cxnLst/>
              <a:rect l="l" t="t" r="r" b="b"/>
              <a:pathLst>
                <a:path w="154940" h="51434">
                  <a:moveTo>
                    <a:pt x="154571" y="0"/>
                  </a:moveTo>
                  <a:lnTo>
                    <a:pt x="142015" y="14842"/>
                  </a:lnTo>
                  <a:lnTo>
                    <a:pt x="122572" y="26539"/>
                  </a:lnTo>
                  <a:lnTo>
                    <a:pt x="98259" y="34393"/>
                  </a:lnTo>
                  <a:lnTo>
                    <a:pt x="71094" y="37706"/>
                  </a:lnTo>
                  <a:lnTo>
                    <a:pt x="44276" y="36603"/>
                  </a:lnTo>
                  <a:lnTo>
                    <a:pt x="21583" y="33126"/>
                  </a:lnTo>
                  <a:lnTo>
                    <a:pt x="5872" y="29446"/>
                  </a:lnTo>
                  <a:lnTo>
                    <a:pt x="0" y="27736"/>
                  </a:lnTo>
                  <a:lnTo>
                    <a:pt x="30883" y="43030"/>
                  </a:lnTo>
                  <a:lnTo>
                    <a:pt x="50804" y="50268"/>
                  </a:lnTo>
                  <a:lnTo>
                    <a:pt x="68428" y="51373"/>
                  </a:lnTo>
                  <a:lnTo>
                    <a:pt x="92417" y="48272"/>
                  </a:lnTo>
                  <a:lnTo>
                    <a:pt x="118813" y="40983"/>
                  </a:lnTo>
                  <a:lnTo>
                    <a:pt x="137925" y="29384"/>
                  </a:lnTo>
                  <a:lnTo>
                    <a:pt x="149821" y="15161"/>
                  </a:lnTo>
                  <a:lnTo>
                    <a:pt x="154571" y="0"/>
                  </a:lnTo>
                  <a:close/>
                </a:path>
              </a:pathLst>
            </a:custGeom>
            <a:solidFill>
              <a:srgbClr val="90D7F7"/>
            </a:solidFill>
          </p:spPr>
          <p:txBody>
            <a:bodyPr wrap="square" lIns="0" tIns="0" rIns="0" bIns="0" rtlCol="0"/>
            <a:lstStyle/>
            <a:p>
              <a:endParaRPr/>
            </a:p>
          </p:txBody>
        </p:sp>
      </p:grpSp>
      <p:sp>
        <p:nvSpPr>
          <p:cNvPr id="7" name="object 7"/>
          <p:cNvSpPr txBox="1"/>
          <p:nvPr/>
        </p:nvSpPr>
        <p:spPr>
          <a:xfrm>
            <a:off x="501244" y="713406"/>
            <a:ext cx="886338" cy="228909"/>
          </a:xfrm>
          <a:prstGeom prst="rect">
            <a:avLst/>
          </a:prstGeom>
        </p:spPr>
        <p:txBody>
          <a:bodyPr vert="horz" wrap="square" lIns="0" tIns="13335" rIns="0" bIns="0" rtlCol="0">
            <a:spAutoFit/>
          </a:bodyPr>
          <a:lstStyle/>
          <a:p>
            <a:pPr marL="12700" algn="ctr">
              <a:lnSpc>
                <a:spcPct val="100000"/>
              </a:lnSpc>
              <a:spcBef>
                <a:spcPts val="105"/>
              </a:spcBef>
            </a:pPr>
            <a:r>
              <a:rPr lang="en-US" sz="1400" b="1" spc="-100" dirty="0">
                <a:solidFill>
                  <a:schemeClr val="tx2"/>
                </a:solidFill>
                <a:latin typeface="Trebuchet MS"/>
                <a:cs typeface="Trebuchet MS"/>
              </a:rPr>
              <a:t>Patents</a:t>
            </a:r>
            <a:endParaRPr sz="1400" b="1" spc="-100" dirty="0">
              <a:solidFill>
                <a:schemeClr val="tx2"/>
              </a:solidFill>
              <a:latin typeface="Trebuchet MS"/>
              <a:cs typeface="Trebuchet MS"/>
            </a:endParaRPr>
          </a:p>
        </p:txBody>
      </p:sp>
      <p:sp>
        <p:nvSpPr>
          <p:cNvPr id="8" name="object 8"/>
          <p:cNvSpPr txBox="1"/>
          <p:nvPr/>
        </p:nvSpPr>
        <p:spPr>
          <a:xfrm>
            <a:off x="2140204" y="699426"/>
            <a:ext cx="1941281" cy="359714"/>
          </a:xfrm>
          <a:prstGeom prst="rect">
            <a:avLst/>
          </a:prstGeom>
        </p:spPr>
        <p:txBody>
          <a:bodyPr vert="horz" wrap="square" lIns="0" tIns="13335" rIns="0" bIns="0" rtlCol="0">
            <a:spAutoFit/>
          </a:bodyPr>
          <a:lstStyle/>
          <a:p>
            <a:pPr marL="12700" algn="ctr">
              <a:lnSpc>
                <a:spcPts val="1265"/>
              </a:lnSpc>
              <a:spcBef>
                <a:spcPts val="105"/>
              </a:spcBef>
            </a:pPr>
            <a:r>
              <a:rPr lang="en-US" sz="1400" b="1" spc="-100" dirty="0" smtClean="0">
                <a:solidFill>
                  <a:schemeClr val="tx2"/>
                </a:solidFill>
                <a:latin typeface="Trebuchet MS"/>
                <a:cs typeface="Trebuchet MS"/>
              </a:rPr>
              <a:t>State of</a:t>
            </a:r>
          </a:p>
          <a:p>
            <a:pPr marL="12700" algn="ctr">
              <a:lnSpc>
                <a:spcPts val="1265"/>
              </a:lnSpc>
              <a:spcBef>
                <a:spcPts val="105"/>
              </a:spcBef>
            </a:pPr>
            <a:r>
              <a:rPr lang="en-US" sz="1400" b="1" spc="-100" dirty="0" smtClean="0">
                <a:solidFill>
                  <a:schemeClr val="tx2"/>
                </a:solidFill>
                <a:latin typeface="Trebuchet MS"/>
                <a:cs typeface="Trebuchet MS"/>
              </a:rPr>
              <a:t> </a:t>
            </a:r>
            <a:r>
              <a:rPr lang="en-GB" sz="1400" b="1" spc="-100" dirty="0" smtClean="0">
                <a:solidFill>
                  <a:schemeClr val="tx2"/>
                </a:solidFill>
                <a:latin typeface="Trebuchet MS"/>
                <a:cs typeface="Trebuchet MS"/>
              </a:rPr>
              <a:t>Certification registration</a:t>
            </a:r>
            <a:endParaRPr sz="1400" b="1" spc="-100" dirty="0">
              <a:solidFill>
                <a:schemeClr val="tx2"/>
              </a:solidFill>
              <a:latin typeface="Trebuchet MS"/>
              <a:cs typeface="Trebuchet MS"/>
            </a:endParaRPr>
          </a:p>
        </p:txBody>
      </p:sp>
      <p:sp>
        <p:nvSpPr>
          <p:cNvPr id="9" name="object 9"/>
          <p:cNvSpPr txBox="1"/>
          <p:nvPr/>
        </p:nvSpPr>
        <p:spPr>
          <a:xfrm>
            <a:off x="4058799" y="708025"/>
            <a:ext cx="1631726" cy="346890"/>
          </a:xfrm>
          <a:prstGeom prst="rect">
            <a:avLst/>
          </a:prstGeom>
        </p:spPr>
        <p:txBody>
          <a:bodyPr vert="horz" wrap="square" lIns="0" tIns="13335" rIns="0" bIns="0" rtlCol="0">
            <a:spAutoFit/>
          </a:bodyPr>
          <a:lstStyle/>
          <a:p>
            <a:pPr marL="12700" algn="ctr">
              <a:lnSpc>
                <a:spcPts val="1265"/>
              </a:lnSpc>
              <a:spcBef>
                <a:spcPts val="105"/>
              </a:spcBef>
            </a:pPr>
            <a:r>
              <a:rPr lang="en-GB" sz="1400" b="1" spc="-100" dirty="0">
                <a:solidFill>
                  <a:schemeClr val="tx2"/>
                </a:solidFill>
                <a:latin typeface="Trebuchet MS"/>
                <a:cs typeface="Trebuchet MS"/>
              </a:rPr>
              <a:t>Declaration about </a:t>
            </a:r>
            <a:r>
              <a:rPr lang="en-GB" sz="1400" b="1" spc="-100" dirty="0" smtClean="0">
                <a:solidFill>
                  <a:schemeClr val="tx2"/>
                </a:solidFill>
                <a:latin typeface="Trebuchet MS"/>
                <a:cs typeface="Trebuchet MS"/>
              </a:rPr>
              <a:t>compliance</a:t>
            </a:r>
            <a:endParaRPr sz="1400" b="1" spc="-100" dirty="0">
              <a:solidFill>
                <a:schemeClr val="tx2"/>
              </a:solidFill>
              <a:latin typeface="Trebuchet MS"/>
              <a:cs typeface="Trebuchet MS"/>
            </a:endParaRPr>
          </a:p>
        </p:txBody>
      </p:sp>
      <p:grpSp>
        <p:nvGrpSpPr>
          <p:cNvPr id="10" name="object 10"/>
          <p:cNvGrpSpPr/>
          <p:nvPr/>
        </p:nvGrpSpPr>
        <p:grpSpPr>
          <a:xfrm>
            <a:off x="4079899" y="1269442"/>
            <a:ext cx="1270000" cy="1773555"/>
            <a:chOff x="4081691" y="691413"/>
            <a:chExt cx="1270000" cy="1773555"/>
          </a:xfrm>
        </p:grpSpPr>
        <p:pic>
          <p:nvPicPr>
            <p:cNvPr id="11" name="object 11"/>
            <p:cNvPicPr/>
            <p:nvPr/>
          </p:nvPicPr>
          <p:blipFill>
            <a:blip r:embed="rId2" cstate="print"/>
            <a:stretch>
              <a:fillRect/>
            </a:stretch>
          </p:blipFill>
          <p:spPr>
            <a:xfrm>
              <a:off x="4083278" y="692988"/>
              <a:ext cx="1266621" cy="1769872"/>
            </a:xfrm>
            <a:prstGeom prst="rect">
              <a:avLst/>
            </a:prstGeom>
          </p:spPr>
        </p:pic>
        <p:sp>
          <p:nvSpPr>
            <p:cNvPr id="12" name="object 12"/>
            <p:cNvSpPr/>
            <p:nvPr/>
          </p:nvSpPr>
          <p:spPr>
            <a:xfrm>
              <a:off x="4083278" y="693000"/>
              <a:ext cx="1266825" cy="1770380"/>
            </a:xfrm>
            <a:custGeom>
              <a:avLst/>
              <a:gdLst/>
              <a:ahLst/>
              <a:cxnLst/>
              <a:rect l="l" t="t" r="r" b="b"/>
              <a:pathLst>
                <a:path w="1266825" h="1770380">
                  <a:moveTo>
                    <a:pt x="0" y="1769872"/>
                  </a:moveTo>
                  <a:lnTo>
                    <a:pt x="1266634" y="1769872"/>
                  </a:lnTo>
                  <a:lnTo>
                    <a:pt x="1266634" y="0"/>
                  </a:lnTo>
                  <a:lnTo>
                    <a:pt x="0" y="0"/>
                  </a:lnTo>
                  <a:lnTo>
                    <a:pt x="0" y="1769872"/>
                  </a:lnTo>
                  <a:close/>
                </a:path>
              </a:pathLst>
            </a:custGeom>
            <a:ln w="3175">
              <a:solidFill>
                <a:srgbClr val="000000"/>
              </a:solidFill>
            </a:ln>
          </p:spPr>
          <p:txBody>
            <a:bodyPr wrap="square" lIns="0" tIns="0" rIns="0" bIns="0" rtlCol="0"/>
            <a:lstStyle/>
            <a:p>
              <a:endParaRPr/>
            </a:p>
          </p:txBody>
        </p:sp>
      </p:grpSp>
      <p:pic>
        <p:nvPicPr>
          <p:cNvPr id="13" name="object 13"/>
          <p:cNvPicPr/>
          <p:nvPr/>
        </p:nvPicPr>
        <p:blipFill>
          <a:blip r:embed="rId3" cstate="print"/>
          <a:stretch>
            <a:fillRect/>
          </a:stretch>
        </p:blipFill>
        <p:spPr>
          <a:xfrm>
            <a:off x="2557247" y="1364355"/>
            <a:ext cx="1197234" cy="1715289"/>
          </a:xfrm>
          <a:prstGeom prst="rect">
            <a:avLst/>
          </a:prstGeom>
        </p:spPr>
      </p:pic>
      <p:grpSp>
        <p:nvGrpSpPr>
          <p:cNvPr id="16" name="object 16"/>
          <p:cNvGrpSpPr/>
          <p:nvPr/>
        </p:nvGrpSpPr>
        <p:grpSpPr>
          <a:xfrm>
            <a:off x="343801" y="1086142"/>
            <a:ext cx="1796414" cy="2009139"/>
            <a:chOff x="343801" y="889292"/>
            <a:chExt cx="1796414" cy="2009139"/>
          </a:xfrm>
        </p:grpSpPr>
        <p:pic>
          <p:nvPicPr>
            <p:cNvPr id="17" name="object 17"/>
            <p:cNvPicPr/>
            <p:nvPr/>
          </p:nvPicPr>
          <p:blipFill>
            <a:blip r:embed="rId4" cstate="print"/>
            <a:stretch>
              <a:fillRect/>
            </a:stretch>
          </p:blipFill>
          <p:spPr>
            <a:xfrm>
              <a:off x="1231709" y="889292"/>
              <a:ext cx="908496" cy="1389330"/>
            </a:xfrm>
            <a:prstGeom prst="rect">
              <a:avLst/>
            </a:prstGeom>
          </p:spPr>
        </p:pic>
        <p:pic>
          <p:nvPicPr>
            <p:cNvPr id="18" name="object 18"/>
            <p:cNvPicPr/>
            <p:nvPr/>
          </p:nvPicPr>
          <p:blipFill>
            <a:blip r:embed="rId5" cstate="print"/>
            <a:stretch>
              <a:fillRect/>
            </a:stretch>
          </p:blipFill>
          <p:spPr>
            <a:xfrm>
              <a:off x="946340" y="1058151"/>
              <a:ext cx="850925" cy="1226565"/>
            </a:xfrm>
            <a:prstGeom prst="rect">
              <a:avLst/>
            </a:prstGeom>
          </p:spPr>
        </p:pic>
        <p:pic>
          <p:nvPicPr>
            <p:cNvPr id="19" name="object 19"/>
            <p:cNvPicPr/>
            <p:nvPr/>
          </p:nvPicPr>
          <p:blipFill>
            <a:blip r:embed="rId5" cstate="print"/>
            <a:stretch>
              <a:fillRect/>
            </a:stretch>
          </p:blipFill>
          <p:spPr>
            <a:xfrm>
              <a:off x="769264" y="1233081"/>
              <a:ext cx="850938" cy="1226564"/>
            </a:xfrm>
            <a:prstGeom prst="rect">
              <a:avLst/>
            </a:prstGeom>
          </p:spPr>
        </p:pic>
        <p:pic>
          <p:nvPicPr>
            <p:cNvPr id="20" name="object 20"/>
            <p:cNvPicPr/>
            <p:nvPr/>
          </p:nvPicPr>
          <p:blipFill>
            <a:blip r:embed="rId5" cstate="print"/>
            <a:stretch>
              <a:fillRect/>
            </a:stretch>
          </p:blipFill>
          <p:spPr>
            <a:xfrm>
              <a:off x="553262" y="1462671"/>
              <a:ext cx="850925" cy="1226559"/>
            </a:xfrm>
            <a:prstGeom prst="rect">
              <a:avLst/>
            </a:prstGeom>
          </p:spPr>
        </p:pic>
        <p:pic>
          <p:nvPicPr>
            <p:cNvPr id="21" name="object 21"/>
            <p:cNvPicPr/>
            <p:nvPr/>
          </p:nvPicPr>
          <p:blipFill>
            <a:blip r:embed="rId5" cstate="print"/>
            <a:stretch>
              <a:fillRect/>
            </a:stretch>
          </p:blipFill>
          <p:spPr>
            <a:xfrm>
              <a:off x="343801" y="1671434"/>
              <a:ext cx="850925" cy="1226564"/>
            </a:xfrm>
            <a:prstGeom prst="rect">
              <a:avLst/>
            </a:prstGeom>
          </p:spPr>
        </p:pic>
      </p:grpSp>
      <p:sp>
        <p:nvSpPr>
          <p:cNvPr id="23" name="object 23"/>
          <p:cNvSpPr txBox="1">
            <a:spLocks noGrp="1"/>
          </p:cNvSpPr>
          <p:nvPr>
            <p:ph type="sldNum" sz="quarter" idx="7"/>
          </p:nvPr>
        </p:nvSpPr>
        <p:spPr>
          <a:prstGeom prst="rect">
            <a:avLst/>
          </a:prstGeom>
        </p:spPr>
        <p:txBody>
          <a:bodyPr vert="horz" wrap="square" lIns="0" tIns="16510" rIns="0" bIns="0" rtlCol="0">
            <a:spAutoFit/>
          </a:bodyPr>
          <a:lstStyle/>
          <a:p>
            <a:pPr marL="55244">
              <a:lnSpc>
                <a:spcPct val="100000"/>
              </a:lnSpc>
              <a:spcBef>
                <a:spcPts val="130"/>
              </a:spcBef>
            </a:pPr>
            <a:fld id="{81D60167-4931-47E6-BA6A-407CBD079E47}" type="slidenum">
              <a:rPr spc="-160" dirty="0"/>
              <a:t>9</a:t>
            </a:fld>
            <a:endParaRPr spc="-160" dirty="0"/>
          </a:p>
        </p:txBody>
      </p:sp>
      <p:grpSp>
        <p:nvGrpSpPr>
          <p:cNvPr id="24" name="Группа 23"/>
          <p:cNvGrpSpPr/>
          <p:nvPr/>
        </p:nvGrpSpPr>
        <p:grpSpPr>
          <a:xfrm>
            <a:off x="5326031" y="98425"/>
            <a:ext cx="290019" cy="297432"/>
            <a:chOff x="-206276" y="365476"/>
            <a:chExt cx="748787" cy="785586"/>
          </a:xfrm>
        </p:grpSpPr>
        <p:sp>
          <p:nvSpPr>
            <p:cNvPr id="25" name="Овал 24"/>
            <p:cNvSpPr/>
            <p:nvPr/>
          </p:nvSpPr>
          <p:spPr>
            <a:xfrm>
              <a:off x="-206276" y="365476"/>
              <a:ext cx="748787" cy="785586"/>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6" name="Группа 25"/>
            <p:cNvGrpSpPr/>
            <p:nvPr/>
          </p:nvGrpSpPr>
          <p:grpSpPr>
            <a:xfrm>
              <a:off x="-133068" y="598587"/>
              <a:ext cx="602368" cy="360974"/>
              <a:chOff x="398776" y="622579"/>
              <a:chExt cx="1444625" cy="766331"/>
            </a:xfrm>
          </p:grpSpPr>
          <p:grpSp>
            <p:nvGrpSpPr>
              <p:cNvPr id="27" name="object 3"/>
              <p:cNvGrpSpPr/>
              <p:nvPr/>
            </p:nvGrpSpPr>
            <p:grpSpPr>
              <a:xfrm>
                <a:off x="398776" y="870751"/>
                <a:ext cx="1444625" cy="518159"/>
                <a:chOff x="398776" y="870751"/>
                <a:chExt cx="1444625" cy="518159"/>
              </a:xfrm>
            </p:grpSpPr>
            <p:sp>
              <p:nvSpPr>
                <p:cNvPr id="29" name="object 4"/>
                <p:cNvSpPr/>
                <p:nvPr/>
              </p:nvSpPr>
              <p:spPr>
                <a:xfrm>
                  <a:off x="417215" y="1199476"/>
                  <a:ext cx="807720" cy="189865"/>
                </a:xfrm>
                <a:custGeom>
                  <a:avLst/>
                  <a:gdLst/>
                  <a:ahLst/>
                  <a:cxnLst/>
                  <a:rect l="l" t="t" r="r" b="b"/>
                  <a:pathLst>
                    <a:path w="807719" h="189865">
                      <a:moveTo>
                        <a:pt x="283059" y="0"/>
                      </a:moveTo>
                      <a:lnTo>
                        <a:pt x="231058" y="5114"/>
                      </a:lnTo>
                      <a:lnTo>
                        <a:pt x="175501" y="17969"/>
                      </a:lnTo>
                      <a:lnTo>
                        <a:pt x="123170" y="37076"/>
                      </a:lnTo>
                      <a:lnTo>
                        <a:pt x="76669" y="61479"/>
                      </a:lnTo>
                      <a:lnTo>
                        <a:pt x="33991" y="90940"/>
                      </a:lnTo>
                      <a:lnTo>
                        <a:pt x="0" y="125220"/>
                      </a:lnTo>
                      <a:lnTo>
                        <a:pt x="44915" y="101909"/>
                      </a:lnTo>
                      <a:lnTo>
                        <a:pt x="85878" y="78446"/>
                      </a:lnTo>
                      <a:lnTo>
                        <a:pt x="130835" y="57583"/>
                      </a:lnTo>
                      <a:lnTo>
                        <a:pt x="187731" y="42073"/>
                      </a:lnTo>
                      <a:lnTo>
                        <a:pt x="227779" y="37577"/>
                      </a:lnTo>
                      <a:lnTo>
                        <a:pt x="265855" y="38555"/>
                      </a:lnTo>
                      <a:lnTo>
                        <a:pt x="338084" y="53769"/>
                      </a:lnTo>
                      <a:lnTo>
                        <a:pt x="408392" y="81382"/>
                      </a:lnTo>
                      <a:lnTo>
                        <a:pt x="480755" y="115059"/>
                      </a:lnTo>
                      <a:lnTo>
                        <a:pt x="518949" y="132193"/>
                      </a:lnTo>
                      <a:lnTo>
                        <a:pt x="559149" y="148467"/>
                      </a:lnTo>
                      <a:lnTo>
                        <a:pt x="601849" y="163091"/>
                      </a:lnTo>
                      <a:lnTo>
                        <a:pt x="647548" y="175272"/>
                      </a:lnTo>
                      <a:lnTo>
                        <a:pt x="696743" y="184218"/>
                      </a:lnTo>
                      <a:lnTo>
                        <a:pt x="749929" y="189139"/>
                      </a:lnTo>
                      <a:lnTo>
                        <a:pt x="807605" y="189241"/>
                      </a:lnTo>
                      <a:lnTo>
                        <a:pt x="612559" y="102602"/>
                      </a:lnTo>
                      <a:lnTo>
                        <a:pt x="563759" y="79640"/>
                      </a:lnTo>
                      <a:lnTo>
                        <a:pt x="516828" y="57893"/>
                      </a:lnTo>
                      <a:lnTo>
                        <a:pt x="470988" y="38293"/>
                      </a:lnTo>
                      <a:lnTo>
                        <a:pt x="425467" y="21771"/>
                      </a:lnTo>
                      <a:lnTo>
                        <a:pt x="379488" y="9260"/>
                      </a:lnTo>
                      <a:lnTo>
                        <a:pt x="332277" y="1692"/>
                      </a:lnTo>
                      <a:lnTo>
                        <a:pt x="283059" y="0"/>
                      </a:lnTo>
                      <a:close/>
                    </a:path>
                  </a:pathLst>
                </a:custGeom>
                <a:solidFill>
                  <a:srgbClr val="4B2E9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0" name="object 5"/>
                <p:cNvSpPr/>
                <p:nvPr/>
              </p:nvSpPr>
              <p:spPr>
                <a:xfrm>
                  <a:off x="398776" y="1082911"/>
                  <a:ext cx="1379855" cy="294640"/>
                </a:xfrm>
                <a:custGeom>
                  <a:avLst/>
                  <a:gdLst/>
                  <a:ahLst/>
                  <a:cxnLst/>
                  <a:rect l="l" t="t" r="r" b="b"/>
                  <a:pathLst>
                    <a:path w="1379855" h="294640">
                      <a:moveTo>
                        <a:pt x="361696" y="0"/>
                      </a:moveTo>
                      <a:lnTo>
                        <a:pt x="317872" y="4257"/>
                      </a:lnTo>
                      <a:lnTo>
                        <a:pt x="270822" y="15237"/>
                      </a:lnTo>
                      <a:lnTo>
                        <a:pt x="222393" y="31886"/>
                      </a:lnTo>
                      <a:lnTo>
                        <a:pt x="174432" y="53150"/>
                      </a:lnTo>
                      <a:lnTo>
                        <a:pt x="128789" y="77973"/>
                      </a:lnTo>
                      <a:lnTo>
                        <a:pt x="87310" y="105302"/>
                      </a:lnTo>
                      <a:lnTo>
                        <a:pt x="51843" y="134082"/>
                      </a:lnTo>
                      <a:lnTo>
                        <a:pt x="24238" y="163261"/>
                      </a:lnTo>
                      <a:lnTo>
                        <a:pt x="0" y="218592"/>
                      </a:lnTo>
                      <a:lnTo>
                        <a:pt x="27914" y="186171"/>
                      </a:lnTo>
                      <a:lnTo>
                        <a:pt x="64584" y="158176"/>
                      </a:lnTo>
                      <a:lnTo>
                        <a:pt x="107666" y="134651"/>
                      </a:lnTo>
                      <a:lnTo>
                        <a:pt x="154814" y="115639"/>
                      </a:lnTo>
                      <a:lnTo>
                        <a:pt x="203685" y="101185"/>
                      </a:lnTo>
                      <a:lnTo>
                        <a:pt x="251933" y="91333"/>
                      </a:lnTo>
                      <a:lnTo>
                        <a:pt x="297214" y="86127"/>
                      </a:lnTo>
                      <a:lnTo>
                        <a:pt x="337185" y="85610"/>
                      </a:lnTo>
                      <a:lnTo>
                        <a:pt x="378742" y="89695"/>
                      </a:lnTo>
                      <a:lnTo>
                        <a:pt x="420257" y="97410"/>
                      </a:lnTo>
                      <a:lnTo>
                        <a:pt x="461860" y="108232"/>
                      </a:lnTo>
                      <a:lnTo>
                        <a:pt x="503682" y="121640"/>
                      </a:lnTo>
                      <a:lnTo>
                        <a:pt x="545855" y="137112"/>
                      </a:lnTo>
                      <a:lnTo>
                        <a:pt x="588508" y="154125"/>
                      </a:lnTo>
                      <a:lnTo>
                        <a:pt x="675778" y="190685"/>
                      </a:lnTo>
                      <a:lnTo>
                        <a:pt x="720656" y="209188"/>
                      </a:lnTo>
                      <a:lnTo>
                        <a:pt x="766538" y="227144"/>
                      </a:lnTo>
                      <a:lnTo>
                        <a:pt x="813554" y="244029"/>
                      </a:lnTo>
                      <a:lnTo>
                        <a:pt x="861834" y="259323"/>
                      </a:lnTo>
                      <a:lnTo>
                        <a:pt x="911510" y="272502"/>
                      </a:lnTo>
                      <a:lnTo>
                        <a:pt x="962711" y="283045"/>
                      </a:lnTo>
                      <a:lnTo>
                        <a:pt x="1015570" y="290429"/>
                      </a:lnTo>
                      <a:lnTo>
                        <a:pt x="1070216" y="294131"/>
                      </a:lnTo>
                      <a:lnTo>
                        <a:pt x="1108645" y="293050"/>
                      </a:lnTo>
                      <a:lnTo>
                        <a:pt x="1153182" y="287412"/>
                      </a:lnTo>
                      <a:lnTo>
                        <a:pt x="1200804" y="276773"/>
                      </a:lnTo>
                      <a:lnTo>
                        <a:pt x="1248486" y="260686"/>
                      </a:lnTo>
                      <a:lnTo>
                        <a:pt x="1293203" y="238705"/>
                      </a:lnTo>
                      <a:lnTo>
                        <a:pt x="1331931" y="210385"/>
                      </a:lnTo>
                      <a:lnTo>
                        <a:pt x="1361645" y="175280"/>
                      </a:lnTo>
                      <a:lnTo>
                        <a:pt x="1379321" y="132943"/>
                      </a:lnTo>
                      <a:lnTo>
                        <a:pt x="1368652" y="137482"/>
                      </a:lnTo>
                      <a:lnTo>
                        <a:pt x="1357691" y="143519"/>
                      </a:lnTo>
                      <a:lnTo>
                        <a:pt x="1346376" y="150170"/>
                      </a:lnTo>
                      <a:lnTo>
                        <a:pt x="1334643" y="156552"/>
                      </a:lnTo>
                      <a:lnTo>
                        <a:pt x="1288880" y="176787"/>
                      </a:lnTo>
                      <a:lnTo>
                        <a:pt x="1244175" y="191600"/>
                      </a:lnTo>
                      <a:lnTo>
                        <a:pt x="1200420" y="201414"/>
                      </a:lnTo>
                      <a:lnTo>
                        <a:pt x="1157510" y="206653"/>
                      </a:lnTo>
                      <a:lnTo>
                        <a:pt x="1115339" y="207741"/>
                      </a:lnTo>
                      <a:lnTo>
                        <a:pt x="1073801" y="205099"/>
                      </a:lnTo>
                      <a:lnTo>
                        <a:pt x="1032790" y="199153"/>
                      </a:lnTo>
                      <a:lnTo>
                        <a:pt x="992199" y="190325"/>
                      </a:lnTo>
                      <a:lnTo>
                        <a:pt x="951923" y="179039"/>
                      </a:lnTo>
                      <a:lnTo>
                        <a:pt x="911855" y="165717"/>
                      </a:lnTo>
                      <a:lnTo>
                        <a:pt x="871890" y="150784"/>
                      </a:lnTo>
                      <a:lnTo>
                        <a:pt x="831921" y="134663"/>
                      </a:lnTo>
                      <a:lnTo>
                        <a:pt x="710932" y="83405"/>
                      </a:lnTo>
                      <a:lnTo>
                        <a:pt x="669889" y="66765"/>
                      </a:lnTo>
                      <a:lnTo>
                        <a:pt x="628311" y="51054"/>
                      </a:lnTo>
                      <a:lnTo>
                        <a:pt x="586094" y="36695"/>
                      </a:lnTo>
                      <a:lnTo>
                        <a:pt x="543130" y="24111"/>
                      </a:lnTo>
                      <a:lnTo>
                        <a:pt x="499315" y="13727"/>
                      </a:lnTo>
                      <a:lnTo>
                        <a:pt x="454541" y="5964"/>
                      </a:lnTo>
                      <a:lnTo>
                        <a:pt x="408703" y="1247"/>
                      </a:lnTo>
                      <a:lnTo>
                        <a:pt x="361696" y="0"/>
                      </a:lnTo>
                      <a:close/>
                    </a:path>
                  </a:pathLst>
                </a:custGeom>
                <a:solidFill>
                  <a:srgbClr val="2E4EA1"/>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1" name="object 6"/>
                <p:cNvSpPr/>
                <p:nvPr/>
              </p:nvSpPr>
              <p:spPr>
                <a:xfrm>
                  <a:off x="1162446" y="1026764"/>
                  <a:ext cx="679450" cy="226060"/>
                </a:xfrm>
                <a:custGeom>
                  <a:avLst/>
                  <a:gdLst/>
                  <a:ahLst/>
                  <a:cxnLst/>
                  <a:rect l="l" t="t" r="r" b="b"/>
                  <a:pathLst>
                    <a:path w="679450" h="226059">
                      <a:moveTo>
                        <a:pt x="678903" y="0"/>
                      </a:moveTo>
                      <a:lnTo>
                        <a:pt x="631549" y="58564"/>
                      </a:lnTo>
                      <a:lnTo>
                        <a:pt x="598225" y="83989"/>
                      </a:lnTo>
                      <a:lnTo>
                        <a:pt x="559507" y="106483"/>
                      </a:lnTo>
                      <a:lnTo>
                        <a:pt x="516173" y="125778"/>
                      </a:lnTo>
                      <a:lnTo>
                        <a:pt x="469002" y="141605"/>
                      </a:lnTo>
                      <a:lnTo>
                        <a:pt x="418770" y="153693"/>
                      </a:lnTo>
                      <a:lnTo>
                        <a:pt x="366258" y="161776"/>
                      </a:lnTo>
                      <a:lnTo>
                        <a:pt x="312242" y="165582"/>
                      </a:lnTo>
                      <a:lnTo>
                        <a:pt x="194472" y="160735"/>
                      </a:lnTo>
                      <a:lnTo>
                        <a:pt x="94803" y="145465"/>
                      </a:lnTo>
                      <a:lnTo>
                        <a:pt x="25793" y="129310"/>
                      </a:lnTo>
                      <a:lnTo>
                        <a:pt x="0" y="121805"/>
                      </a:lnTo>
                      <a:lnTo>
                        <a:pt x="135644" y="188994"/>
                      </a:lnTo>
                      <a:lnTo>
                        <a:pt x="223142" y="220786"/>
                      </a:lnTo>
                      <a:lnTo>
                        <a:pt x="300548" y="225636"/>
                      </a:lnTo>
                      <a:lnTo>
                        <a:pt x="405917" y="212001"/>
                      </a:lnTo>
                      <a:lnTo>
                        <a:pt x="467904" y="198828"/>
                      </a:lnTo>
                      <a:lnTo>
                        <a:pt x="521855" y="179997"/>
                      </a:lnTo>
                      <a:lnTo>
                        <a:pt x="567808" y="156432"/>
                      </a:lnTo>
                      <a:lnTo>
                        <a:pt x="605799" y="129060"/>
                      </a:lnTo>
                      <a:lnTo>
                        <a:pt x="635867" y="98805"/>
                      </a:lnTo>
                      <a:lnTo>
                        <a:pt x="658048" y="66593"/>
                      </a:lnTo>
                      <a:lnTo>
                        <a:pt x="672381" y="33349"/>
                      </a:lnTo>
                      <a:lnTo>
                        <a:pt x="678903" y="0"/>
                      </a:lnTo>
                      <a:close/>
                    </a:path>
                  </a:pathLst>
                </a:custGeom>
                <a:solidFill>
                  <a:srgbClr val="90D7F7"/>
                </a:solidFill>
                <a:scene3d>
                  <a:camera prst="orthographicFront"/>
                  <a:lightRig rig="threePt" dir="t"/>
                </a:scene3d>
                <a:sp3d extrusionH="76200">
                  <a:extrusionClr>
                    <a:schemeClr val="bg1"/>
                  </a:extrusionClr>
                </a:sp3d>
              </p:spPr>
              <p:txBody>
                <a:bodyPr wrap="square" lIns="0" tIns="0" rIns="0" bIns="0" rtlCol="0"/>
                <a:lstStyle/>
                <a:p>
                  <a:endParaRPr/>
                </a:p>
              </p:txBody>
            </p:sp>
            <p:sp>
              <p:nvSpPr>
                <p:cNvPr id="32" name="object 7"/>
                <p:cNvSpPr/>
                <p:nvPr/>
              </p:nvSpPr>
              <p:spPr>
                <a:xfrm>
                  <a:off x="409252" y="870751"/>
                  <a:ext cx="1434465" cy="267335"/>
                </a:xfrm>
                <a:custGeom>
                  <a:avLst/>
                  <a:gdLst/>
                  <a:ahLst/>
                  <a:cxnLst/>
                  <a:rect l="l" t="t" r="r" b="b"/>
                  <a:pathLst>
                    <a:path w="1434464" h="267334">
                      <a:moveTo>
                        <a:pt x="332562" y="0"/>
                      </a:moveTo>
                      <a:lnTo>
                        <a:pt x="21247" y="0"/>
                      </a:lnTo>
                      <a:lnTo>
                        <a:pt x="14300" y="2857"/>
                      </a:lnTo>
                      <a:lnTo>
                        <a:pt x="2857" y="14300"/>
                      </a:lnTo>
                      <a:lnTo>
                        <a:pt x="0" y="21234"/>
                      </a:lnTo>
                      <a:lnTo>
                        <a:pt x="0" y="37579"/>
                      </a:lnTo>
                      <a:lnTo>
                        <a:pt x="2857" y="44526"/>
                      </a:lnTo>
                      <a:lnTo>
                        <a:pt x="14300" y="55968"/>
                      </a:lnTo>
                      <a:lnTo>
                        <a:pt x="21247" y="58826"/>
                      </a:lnTo>
                      <a:lnTo>
                        <a:pt x="319074" y="58826"/>
                      </a:lnTo>
                      <a:lnTo>
                        <a:pt x="329035" y="59305"/>
                      </a:lnTo>
                      <a:lnTo>
                        <a:pt x="365420" y="74988"/>
                      </a:lnTo>
                      <a:lnTo>
                        <a:pt x="384949" y="109385"/>
                      </a:lnTo>
                      <a:lnTo>
                        <a:pt x="387624" y="141757"/>
                      </a:lnTo>
                      <a:lnTo>
                        <a:pt x="386791" y="149009"/>
                      </a:lnTo>
                      <a:lnTo>
                        <a:pt x="370342" y="187306"/>
                      </a:lnTo>
                      <a:lnTo>
                        <a:pt x="329035" y="207875"/>
                      </a:lnTo>
                      <a:lnTo>
                        <a:pt x="319074" y="208356"/>
                      </a:lnTo>
                      <a:lnTo>
                        <a:pt x="21247" y="208356"/>
                      </a:lnTo>
                      <a:lnTo>
                        <a:pt x="14300" y="211213"/>
                      </a:lnTo>
                      <a:lnTo>
                        <a:pt x="2857" y="222643"/>
                      </a:lnTo>
                      <a:lnTo>
                        <a:pt x="0" y="229590"/>
                      </a:lnTo>
                      <a:lnTo>
                        <a:pt x="0" y="245935"/>
                      </a:lnTo>
                      <a:lnTo>
                        <a:pt x="2857" y="252882"/>
                      </a:lnTo>
                      <a:lnTo>
                        <a:pt x="14300" y="264325"/>
                      </a:lnTo>
                      <a:lnTo>
                        <a:pt x="21247" y="267182"/>
                      </a:lnTo>
                      <a:lnTo>
                        <a:pt x="338683" y="267182"/>
                      </a:lnTo>
                      <a:lnTo>
                        <a:pt x="383120" y="254927"/>
                      </a:lnTo>
                      <a:lnTo>
                        <a:pt x="416814" y="223367"/>
                      </a:lnTo>
                      <a:lnTo>
                        <a:pt x="437959" y="180467"/>
                      </a:lnTo>
                      <a:lnTo>
                        <a:pt x="445312" y="133591"/>
                      </a:lnTo>
                      <a:lnTo>
                        <a:pt x="444834" y="122173"/>
                      </a:lnTo>
                      <a:lnTo>
                        <a:pt x="433385" y="75354"/>
                      </a:lnTo>
                      <a:lnTo>
                        <a:pt x="407553" y="34604"/>
                      </a:lnTo>
                      <a:lnTo>
                        <a:pt x="368984" y="6890"/>
                      </a:lnTo>
                      <a:lnTo>
                        <a:pt x="345391" y="764"/>
                      </a:lnTo>
                      <a:lnTo>
                        <a:pt x="332562" y="0"/>
                      </a:lnTo>
                      <a:close/>
                    </a:path>
                    <a:path w="1434464" h="267334">
                      <a:moveTo>
                        <a:pt x="320509" y="104178"/>
                      </a:moveTo>
                      <a:lnTo>
                        <a:pt x="127685" y="104178"/>
                      </a:lnTo>
                      <a:lnTo>
                        <a:pt x="120751" y="107035"/>
                      </a:lnTo>
                      <a:lnTo>
                        <a:pt x="109308" y="118465"/>
                      </a:lnTo>
                      <a:lnTo>
                        <a:pt x="106451" y="125412"/>
                      </a:lnTo>
                      <a:lnTo>
                        <a:pt x="106451" y="141757"/>
                      </a:lnTo>
                      <a:lnTo>
                        <a:pt x="109308" y="148704"/>
                      </a:lnTo>
                      <a:lnTo>
                        <a:pt x="120751" y="160147"/>
                      </a:lnTo>
                      <a:lnTo>
                        <a:pt x="127698" y="163004"/>
                      </a:lnTo>
                      <a:lnTo>
                        <a:pt x="320509" y="163004"/>
                      </a:lnTo>
                      <a:lnTo>
                        <a:pt x="327456" y="160147"/>
                      </a:lnTo>
                      <a:lnTo>
                        <a:pt x="338886" y="148704"/>
                      </a:lnTo>
                      <a:lnTo>
                        <a:pt x="341757" y="141757"/>
                      </a:lnTo>
                      <a:lnTo>
                        <a:pt x="341757" y="125412"/>
                      </a:lnTo>
                      <a:lnTo>
                        <a:pt x="338886" y="118465"/>
                      </a:lnTo>
                      <a:lnTo>
                        <a:pt x="327456" y="107035"/>
                      </a:lnTo>
                      <a:lnTo>
                        <a:pt x="320509" y="104178"/>
                      </a:lnTo>
                      <a:close/>
                    </a:path>
                    <a:path w="1434464" h="267334">
                      <a:moveTo>
                        <a:pt x="543979" y="0"/>
                      </a:moveTo>
                      <a:lnTo>
                        <a:pt x="527837" y="0"/>
                      </a:lnTo>
                      <a:lnTo>
                        <a:pt x="520992" y="2857"/>
                      </a:lnTo>
                      <a:lnTo>
                        <a:pt x="515277" y="8572"/>
                      </a:lnTo>
                      <a:lnTo>
                        <a:pt x="509447" y="14300"/>
                      </a:lnTo>
                      <a:lnTo>
                        <a:pt x="506590" y="21234"/>
                      </a:lnTo>
                      <a:lnTo>
                        <a:pt x="506590" y="245935"/>
                      </a:lnTo>
                      <a:lnTo>
                        <a:pt x="509447" y="252882"/>
                      </a:lnTo>
                      <a:lnTo>
                        <a:pt x="515277" y="258597"/>
                      </a:lnTo>
                      <a:lnTo>
                        <a:pt x="520992" y="264325"/>
                      </a:lnTo>
                      <a:lnTo>
                        <a:pt x="528040" y="267182"/>
                      </a:lnTo>
                      <a:lnTo>
                        <a:pt x="544182" y="267182"/>
                      </a:lnTo>
                      <a:lnTo>
                        <a:pt x="551027" y="264325"/>
                      </a:lnTo>
                      <a:lnTo>
                        <a:pt x="556742" y="258597"/>
                      </a:lnTo>
                      <a:lnTo>
                        <a:pt x="562559" y="252882"/>
                      </a:lnTo>
                      <a:lnTo>
                        <a:pt x="565416" y="245935"/>
                      </a:lnTo>
                      <a:lnTo>
                        <a:pt x="565416" y="163004"/>
                      </a:lnTo>
                      <a:lnTo>
                        <a:pt x="833243" y="163004"/>
                      </a:lnTo>
                      <a:lnTo>
                        <a:pt x="786460" y="133591"/>
                      </a:lnTo>
                      <a:lnTo>
                        <a:pt x="833241" y="104178"/>
                      </a:lnTo>
                      <a:lnTo>
                        <a:pt x="565416" y="104178"/>
                      </a:lnTo>
                      <a:lnTo>
                        <a:pt x="565416" y="21234"/>
                      </a:lnTo>
                      <a:lnTo>
                        <a:pt x="562559" y="14300"/>
                      </a:lnTo>
                      <a:lnTo>
                        <a:pt x="556742" y="8572"/>
                      </a:lnTo>
                      <a:lnTo>
                        <a:pt x="551027" y="2857"/>
                      </a:lnTo>
                      <a:lnTo>
                        <a:pt x="543979" y="0"/>
                      </a:lnTo>
                      <a:close/>
                    </a:path>
                    <a:path w="1434464" h="267334">
                      <a:moveTo>
                        <a:pt x="833243" y="163004"/>
                      </a:moveTo>
                      <a:lnTo>
                        <a:pt x="647357" y="163004"/>
                      </a:lnTo>
                      <a:lnTo>
                        <a:pt x="663216" y="163502"/>
                      </a:lnTo>
                      <a:lnTo>
                        <a:pt x="678921" y="164995"/>
                      </a:lnTo>
                      <a:lnTo>
                        <a:pt x="725049" y="175469"/>
                      </a:lnTo>
                      <a:lnTo>
                        <a:pt x="768997" y="193344"/>
                      </a:lnTo>
                      <a:lnTo>
                        <a:pt x="810883" y="215524"/>
                      </a:lnTo>
                      <a:lnTo>
                        <a:pt x="850971" y="241055"/>
                      </a:lnTo>
                      <a:lnTo>
                        <a:pt x="879843" y="261023"/>
                      </a:lnTo>
                      <a:lnTo>
                        <a:pt x="883285" y="263093"/>
                      </a:lnTo>
                      <a:lnTo>
                        <a:pt x="890638" y="266357"/>
                      </a:lnTo>
                      <a:lnTo>
                        <a:pt x="894118" y="267182"/>
                      </a:lnTo>
                      <a:lnTo>
                        <a:pt x="905548" y="267182"/>
                      </a:lnTo>
                      <a:lnTo>
                        <a:pt x="912495" y="264325"/>
                      </a:lnTo>
                      <a:lnTo>
                        <a:pt x="923937" y="252882"/>
                      </a:lnTo>
                      <a:lnTo>
                        <a:pt x="926795" y="245935"/>
                      </a:lnTo>
                      <a:lnTo>
                        <a:pt x="926795" y="232041"/>
                      </a:lnTo>
                      <a:lnTo>
                        <a:pt x="925156" y="227037"/>
                      </a:lnTo>
                      <a:lnTo>
                        <a:pt x="918629" y="218465"/>
                      </a:lnTo>
                      <a:lnTo>
                        <a:pt x="914958" y="214363"/>
                      </a:lnTo>
                      <a:lnTo>
                        <a:pt x="833243" y="163004"/>
                      </a:lnTo>
                      <a:close/>
                    </a:path>
                    <a:path w="1434464" h="267334">
                      <a:moveTo>
                        <a:pt x="905548" y="0"/>
                      </a:moveTo>
                      <a:lnTo>
                        <a:pt x="894118" y="0"/>
                      </a:lnTo>
                      <a:lnTo>
                        <a:pt x="890638" y="812"/>
                      </a:lnTo>
                      <a:lnTo>
                        <a:pt x="883285" y="4076"/>
                      </a:lnTo>
                      <a:lnTo>
                        <a:pt x="879843" y="6172"/>
                      </a:lnTo>
                      <a:lnTo>
                        <a:pt x="876541" y="8572"/>
                      </a:lnTo>
                      <a:lnTo>
                        <a:pt x="864167" y="17249"/>
                      </a:lnTo>
                      <a:lnTo>
                        <a:pt x="825373" y="42265"/>
                      </a:lnTo>
                      <a:lnTo>
                        <a:pt x="784008" y="65938"/>
                      </a:lnTo>
                      <a:lnTo>
                        <a:pt x="740117" y="85709"/>
                      </a:lnTo>
                      <a:lnTo>
                        <a:pt x="694466" y="99522"/>
                      </a:lnTo>
                      <a:lnTo>
                        <a:pt x="647357" y="104178"/>
                      </a:lnTo>
                      <a:lnTo>
                        <a:pt x="833241" y="104178"/>
                      </a:lnTo>
                      <a:lnTo>
                        <a:pt x="914946" y="52806"/>
                      </a:lnTo>
                      <a:lnTo>
                        <a:pt x="918629" y="48717"/>
                      </a:lnTo>
                      <a:lnTo>
                        <a:pt x="925156" y="40144"/>
                      </a:lnTo>
                      <a:lnTo>
                        <a:pt x="926795" y="35128"/>
                      </a:lnTo>
                      <a:lnTo>
                        <a:pt x="926795" y="21234"/>
                      </a:lnTo>
                      <a:lnTo>
                        <a:pt x="923937" y="14300"/>
                      </a:lnTo>
                      <a:lnTo>
                        <a:pt x="912495" y="2857"/>
                      </a:lnTo>
                      <a:lnTo>
                        <a:pt x="905548" y="0"/>
                      </a:lnTo>
                      <a:close/>
                    </a:path>
                    <a:path w="1434464" h="267334">
                      <a:moveTo>
                        <a:pt x="1327416" y="0"/>
                      </a:moveTo>
                      <a:lnTo>
                        <a:pt x="1085672" y="0"/>
                      </a:lnTo>
                      <a:lnTo>
                        <a:pt x="1072844" y="766"/>
                      </a:lnTo>
                      <a:lnTo>
                        <a:pt x="1028454" y="18822"/>
                      </a:lnTo>
                      <a:lnTo>
                        <a:pt x="996031" y="53751"/>
                      </a:lnTo>
                      <a:lnTo>
                        <a:pt x="977229" y="98888"/>
                      </a:lnTo>
                      <a:lnTo>
                        <a:pt x="972921" y="133591"/>
                      </a:lnTo>
                      <a:lnTo>
                        <a:pt x="973381" y="145002"/>
                      </a:lnTo>
                      <a:lnTo>
                        <a:pt x="984353" y="191820"/>
                      </a:lnTo>
                      <a:lnTo>
                        <a:pt x="1008673" y="232576"/>
                      </a:lnTo>
                      <a:lnTo>
                        <a:pt x="1044962" y="260287"/>
                      </a:lnTo>
                      <a:lnTo>
                        <a:pt x="1079550" y="267182"/>
                      </a:lnTo>
                      <a:lnTo>
                        <a:pt x="1321295" y="267182"/>
                      </a:lnTo>
                      <a:lnTo>
                        <a:pt x="1368475" y="254927"/>
                      </a:lnTo>
                      <a:lnTo>
                        <a:pt x="1404023" y="223367"/>
                      </a:lnTo>
                      <a:lnTo>
                        <a:pt x="1413869" y="208356"/>
                      </a:lnTo>
                      <a:lnTo>
                        <a:pt x="1098550" y="208356"/>
                      </a:lnTo>
                      <a:lnTo>
                        <a:pt x="1088341" y="207875"/>
                      </a:lnTo>
                      <a:lnTo>
                        <a:pt x="1052126" y="192187"/>
                      </a:lnTo>
                      <a:lnTo>
                        <a:pt x="1032675" y="157797"/>
                      </a:lnTo>
                      <a:lnTo>
                        <a:pt x="1029906" y="140944"/>
                      </a:lnTo>
                      <a:lnTo>
                        <a:pt x="1029906" y="126238"/>
                      </a:lnTo>
                      <a:lnTo>
                        <a:pt x="1043089" y="85178"/>
                      </a:lnTo>
                      <a:lnTo>
                        <a:pt x="1079166" y="60740"/>
                      </a:lnTo>
                      <a:lnTo>
                        <a:pt x="1098550" y="58826"/>
                      </a:lnTo>
                      <a:lnTo>
                        <a:pt x="1414786" y="58826"/>
                      </a:lnTo>
                      <a:lnTo>
                        <a:pt x="1412040" y="53751"/>
                      </a:lnTo>
                      <a:lnTo>
                        <a:pt x="1381426" y="18822"/>
                      </a:lnTo>
                      <a:lnTo>
                        <a:pt x="1339387" y="766"/>
                      </a:lnTo>
                      <a:lnTo>
                        <a:pt x="1327416" y="0"/>
                      </a:lnTo>
                      <a:close/>
                    </a:path>
                    <a:path w="1434464" h="267334">
                      <a:moveTo>
                        <a:pt x="1414786" y="58826"/>
                      </a:moveTo>
                      <a:lnTo>
                        <a:pt x="1308417" y="58826"/>
                      </a:lnTo>
                      <a:lnTo>
                        <a:pt x="1318378" y="59305"/>
                      </a:lnTo>
                      <a:lnTo>
                        <a:pt x="1327419" y="60740"/>
                      </a:lnTo>
                      <a:lnTo>
                        <a:pt x="1363878" y="85178"/>
                      </a:lnTo>
                      <a:lnTo>
                        <a:pt x="1377061" y="126238"/>
                      </a:lnTo>
                      <a:lnTo>
                        <a:pt x="1377061" y="140944"/>
                      </a:lnTo>
                      <a:lnTo>
                        <a:pt x="1363878" y="182003"/>
                      </a:lnTo>
                      <a:lnTo>
                        <a:pt x="1327419" y="206435"/>
                      </a:lnTo>
                      <a:lnTo>
                        <a:pt x="1308417" y="208356"/>
                      </a:lnTo>
                      <a:lnTo>
                        <a:pt x="1413869" y="208356"/>
                      </a:lnTo>
                      <a:lnTo>
                        <a:pt x="1429738" y="168692"/>
                      </a:lnTo>
                      <a:lnTo>
                        <a:pt x="1434045" y="133591"/>
                      </a:lnTo>
                      <a:lnTo>
                        <a:pt x="1433586" y="122173"/>
                      </a:lnTo>
                      <a:lnTo>
                        <a:pt x="1422613" y="75354"/>
                      </a:lnTo>
                      <a:lnTo>
                        <a:pt x="1417729" y="64265"/>
                      </a:lnTo>
                      <a:lnTo>
                        <a:pt x="1414786" y="58826"/>
                      </a:lnTo>
                      <a:close/>
                    </a:path>
                  </a:pathLst>
                </a:custGeom>
                <a:solidFill>
                  <a:schemeClr val="tx2"/>
                </a:solidFill>
                <a:scene3d>
                  <a:camera prst="orthographicFront"/>
                  <a:lightRig rig="threePt" dir="t"/>
                </a:scene3d>
                <a:sp3d extrusionH="76200">
                  <a:extrusionClr>
                    <a:schemeClr val="tx2"/>
                  </a:extrusionClr>
                </a:sp3d>
              </p:spPr>
              <p:txBody>
                <a:bodyPr wrap="square" lIns="0" tIns="0" rIns="0" bIns="0" rtlCol="0"/>
                <a:lstStyle/>
                <a:p>
                  <a:endParaRPr>
                    <a:solidFill>
                      <a:srgbClr val="121EB6"/>
                    </a:solidFill>
                  </a:endParaRPr>
                </a:p>
              </p:txBody>
            </p:sp>
          </p:grpSp>
          <p:sp>
            <p:nvSpPr>
              <p:cNvPr id="28" name="object 8"/>
              <p:cNvSpPr/>
              <p:nvPr/>
            </p:nvSpPr>
            <p:spPr>
              <a:xfrm>
                <a:off x="409257" y="622579"/>
                <a:ext cx="1431925" cy="187325"/>
              </a:xfrm>
              <a:custGeom>
                <a:avLst/>
                <a:gdLst/>
                <a:ahLst/>
                <a:cxnLst/>
                <a:rect l="l" t="t" r="r" b="b"/>
                <a:pathLst>
                  <a:path w="1431925" h="187325">
                    <a:moveTo>
                      <a:pt x="32880" y="4191"/>
                    </a:moveTo>
                    <a:lnTo>
                      <a:pt x="0" y="4191"/>
                    </a:lnTo>
                    <a:lnTo>
                      <a:pt x="0" y="182473"/>
                    </a:lnTo>
                    <a:lnTo>
                      <a:pt x="32880" y="182473"/>
                    </a:lnTo>
                    <a:lnTo>
                      <a:pt x="32880" y="95707"/>
                    </a:lnTo>
                    <a:lnTo>
                      <a:pt x="180212" y="95707"/>
                    </a:lnTo>
                    <a:lnTo>
                      <a:pt x="180212" y="66370"/>
                    </a:lnTo>
                    <a:lnTo>
                      <a:pt x="32880" y="66370"/>
                    </a:lnTo>
                    <a:lnTo>
                      <a:pt x="32880" y="4191"/>
                    </a:lnTo>
                    <a:close/>
                  </a:path>
                  <a:path w="1431925" h="187325">
                    <a:moveTo>
                      <a:pt x="180212" y="95707"/>
                    </a:moveTo>
                    <a:lnTo>
                      <a:pt x="147332" y="95707"/>
                    </a:lnTo>
                    <a:lnTo>
                      <a:pt x="147332" y="182473"/>
                    </a:lnTo>
                    <a:lnTo>
                      <a:pt x="180212" y="182473"/>
                    </a:lnTo>
                    <a:lnTo>
                      <a:pt x="180212" y="95707"/>
                    </a:lnTo>
                    <a:close/>
                  </a:path>
                  <a:path w="1431925" h="187325">
                    <a:moveTo>
                      <a:pt x="180212" y="4191"/>
                    </a:moveTo>
                    <a:lnTo>
                      <a:pt x="147332" y="4191"/>
                    </a:lnTo>
                    <a:lnTo>
                      <a:pt x="147332" y="66370"/>
                    </a:lnTo>
                    <a:lnTo>
                      <a:pt x="180212" y="66370"/>
                    </a:lnTo>
                    <a:lnTo>
                      <a:pt x="180212" y="4191"/>
                    </a:lnTo>
                    <a:close/>
                  </a:path>
                  <a:path w="1431925" h="187325">
                    <a:moveTo>
                      <a:pt x="310311" y="0"/>
                    </a:moveTo>
                    <a:lnTo>
                      <a:pt x="271398" y="6604"/>
                    </a:lnTo>
                    <a:lnTo>
                      <a:pt x="233180" y="31912"/>
                    </a:lnTo>
                    <a:lnTo>
                      <a:pt x="212461" y="73226"/>
                    </a:lnTo>
                    <a:lnTo>
                      <a:pt x="210527" y="93497"/>
                    </a:lnTo>
                    <a:lnTo>
                      <a:pt x="211011" y="103884"/>
                    </a:lnTo>
                    <a:lnTo>
                      <a:pt x="222501" y="140337"/>
                    </a:lnTo>
                    <a:lnTo>
                      <a:pt x="254307" y="172370"/>
                    </a:lnTo>
                    <a:lnTo>
                      <a:pt x="290250" y="185345"/>
                    </a:lnTo>
                    <a:lnTo>
                      <a:pt x="310311" y="186994"/>
                    </a:lnTo>
                    <a:lnTo>
                      <a:pt x="320485" y="186582"/>
                    </a:lnTo>
                    <a:lnTo>
                      <a:pt x="358056" y="176733"/>
                    </a:lnTo>
                    <a:lnTo>
                      <a:pt x="383918" y="158623"/>
                    </a:lnTo>
                    <a:lnTo>
                      <a:pt x="310146" y="158623"/>
                    </a:lnTo>
                    <a:lnTo>
                      <a:pt x="303183" y="158351"/>
                    </a:lnTo>
                    <a:lnTo>
                      <a:pt x="256730" y="135953"/>
                    </a:lnTo>
                    <a:lnTo>
                      <a:pt x="243408" y="93497"/>
                    </a:lnTo>
                    <a:lnTo>
                      <a:pt x="243729" y="85973"/>
                    </a:lnTo>
                    <a:lnTo>
                      <a:pt x="268770" y="39865"/>
                    </a:lnTo>
                    <a:lnTo>
                      <a:pt x="310146" y="28371"/>
                    </a:lnTo>
                    <a:lnTo>
                      <a:pt x="383909" y="28371"/>
                    </a:lnTo>
                    <a:lnTo>
                      <a:pt x="381025" y="25476"/>
                    </a:lnTo>
                    <a:lnTo>
                      <a:pt x="339945" y="3718"/>
                    </a:lnTo>
                    <a:lnTo>
                      <a:pt x="320485" y="413"/>
                    </a:lnTo>
                    <a:lnTo>
                      <a:pt x="310311" y="0"/>
                    </a:lnTo>
                    <a:close/>
                  </a:path>
                  <a:path w="1431925" h="187325">
                    <a:moveTo>
                      <a:pt x="383909" y="28371"/>
                    </a:moveTo>
                    <a:lnTo>
                      <a:pt x="310146" y="28371"/>
                    </a:lnTo>
                    <a:lnTo>
                      <a:pt x="317119" y="28643"/>
                    </a:lnTo>
                    <a:lnTo>
                      <a:pt x="323848" y="29459"/>
                    </a:lnTo>
                    <a:lnTo>
                      <a:pt x="363880" y="51054"/>
                    </a:lnTo>
                    <a:lnTo>
                      <a:pt x="377202" y="93497"/>
                    </a:lnTo>
                    <a:lnTo>
                      <a:pt x="376881" y="101027"/>
                    </a:lnTo>
                    <a:lnTo>
                      <a:pt x="351840" y="147129"/>
                    </a:lnTo>
                    <a:lnTo>
                      <a:pt x="310146" y="158623"/>
                    </a:lnTo>
                    <a:lnTo>
                      <a:pt x="383918" y="158623"/>
                    </a:lnTo>
                    <a:lnTo>
                      <a:pt x="405734" y="123149"/>
                    </a:lnTo>
                    <a:lnTo>
                      <a:pt x="410095" y="93497"/>
                    </a:lnTo>
                    <a:lnTo>
                      <a:pt x="409610" y="83110"/>
                    </a:lnTo>
                    <a:lnTo>
                      <a:pt x="398109" y="46657"/>
                    </a:lnTo>
                    <a:lnTo>
                      <a:pt x="387436" y="31912"/>
                    </a:lnTo>
                    <a:lnTo>
                      <a:pt x="383909" y="28371"/>
                    </a:lnTo>
                    <a:close/>
                  </a:path>
                  <a:path w="1431925" h="187325">
                    <a:moveTo>
                      <a:pt x="562152" y="4191"/>
                    </a:moveTo>
                    <a:lnTo>
                      <a:pt x="440397" y="4191"/>
                    </a:lnTo>
                    <a:lnTo>
                      <a:pt x="440397" y="182473"/>
                    </a:lnTo>
                    <a:lnTo>
                      <a:pt x="571080" y="182473"/>
                    </a:lnTo>
                    <a:lnTo>
                      <a:pt x="579081" y="181025"/>
                    </a:lnTo>
                    <a:lnTo>
                      <a:pt x="614019" y="155613"/>
                    </a:lnTo>
                    <a:lnTo>
                      <a:pt x="615091" y="153149"/>
                    </a:lnTo>
                    <a:lnTo>
                      <a:pt x="473278" y="153149"/>
                    </a:lnTo>
                    <a:lnTo>
                      <a:pt x="473278" y="94742"/>
                    </a:lnTo>
                    <a:lnTo>
                      <a:pt x="615744" y="94742"/>
                    </a:lnTo>
                    <a:lnTo>
                      <a:pt x="614006" y="91020"/>
                    </a:lnTo>
                    <a:lnTo>
                      <a:pt x="610011" y="85656"/>
                    </a:lnTo>
                    <a:lnTo>
                      <a:pt x="605266" y="80994"/>
                    </a:lnTo>
                    <a:lnTo>
                      <a:pt x="599772" y="77037"/>
                    </a:lnTo>
                    <a:lnTo>
                      <a:pt x="593534" y="73787"/>
                    </a:lnTo>
                    <a:lnTo>
                      <a:pt x="600202" y="68100"/>
                    </a:lnTo>
                    <a:lnTo>
                      <a:pt x="601664" y="66040"/>
                    </a:lnTo>
                    <a:lnTo>
                      <a:pt x="473278" y="66040"/>
                    </a:lnTo>
                    <a:lnTo>
                      <a:pt x="473278" y="33528"/>
                    </a:lnTo>
                    <a:lnTo>
                      <a:pt x="605931" y="33528"/>
                    </a:lnTo>
                    <a:lnTo>
                      <a:pt x="604521" y="30179"/>
                    </a:lnTo>
                    <a:lnTo>
                      <a:pt x="569518" y="5270"/>
                    </a:lnTo>
                    <a:lnTo>
                      <a:pt x="562152" y="4191"/>
                    </a:lnTo>
                    <a:close/>
                  </a:path>
                  <a:path w="1431925" h="187325">
                    <a:moveTo>
                      <a:pt x="615744" y="94742"/>
                    </a:moveTo>
                    <a:lnTo>
                      <a:pt x="571715" y="94742"/>
                    </a:lnTo>
                    <a:lnTo>
                      <a:pt x="577799" y="96888"/>
                    </a:lnTo>
                    <a:lnTo>
                      <a:pt x="582409" y="101231"/>
                    </a:lnTo>
                    <a:lnTo>
                      <a:pt x="587032" y="105537"/>
                    </a:lnTo>
                    <a:lnTo>
                      <a:pt x="589305" y="116293"/>
                    </a:lnTo>
                    <a:lnTo>
                      <a:pt x="589305" y="130797"/>
                    </a:lnTo>
                    <a:lnTo>
                      <a:pt x="586981" y="140995"/>
                    </a:lnTo>
                    <a:lnTo>
                      <a:pt x="582256" y="145834"/>
                    </a:lnTo>
                    <a:lnTo>
                      <a:pt x="577532" y="150723"/>
                    </a:lnTo>
                    <a:lnTo>
                      <a:pt x="570433" y="153149"/>
                    </a:lnTo>
                    <a:lnTo>
                      <a:pt x="615091" y="153149"/>
                    </a:lnTo>
                    <a:lnTo>
                      <a:pt x="621271" y="123621"/>
                    </a:lnTo>
                    <a:lnTo>
                      <a:pt x="620816" y="115068"/>
                    </a:lnTo>
                    <a:lnTo>
                      <a:pt x="619453" y="106154"/>
                    </a:lnTo>
                    <a:lnTo>
                      <a:pt x="617183" y="97823"/>
                    </a:lnTo>
                    <a:lnTo>
                      <a:pt x="615744" y="94742"/>
                    </a:lnTo>
                    <a:close/>
                  </a:path>
                  <a:path w="1431925" h="187325">
                    <a:moveTo>
                      <a:pt x="605931" y="33528"/>
                    </a:moveTo>
                    <a:lnTo>
                      <a:pt x="560184" y="33528"/>
                    </a:lnTo>
                    <a:lnTo>
                      <a:pt x="565302" y="34607"/>
                    </a:lnTo>
                    <a:lnTo>
                      <a:pt x="577494" y="45085"/>
                    </a:lnTo>
                    <a:lnTo>
                      <a:pt x="575919" y="55486"/>
                    </a:lnTo>
                    <a:lnTo>
                      <a:pt x="567715" y="63525"/>
                    </a:lnTo>
                    <a:lnTo>
                      <a:pt x="563346" y="66040"/>
                    </a:lnTo>
                    <a:lnTo>
                      <a:pt x="601664" y="66040"/>
                    </a:lnTo>
                    <a:lnTo>
                      <a:pt x="604997" y="61339"/>
                    </a:lnTo>
                    <a:lnTo>
                      <a:pt x="607852" y="53461"/>
                    </a:lnTo>
                    <a:lnTo>
                      <a:pt x="608698" y="44424"/>
                    </a:lnTo>
                    <a:lnTo>
                      <a:pt x="607555" y="37386"/>
                    </a:lnTo>
                    <a:lnTo>
                      <a:pt x="605931" y="33528"/>
                    </a:lnTo>
                    <a:close/>
                  </a:path>
                  <a:path w="1431925" h="187325">
                    <a:moveTo>
                      <a:pt x="745223" y="0"/>
                    </a:moveTo>
                    <a:lnTo>
                      <a:pt x="706323" y="6604"/>
                    </a:lnTo>
                    <a:lnTo>
                      <a:pt x="668104" y="31912"/>
                    </a:lnTo>
                    <a:lnTo>
                      <a:pt x="647385" y="73226"/>
                    </a:lnTo>
                    <a:lnTo>
                      <a:pt x="645452" y="93497"/>
                    </a:lnTo>
                    <a:lnTo>
                      <a:pt x="645935" y="103884"/>
                    </a:lnTo>
                    <a:lnTo>
                      <a:pt x="657425" y="140337"/>
                    </a:lnTo>
                    <a:lnTo>
                      <a:pt x="689232" y="172370"/>
                    </a:lnTo>
                    <a:lnTo>
                      <a:pt x="725173" y="185345"/>
                    </a:lnTo>
                    <a:lnTo>
                      <a:pt x="745223" y="186994"/>
                    </a:lnTo>
                    <a:lnTo>
                      <a:pt x="755403" y="186582"/>
                    </a:lnTo>
                    <a:lnTo>
                      <a:pt x="792980" y="176733"/>
                    </a:lnTo>
                    <a:lnTo>
                      <a:pt x="818842" y="158623"/>
                    </a:lnTo>
                    <a:lnTo>
                      <a:pt x="745070" y="158623"/>
                    </a:lnTo>
                    <a:lnTo>
                      <a:pt x="738107" y="158351"/>
                    </a:lnTo>
                    <a:lnTo>
                      <a:pt x="691654" y="135953"/>
                    </a:lnTo>
                    <a:lnTo>
                      <a:pt x="678332" y="93497"/>
                    </a:lnTo>
                    <a:lnTo>
                      <a:pt x="678654" y="85973"/>
                    </a:lnTo>
                    <a:lnTo>
                      <a:pt x="703694" y="39865"/>
                    </a:lnTo>
                    <a:lnTo>
                      <a:pt x="745070" y="28371"/>
                    </a:lnTo>
                    <a:lnTo>
                      <a:pt x="818833" y="28371"/>
                    </a:lnTo>
                    <a:lnTo>
                      <a:pt x="815949" y="25476"/>
                    </a:lnTo>
                    <a:lnTo>
                      <a:pt x="774869" y="3718"/>
                    </a:lnTo>
                    <a:lnTo>
                      <a:pt x="755403" y="413"/>
                    </a:lnTo>
                    <a:lnTo>
                      <a:pt x="745223" y="0"/>
                    </a:lnTo>
                    <a:close/>
                  </a:path>
                  <a:path w="1431925" h="187325">
                    <a:moveTo>
                      <a:pt x="818833" y="28371"/>
                    </a:moveTo>
                    <a:lnTo>
                      <a:pt x="745070" y="28371"/>
                    </a:lnTo>
                    <a:lnTo>
                      <a:pt x="752043" y="28643"/>
                    </a:lnTo>
                    <a:lnTo>
                      <a:pt x="758771" y="29459"/>
                    </a:lnTo>
                    <a:lnTo>
                      <a:pt x="798804" y="51054"/>
                    </a:lnTo>
                    <a:lnTo>
                      <a:pt x="812126" y="93497"/>
                    </a:lnTo>
                    <a:lnTo>
                      <a:pt x="811805" y="101027"/>
                    </a:lnTo>
                    <a:lnTo>
                      <a:pt x="786765" y="147129"/>
                    </a:lnTo>
                    <a:lnTo>
                      <a:pt x="745070" y="158623"/>
                    </a:lnTo>
                    <a:lnTo>
                      <a:pt x="818842" y="158623"/>
                    </a:lnTo>
                    <a:lnTo>
                      <a:pt x="840663" y="123149"/>
                    </a:lnTo>
                    <a:lnTo>
                      <a:pt x="845019" y="93497"/>
                    </a:lnTo>
                    <a:lnTo>
                      <a:pt x="844536" y="83110"/>
                    </a:lnTo>
                    <a:lnTo>
                      <a:pt x="833033" y="46657"/>
                    </a:lnTo>
                    <a:lnTo>
                      <a:pt x="822360" y="31912"/>
                    </a:lnTo>
                    <a:lnTo>
                      <a:pt x="818833" y="28371"/>
                    </a:lnTo>
                    <a:close/>
                  </a:path>
                  <a:path w="1431925" h="187325">
                    <a:moveTo>
                      <a:pt x="970102" y="33528"/>
                    </a:moveTo>
                    <a:lnTo>
                      <a:pt x="937221" y="33528"/>
                    </a:lnTo>
                    <a:lnTo>
                      <a:pt x="937221" y="182473"/>
                    </a:lnTo>
                    <a:lnTo>
                      <a:pt x="970102" y="182473"/>
                    </a:lnTo>
                    <a:lnTo>
                      <a:pt x="970102" y="33528"/>
                    </a:lnTo>
                    <a:close/>
                  </a:path>
                  <a:path w="1431925" h="187325">
                    <a:moveTo>
                      <a:pt x="1045870" y="4191"/>
                    </a:moveTo>
                    <a:lnTo>
                      <a:pt x="861453" y="4191"/>
                    </a:lnTo>
                    <a:lnTo>
                      <a:pt x="861453" y="33528"/>
                    </a:lnTo>
                    <a:lnTo>
                      <a:pt x="1045870" y="33528"/>
                    </a:lnTo>
                    <a:lnTo>
                      <a:pt x="1045870" y="4191"/>
                    </a:lnTo>
                    <a:close/>
                  </a:path>
                  <a:path w="1431925" h="187325">
                    <a:moveTo>
                      <a:pt x="1232217" y="4191"/>
                    </a:moveTo>
                    <a:lnTo>
                      <a:pt x="1072629" y="4191"/>
                    </a:lnTo>
                    <a:lnTo>
                      <a:pt x="1072629" y="182473"/>
                    </a:lnTo>
                    <a:lnTo>
                      <a:pt x="1237056" y="182473"/>
                    </a:lnTo>
                    <a:lnTo>
                      <a:pt x="1237056" y="152501"/>
                    </a:lnTo>
                    <a:lnTo>
                      <a:pt x="1105522" y="152501"/>
                    </a:lnTo>
                    <a:lnTo>
                      <a:pt x="1105522" y="94475"/>
                    </a:lnTo>
                    <a:lnTo>
                      <a:pt x="1197356" y="94475"/>
                    </a:lnTo>
                    <a:lnTo>
                      <a:pt x="1197356" y="65138"/>
                    </a:lnTo>
                    <a:lnTo>
                      <a:pt x="1105522" y="65138"/>
                    </a:lnTo>
                    <a:lnTo>
                      <a:pt x="1105522" y="33528"/>
                    </a:lnTo>
                    <a:lnTo>
                      <a:pt x="1232217" y="33528"/>
                    </a:lnTo>
                    <a:lnTo>
                      <a:pt x="1232217" y="4191"/>
                    </a:lnTo>
                    <a:close/>
                  </a:path>
                  <a:path w="1431925" h="187325">
                    <a:moveTo>
                      <a:pt x="1302829" y="4191"/>
                    </a:moveTo>
                    <a:lnTo>
                      <a:pt x="1265428" y="4191"/>
                    </a:lnTo>
                    <a:lnTo>
                      <a:pt x="1325714" y="89623"/>
                    </a:lnTo>
                    <a:lnTo>
                      <a:pt x="1260271" y="182473"/>
                    </a:lnTo>
                    <a:lnTo>
                      <a:pt x="1298321" y="182473"/>
                    </a:lnTo>
                    <a:lnTo>
                      <a:pt x="1346936" y="111569"/>
                    </a:lnTo>
                    <a:lnTo>
                      <a:pt x="1382762" y="111569"/>
                    </a:lnTo>
                    <a:lnTo>
                      <a:pt x="1366939" y="88658"/>
                    </a:lnTo>
                    <a:lnTo>
                      <a:pt x="1379102" y="71526"/>
                    </a:lnTo>
                    <a:lnTo>
                      <a:pt x="1349019" y="71526"/>
                    </a:lnTo>
                    <a:lnTo>
                      <a:pt x="1302829" y="4191"/>
                    </a:lnTo>
                    <a:close/>
                  </a:path>
                  <a:path w="1431925" h="187325">
                    <a:moveTo>
                      <a:pt x="1382762" y="111569"/>
                    </a:moveTo>
                    <a:lnTo>
                      <a:pt x="1346936" y="111569"/>
                    </a:lnTo>
                    <a:lnTo>
                      <a:pt x="1393698" y="182473"/>
                    </a:lnTo>
                    <a:lnTo>
                      <a:pt x="1431734" y="182473"/>
                    </a:lnTo>
                    <a:lnTo>
                      <a:pt x="1382762" y="111569"/>
                    </a:lnTo>
                    <a:close/>
                  </a:path>
                  <a:path w="1431925" h="187325">
                    <a:moveTo>
                      <a:pt x="1426908" y="4191"/>
                    </a:moveTo>
                    <a:lnTo>
                      <a:pt x="1389507" y="4191"/>
                    </a:lnTo>
                    <a:lnTo>
                      <a:pt x="1349019" y="71526"/>
                    </a:lnTo>
                    <a:lnTo>
                      <a:pt x="1379102" y="71526"/>
                    </a:lnTo>
                    <a:lnTo>
                      <a:pt x="1426908" y="4191"/>
                    </a:lnTo>
                    <a:close/>
                  </a:path>
                </a:pathLst>
              </a:custGeom>
              <a:solidFill>
                <a:srgbClr val="54C1F2"/>
              </a:solidFill>
            </p:spPr>
            <p:txBody>
              <a:bodyPr wrap="square" lIns="0" tIns="0" rIns="0" bIns="0" rtlCol="0"/>
              <a:lstStyle/>
              <a:p>
                <a:endParaRPr>
                  <a:solidFill>
                    <a:srgbClr val="99CCFF"/>
                  </a:solidFill>
                </a:endParaRPr>
              </a:p>
            </p:txBody>
          </p:sp>
        </p:grpSp>
      </p:grpSp>
    </p:spTree>
    <p:extLst>
      <p:ext uri="{BB962C8B-B14F-4D97-AF65-F5344CB8AC3E}">
        <p14:creationId xmlns:p14="http://schemas.microsoft.com/office/powerpoint/2010/main" val="31541530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13996</TotalTime>
  <Words>4201</Words>
  <Application>Microsoft Office PowerPoint</Application>
  <PresentationFormat>Произвольный</PresentationFormat>
  <Paragraphs>996</Paragraphs>
  <Slides>45</Slides>
  <Notes>25</Notes>
  <HiddenSlides>4</HiddenSlides>
  <MMClips>0</MMClips>
  <ScaleCrop>false</ScaleCrop>
  <HeadingPairs>
    <vt:vector size="4" baseType="variant">
      <vt:variant>
        <vt:lpstr>Тема</vt:lpstr>
      </vt:variant>
      <vt:variant>
        <vt:i4>1</vt:i4>
      </vt:variant>
      <vt:variant>
        <vt:lpstr>Заголовки слайдов</vt:lpstr>
      </vt:variant>
      <vt:variant>
        <vt:i4>45</vt:i4>
      </vt:variant>
    </vt:vector>
  </HeadingPairs>
  <TitlesOfParts>
    <vt:vector size="46" baseType="lpstr">
      <vt:lpstr>Office Theme</vt:lpstr>
      <vt:lpstr>Презентация PowerPoint</vt:lpstr>
      <vt:lpstr>EVOLUTION OF WATER DISINFECTION METHODS: THEIR LIMITATIONS</vt:lpstr>
      <vt:lpstr>EVOLUTION OF WATER DISINFECTION METHODS: THEIR HEALTH IMPACT</vt:lpstr>
      <vt:lpstr>COMPARISON of WATER DISINFECTION METHODS: THEIR PROFITABILITY </vt:lpstr>
      <vt:lpstr>Презентация PowerPoint</vt:lpstr>
      <vt:lpstr>Презентация PowerPoint</vt:lpstr>
      <vt:lpstr>ULTRA-MODERN HIGH-EFFICIENCY WATER DISINFECTION: THE PATENTED ULSF TECHNOLOGY </vt:lpstr>
      <vt:lpstr>DISINFECTION with USLF TECHNOLOGY </vt:lpstr>
      <vt:lpstr>PATENTS AND CERTIFICATES of USLF TECHNOLOGY</vt:lpstr>
      <vt:lpstr>APPLICATIONS OF USLF TECHNOLOGY IN WATER</vt:lpstr>
      <vt:lpstr>OTHER APPLICATIONS of USLF TECHNOLOGY:                                                                  AIR DISINFECTION and SAFETY </vt:lpstr>
      <vt:lpstr>MODEL RANGE OF USLF EQUIPMENT</vt:lpstr>
      <vt:lpstr>EXAMPLE OF SOLUTION FOR DRINKING WATER</vt:lpstr>
      <vt:lpstr>Презентация PowerPoint</vt:lpstr>
      <vt:lpstr>EXAMPLE OF SOLUTION FOR WASTEWATER</vt:lpstr>
      <vt:lpstr>EXAMPLE OF SOLUTION FOR WASTEWATER</vt:lpstr>
      <vt:lpstr>EXAMPLE OF SOLUTION FOR WASTE WATER</vt:lpstr>
      <vt:lpstr>A LOCATION DIAGRAM FOR WASTE WATER USLF EQUIPMENT</vt:lpstr>
      <vt:lpstr>Презентация PowerPoint</vt:lpstr>
      <vt:lpstr> A DIAGRAM OF INSTALLATION OF WATER DISINFECTION                                                                               IN SWIMMING POOLS </vt:lpstr>
      <vt:lpstr> COMPARISON WITH OTHER COMPETITORS’ UV WATER DISINFECTION EQUIPMENT: LIMITATIONS and INDIRECT COSTS</vt:lpstr>
      <vt:lpstr>ADVANTAGES OF USLF EQUIPMENT</vt:lpstr>
      <vt:lpstr>WHY USLF EUIPMENT IS PROFITABLE?</vt:lpstr>
      <vt:lpstr>WHY to CHOOSE USLF EQUIPMENT?</vt:lpstr>
      <vt:lpstr>Презентация PowerPoint</vt:lpstr>
      <vt:lpstr>Презентация PowerPoint</vt:lpstr>
      <vt:lpstr>Презентация PowerPoint</vt:lpstr>
      <vt:lpstr>Презентация PowerPoint</vt:lpstr>
      <vt:lpstr>USLF EQUIPMENT RESULTS FOR CASE LAMP MAINTAINANCE *</vt:lpstr>
      <vt:lpstr>Презентация PowerPoint</vt:lpstr>
      <vt:lpstr>OUR PARTNERS IN THE SCIENTIFIC AREA OF INTEREST</vt:lpstr>
      <vt:lpstr>OUR PARTNERS IN THE SCIENTIFIC AREA OF INTEREST</vt:lpstr>
      <vt:lpstr>Презентация PowerPoint</vt:lpstr>
      <vt:lpstr>Our company has a full cycle of  production facilities</vt:lpstr>
      <vt:lpstr>Презентация PowerPoint</vt:lpstr>
      <vt:lpstr>Geography of our clients in  Russia and CIS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THANK YOU FOR YOUR ATTENTION We care about your health</vt:lpstr>
      <vt:lpstr>MAIN COMPETITORS IN RUSSIA AND ABROAD PRODUCING  UV WATER DISINFECTION EQUIPMENT</vt:lpstr>
      <vt:lpstr>RUSSIAN AND FOREIGN  UV WATER DISINFECTION EQUIPMENT:  LIMITATIONS and INDIRECT COSTS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Anna Kurmanova</dc:creator>
  <cp:lastModifiedBy>Anna Kurmanova</cp:lastModifiedBy>
  <cp:revision>343</cp:revision>
  <dcterms:created xsi:type="dcterms:W3CDTF">2022-04-22T08:40:17Z</dcterms:created>
  <dcterms:modified xsi:type="dcterms:W3CDTF">2022-08-13T01:30:57Z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2020-12-10T00:00:00Z</vt:filetime>
  </property>
  <property fmtid="{D5CDD505-2E9C-101B-9397-08002B2CF9AE}" pid="3" name="Creator">
    <vt:lpwstr>Adobe InDesign CC 14.0 (Windows)</vt:lpwstr>
  </property>
  <property fmtid="{D5CDD505-2E9C-101B-9397-08002B2CF9AE}" pid="4" name="LastSaved">
    <vt:filetime>2022-04-22T00:00:00Z</vt:filetime>
  </property>
</Properties>
</file>